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71" r:id="rId4"/>
    <p:sldId id="272" r:id="rId5"/>
    <p:sldId id="267" r:id="rId6"/>
    <p:sldId id="275" r:id="rId7"/>
    <p:sldId id="277" r:id="rId8"/>
    <p:sldId id="268" r:id="rId9"/>
    <p:sldId id="269" r:id="rId10"/>
    <p:sldId id="270" r:id="rId11"/>
    <p:sldId id="276" r:id="rId12"/>
    <p:sldId id="274" r:id="rId13"/>
    <p:sldId id="278" r:id="rId14"/>
    <p:sldId id="273" r:id="rId15"/>
    <p:sldId id="279" r:id="rId16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0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80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3691-8619-4323-8235-E5AB5A06C607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3844-39A2-409B-91E0-6CF488E03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9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3691-8619-4323-8235-E5AB5A06C607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3844-39A2-409B-91E0-6CF488E03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15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3691-8619-4323-8235-E5AB5A06C607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3844-39A2-409B-91E0-6CF488E03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10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3691-8619-4323-8235-E5AB5A06C607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3844-39A2-409B-91E0-6CF488E03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6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3691-8619-4323-8235-E5AB5A06C607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3844-39A2-409B-91E0-6CF488E03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28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3691-8619-4323-8235-E5AB5A06C607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3844-39A2-409B-91E0-6CF488E03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39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3691-8619-4323-8235-E5AB5A06C607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3844-39A2-409B-91E0-6CF488E03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96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3691-8619-4323-8235-E5AB5A06C607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3844-39A2-409B-91E0-6CF488E03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91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3691-8619-4323-8235-E5AB5A06C607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3844-39A2-409B-91E0-6CF488E03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82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3691-8619-4323-8235-E5AB5A06C607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3844-39A2-409B-91E0-6CF488E03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59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3691-8619-4323-8235-E5AB5A06C607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3844-39A2-409B-91E0-6CF488E03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890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B3691-8619-4323-8235-E5AB5A06C607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43844-39A2-409B-91E0-6CF488E03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40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катерина\Desktop\группа\картинки\мое\Bankoboev.Ru_belye_kolokolchiki_vesno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4664" y="1115616"/>
            <a:ext cx="39604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</a:rPr>
              <a:t>Портфолио учителя -логопеда </a:t>
            </a:r>
            <a:r>
              <a:rPr lang="ru-RU" sz="4000" b="1" i="1" dirty="0" err="1" smtClean="0">
                <a:solidFill>
                  <a:srgbClr val="7030A0"/>
                </a:solidFill>
              </a:rPr>
              <a:t>Дреминой</a:t>
            </a:r>
            <a:r>
              <a:rPr lang="ru-RU" sz="4000" b="1" i="1" dirty="0" smtClean="0">
                <a:solidFill>
                  <a:srgbClr val="7030A0"/>
                </a:solidFill>
              </a:rPr>
              <a:t> </a:t>
            </a:r>
            <a:endParaRPr lang="ru-RU" sz="4000" b="1" i="1" dirty="0" smtClean="0">
              <a:solidFill>
                <a:srgbClr val="7030A0"/>
              </a:solidFill>
            </a:endParaRPr>
          </a:p>
          <a:p>
            <a:r>
              <a:rPr lang="ru-RU" sz="4000" b="1" i="1" dirty="0" smtClean="0">
                <a:solidFill>
                  <a:srgbClr val="7030A0"/>
                </a:solidFill>
              </a:rPr>
              <a:t>Веры </a:t>
            </a:r>
            <a:r>
              <a:rPr lang="ru-RU" sz="4000" b="1" i="1" dirty="0" smtClean="0">
                <a:solidFill>
                  <a:srgbClr val="7030A0"/>
                </a:solidFill>
              </a:rPr>
              <a:t>Васильевны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8800" y="467544"/>
            <a:ext cx="3884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</a:rPr>
              <a:t>МБДОУ- детский сад № 85 </a:t>
            </a:r>
          </a:p>
        </p:txBody>
      </p:sp>
      <p:pic>
        <p:nvPicPr>
          <p:cNvPr id="4" name="Picture 2" descr="C:\Users\Екатерина\Desktop\DSCN12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9166" y="5422135"/>
            <a:ext cx="4031993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6946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катерина\Desktop\группа\картинки\мое\Bankoboev.Ru_belye_kolokolchiki_vesno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28"/>
            <a:ext cx="6922907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0688" y="395536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Методическая </a:t>
            </a:r>
            <a:r>
              <a:rPr lang="ru-RU" sz="3200" b="1" i="1" dirty="0">
                <a:solidFill>
                  <a:srgbClr val="7030A0"/>
                </a:solidFill>
              </a:rPr>
              <a:t>копилка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02093" y="4387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8640" y="1047808"/>
            <a:ext cx="590465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b="1" dirty="0" err="1" smtClean="0">
                <a:solidFill>
                  <a:srgbClr val="7030A0"/>
                </a:solidFill>
              </a:rPr>
              <a:t>Тютерская</a:t>
            </a:r>
            <a:r>
              <a:rPr lang="ru-RU" sz="2400" b="1" dirty="0" smtClean="0">
                <a:solidFill>
                  <a:srgbClr val="7030A0"/>
                </a:solidFill>
              </a:rPr>
              <a:t> работа «Применение аппаратов МФК (</a:t>
            </a:r>
            <a:r>
              <a:rPr lang="ru-RU" sz="2400" b="1" dirty="0" err="1" smtClean="0">
                <a:solidFill>
                  <a:srgbClr val="7030A0"/>
                </a:solidFill>
              </a:rPr>
              <a:t>трейнеры</a:t>
            </a:r>
            <a:r>
              <a:rPr lang="ru-RU" sz="2400" b="1" dirty="0" smtClean="0">
                <a:solidFill>
                  <a:srgbClr val="7030A0"/>
                </a:solidFill>
              </a:rPr>
              <a:t>, вестибулярные пластины) в логопедической практике. Профилактика речевых нарушений у детей дошкольного возраста».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</a:rPr>
              <a:t>Рабочая </a:t>
            </a:r>
            <a:r>
              <a:rPr lang="ru-RU" sz="2400" b="1" dirty="0">
                <a:solidFill>
                  <a:srgbClr val="7030A0"/>
                </a:solidFill>
              </a:rPr>
              <a:t>программа  </a:t>
            </a:r>
            <a:r>
              <a:rPr lang="ru-RU" sz="2400" b="1" dirty="0" smtClean="0">
                <a:solidFill>
                  <a:srgbClr val="7030A0"/>
                </a:solidFill>
              </a:rPr>
              <a:t>«Коррекция общего нарушения речи со стертой формой дизартрии в условиях </a:t>
            </a:r>
            <a:r>
              <a:rPr lang="ru-RU" sz="2400" b="1" dirty="0" err="1" smtClean="0">
                <a:solidFill>
                  <a:srgbClr val="7030A0"/>
                </a:solidFill>
              </a:rPr>
              <a:t>логопункта</a:t>
            </a:r>
            <a:r>
              <a:rPr lang="ru-RU" sz="2400" b="1" dirty="0" smtClean="0">
                <a:solidFill>
                  <a:srgbClr val="7030A0"/>
                </a:solidFill>
              </a:rPr>
              <a:t>» (</a:t>
            </a:r>
            <a:r>
              <a:rPr lang="ru-RU" sz="2400" b="1" dirty="0">
                <a:solidFill>
                  <a:srgbClr val="7030A0"/>
                </a:solidFill>
              </a:rPr>
              <a:t>перспективное планирование,  конспекты </a:t>
            </a:r>
            <a:r>
              <a:rPr lang="ru-RU" sz="2400" b="1" dirty="0" smtClean="0">
                <a:solidFill>
                  <a:srgbClr val="7030A0"/>
                </a:solidFill>
              </a:rPr>
              <a:t>по лексическим темам и обучению грамоте).</a:t>
            </a:r>
            <a:endParaRPr lang="ru-RU" sz="2400" b="1" dirty="0">
              <a:solidFill>
                <a:srgbClr val="7030A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</a:rPr>
              <a:t>Конспекты </a:t>
            </a:r>
            <a:r>
              <a:rPr lang="ru-RU" sz="2400" b="1" dirty="0">
                <a:solidFill>
                  <a:srgbClr val="7030A0"/>
                </a:solidFill>
              </a:rPr>
              <a:t>открытых мероприятий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solidFill>
                  <a:srgbClr val="7030A0"/>
                </a:solidFill>
              </a:rPr>
              <a:t>Консультации, мастер – классы, практикумы, </a:t>
            </a:r>
            <a:r>
              <a:rPr lang="ru-RU" sz="2400" b="1" dirty="0" smtClean="0">
                <a:solidFill>
                  <a:srgbClr val="7030A0"/>
                </a:solidFill>
              </a:rPr>
              <a:t>для </a:t>
            </a:r>
            <a:r>
              <a:rPr lang="ru-RU" sz="2400" b="1" dirty="0">
                <a:solidFill>
                  <a:srgbClr val="7030A0"/>
                </a:solidFill>
              </a:rPr>
              <a:t>педагогов и родителей)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solidFill>
                  <a:srgbClr val="7030A0"/>
                </a:solidFill>
              </a:rPr>
              <a:t>Родительские собрания, анкеты для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306026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Екатерина\Desktop\группа\картинки\мое\Bankoboev.Ru_belye_kolokolchiki_vesno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5556" y="20593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Повышение квалификации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640" y="729154"/>
            <a:ext cx="5472608" cy="874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              Организатор ООО «</a:t>
            </a:r>
            <a:r>
              <a:rPr lang="ru-RU" sz="2000" b="1" dirty="0" err="1" smtClean="0">
                <a:solidFill>
                  <a:srgbClr val="7030A0"/>
                </a:solidFill>
              </a:rPr>
              <a:t>Ортоплан</a:t>
            </a:r>
            <a:r>
              <a:rPr lang="ru-RU" sz="2000" b="1" dirty="0" smtClean="0">
                <a:solidFill>
                  <a:srgbClr val="7030A0"/>
                </a:solidFill>
              </a:rPr>
              <a:t>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Семинар «Коррекция </a:t>
            </a:r>
            <a:r>
              <a:rPr lang="ru-RU" b="1" dirty="0" err="1" smtClean="0">
                <a:solidFill>
                  <a:srgbClr val="7030A0"/>
                </a:solidFill>
              </a:rPr>
              <a:t>миофункциональных</a:t>
            </a:r>
            <a:r>
              <a:rPr lang="ru-RU" b="1" dirty="0" smtClean="0">
                <a:solidFill>
                  <a:srgbClr val="7030A0"/>
                </a:solidFill>
              </a:rPr>
              <a:t> нарушений у детей. Возможности применения вестибулярных пластинок и </a:t>
            </a:r>
            <a:r>
              <a:rPr lang="ru-RU" b="1" dirty="0" err="1" smtClean="0">
                <a:solidFill>
                  <a:srgbClr val="7030A0"/>
                </a:solidFill>
              </a:rPr>
              <a:t>трейнеров</a:t>
            </a:r>
            <a:r>
              <a:rPr lang="ru-RU" b="1" dirty="0" smtClean="0">
                <a:solidFill>
                  <a:srgbClr val="7030A0"/>
                </a:solidFill>
              </a:rPr>
              <a:t> в работе логопеда и педиатра» 2011г.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Семинар «Применение современных средств </a:t>
            </a:r>
            <a:r>
              <a:rPr lang="ru-RU" b="1" dirty="0" err="1" smtClean="0">
                <a:solidFill>
                  <a:srgbClr val="7030A0"/>
                </a:solidFill>
              </a:rPr>
              <a:t>миофункциональной</a:t>
            </a:r>
            <a:r>
              <a:rPr lang="ru-RU" b="1" dirty="0" smtClean="0">
                <a:solidFill>
                  <a:srgbClr val="7030A0"/>
                </a:solidFill>
              </a:rPr>
              <a:t> коррекции в стоматологической практике» 2012г.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Семинар «</a:t>
            </a:r>
            <a:r>
              <a:rPr lang="ru-RU" b="1" dirty="0">
                <a:solidFill>
                  <a:srgbClr val="7030A0"/>
                </a:solidFill>
              </a:rPr>
              <a:t>Э</a:t>
            </a:r>
            <a:r>
              <a:rPr lang="ru-RU" b="1" dirty="0" smtClean="0">
                <a:solidFill>
                  <a:srgbClr val="7030A0"/>
                </a:solidFill>
              </a:rPr>
              <a:t>ффективное применение современных </a:t>
            </a:r>
            <a:r>
              <a:rPr lang="ru-RU" b="1" dirty="0">
                <a:solidFill>
                  <a:srgbClr val="7030A0"/>
                </a:solidFill>
              </a:rPr>
              <a:t>аппаратов </a:t>
            </a:r>
            <a:r>
              <a:rPr lang="ru-RU" b="1" dirty="0" err="1">
                <a:solidFill>
                  <a:srgbClr val="7030A0"/>
                </a:solidFill>
              </a:rPr>
              <a:t>миофункциональной</a:t>
            </a:r>
            <a:r>
              <a:rPr lang="ru-RU" b="1" dirty="0">
                <a:solidFill>
                  <a:srgbClr val="7030A0"/>
                </a:solidFill>
              </a:rPr>
              <a:t> коррекции </a:t>
            </a:r>
            <a:r>
              <a:rPr lang="ru-RU" b="1" dirty="0" smtClean="0">
                <a:solidFill>
                  <a:srgbClr val="7030A0"/>
                </a:solidFill>
              </a:rPr>
              <a:t>(</a:t>
            </a:r>
            <a:r>
              <a:rPr lang="ru-RU" b="1" dirty="0" err="1" smtClean="0">
                <a:solidFill>
                  <a:srgbClr val="7030A0"/>
                </a:solidFill>
              </a:rPr>
              <a:t>трейнеры</a:t>
            </a:r>
            <a:r>
              <a:rPr lang="ru-RU" b="1" dirty="0" smtClean="0">
                <a:solidFill>
                  <a:srgbClr val="7030A0"/>
                </a:solidFill>
              </a:rPr>
              <a:t>, вестибулярные пластины) в речевой терапии. Междисциплинарное взаимодействие логопед – стоматолог.» 2012г.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Семинар «Применение аппаратов </a:t>
            </a:r>
            <a:r>
              <a:rPr lang="ru-RU" b="1" dirty="0">
                <a:solidFill>
                  <a:srgbClr val="7030A0"/>
                </a:solidFill>
              </a:rPr>
              <a:t>МФК (</a:t>
            </a:r>
            <a:r>
              <a:rPr lang="ru-RU" b="1" dirty="0" err="1" smtClean="0">
                <a:solidFill>
                  <a:srgbClr val="7030A0"/>
                </a:solidFill>
              </a:rPr>
              <a:t>трейнеры</a:t>
            </a:r>
            <a:r>
              <a:rPr lang="ru-RU" b="1" dirty="0" smtClean="0">
                <a:solidFill>
                  <a:srgbClr val="7030A0"/>
                </a:solidFill>
              </a:rPr>
              <a:t>, вестибулярные пластины) в логопедической практике. Профилактика речевых нарушений у детей дошкольного возраста. Взаимодействие </a:t>
            </a:r>
            <a:r>
              <a:rPr lang="ru-RU" b="1" dirty="0" err="1" smtClean="0">
                <a:solidFill>
                  <a:srgbClr val="7030A0"/>
                </a:solidFill>
              </a:rPr>
              <a:t>ортодонт</a:t>
            </a:r>
            <a:r>
              <a:rPr lang="ru-RU" b="1" dirty="0" smtClean="0">
                <a:solidFill>
                  <a:srgbClr val="7030A0"/>
                </a:solidFill>
              </a:rPr>
              <a:t> – логопед» 2013г.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7030A0"/>
                </a:solidFill>
              </a:rPr>
              <a:t>Семинар «</a:t>
            </a:r>
            <a:r>
              <a:rPr lang="ru-RU" b="1" dirty="0" smtClean="0">
                <a:solidFill>
                  <a:srgbClr val="7030A0"/>
                </a:solidFill>
              </a:rPr>
              <a:t>Применение </a:t>
            </a:r>
            <a:r>
              <a:rPr lang="ru-RU" b="1" dirty="0">
                <a:solidFill>
                  <a:srgbClr val="7030A0"/>
                </a:solidFill>
              </a:rPr>
              <a:t>аппаратов МФК (</a:t>
            </a:r>
            <a:r>
              <a:rPr lang="ru-RU" b="1" dirty="0" err="1">
                <a:solidFill>
                  <a:srgbClr val="7030A0"/>
                </a:solidFill>
              </a:rPr>
              <a:t>трейнеры</a:t>
            </a:r>
            <a:r>
              <a:rPr lang="ru-RU" b="1" dirty="0">
                <a:solidFill>
                  <a:srgbClr val="7030A0"/>
                </a:solidFill>
              </a:rPr>
              <a:t>, вестибулярные пластины) в логопедической практике. Профилактика речевых нарушений у детей дошкольного возраста. Взаимодействие </a:t>
            </a:r>
            <a:r>
              <a:rPr lang="ru-RU" b="1" dirty="0" smtClean="0">
                <a:solidFill>
                  <a:srgbClr val="7030A0"/>
                </a:solidFill>
              </a:rPr>
              <a:t>учитель </a:t>
            </a:r>
            <a:r>
              <a:rPr lang="ru-RU" b="1" dirty="0">
                <a:solidFill>
                  <a:srgbClr val="7030A0"/>
                </a:solidFill>
              </a:rPr>
              <a:t>– логопед» 2013г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Семинар «</a:t>
            </a:r>
            <a:r>
              <a:rPr lang="ru-RU" b="1" dirty="0" err="1" smtClean="0">
                <a:solidFill>
                  <a:srgbClr val="7030A0"/>
                </a:solidFill>
              </a:rPr>
              <a:t>Миофункциональный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трейнер</a:t>
            </a:r>
            <a:r>
              <a:rPr lang="ru-RU" b="1" dirty="0" smtClean="0">
                <a:solidFill>
                  <a:srgbClr val="7030A0"/>
                </a:solidFill>
              </a:rPr>
              <a:t> «</a:t>
            </a:r>
            <a:r>
              <a:rPr lang="en-US" b="1" dirty="0" smtClean="0">
                <a:solidFill>
                  <a:srgbClr val="7030A0"/>
                </a:solidFill>
              </a:rPr>
              <a:t>INFANT</a:t>
            </a:r>
            <a:r>
              <a:rPr lang="ru-RU" b="1" dirty="0" smtClean="0">
                <a:solidFill>
                  <a:srgbClr val="7030A0"/>
                </a:solidFill>
              </a:rPr>
              <a:t>» в практике логопедической работы. Структура и содержание индивидуальных и групповых логопедических занятий» 2013г.</a:t>
            </a:r>
            <a:endParaRPr lang="ru-RU" b="1" dirty="0">
              <a:solidFill>
                <a:srgbClr val="7030A0"/>
              </a:solidFill>
            </a:endParaRPr>
          </a:p>
          <a:p>
            <a:endParaRPr lang="ru-RU" sz="2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09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Екатерина\Desktop\группа\картинки\мое\Bankoboev.Ru_belye_kolokolchiki_vesno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Екатерина\Desktop\вв\2014_01_29\IMG_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92089" y="121401"/>
            <a:ext cx="2404057" cy="3240360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катерина\Desktop\вв\2014_01_29\IMG_0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46340" y="2766508"/>
            <a:ext cx="2365319" cy="3240000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Екатерина\Desktop\вв\2014_01_29\IMG_0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40714" y="5272561"/>
            <a:ext cx="2333497" cy="3240000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63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катерина\Desktop\группа\картинки\мое\Bankoboev.Ru_belye_kolokolchiki_vesno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Екатерина\Desktop\вв\2014_01_29\IMG_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84136" y="14012"/>
            <a:ext cx="2425073" cy="3240000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Екатерина\Desktop\вв\2014_01_29\IMG_0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8514" y="5599570"/>
            <a:ext cx="2365318" cy="3240000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Екатерина\Desktop\вв\2014_01_29\IMG_0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70556" y="2820454"/>
            <a:ext cx="2365319" cy="3240000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4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катерина\Desktop\группа\картинки\мое\Bankoboev.Ru_belye_kolokolchiki_vesno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8680" y="467544"/>
            <a:ext cx="53285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</a:rPr>
              <a:t>Участие в общественной жизни ДОУ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6632" y="1544762"/>
            <a:ext cx="518457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</a:rPr>
              <a:t>Активный участник общественной жизни ДОУ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</a:rPr>
              <a:t>2011 </a:t>
            </a:r>
            <a:r>
              <a:rPr lang="ru-RU" sz="2800" b="1" dirty="0">
                <a:solidFill>
                  <a:srgbClr val="7030A0"/>
                </a:solidFill>
              </a:rPr>
              <a:t>г.   коллектив ДОУ стал финалистом </a:t>
            </a:r>
            <a:r>
              <a:rPr lang="ru-RU" sz="2800" b="1" dirty="0" smtClean="0">
                <a:solidFill>
                  <a:srgbClr val="7030A0"/>
                </a:solidFill>
              </a:rPr>
              <a:t>(</a:t>
            </a:r>
            <a:r>
              <a:rPr lang="ru-RU" sz="2800" b="1" dirty="0">
                <a:solidFill>
                  <a:srgbClr val="7030A0"/>
                </a:solidFill>
              </a:rPr>
              <a:t>II место) </a:t>
            </a:r>
            <a:r>
              <a:rPr lang="ru-RU" sz="2800" b="1" dirty="0" smtClean="0">
                <a:solidFill>
                  <a:srgbClr val="7030A0"/>
                </a:solidFill>
              </a:rPr>
              <a:t>в </a:t>
            </a:r>
            <a:r>
              <a:rPr lang="ru-RU" sz="2800" b="1" dirty="0">
                <a:solidFill>
                  <a:srgbClr val="7030A0"/>
                </a:solidFill>
              </a:rPr>
              <a:t>профсоюзном конкурсе агитбригад;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</a:rPr>
              <a:t>2012 </a:t>
            </a:r>
            <a:r>
              <a:rPr lang="ru-RU" sz="2800" b="1" dirty="0">
                <a:solidFill>
                  <a:srgbClr val="7030A0"/>
                </a:solidFill>
              </a:rPr>
              <a:t>г.  лауреат  районного </a:t>
            </a:r>
            <a:r>
              <a:rPr lang="ru-RU" sz="2800" b="1" dirty="0" smtClean="0">
                <a:solidFill>
                  <a:srgbClr val="7030A0"/>
                </a:solidFill>
              </a:rPr>
              <a:t> этапа </a:t>
            </a:r>
            <a:r>
              <a:rPr lang="ru-RU" sz="2800" b="1" dirty="0">
                <a:solidFill>
                  <a:srgbClr val="7030A0"/>
                </a:solidFill>
              </a:rPr>
              <a:t>конкурса «Большая перемена»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</a:rPr>
              <a:t>2013г</a:t>
            </a:r>
            <a:r>
              <a:rPr lang="ru-RU" sz="2800" b="1" dirty="0">
                <a:solidFill>
                  <a:srgbClr val="7030A0"/>
                </a:solidFill>
              </a:rPr>
              <a:t>.  Участник творческой группы по подготовке  мероприятий посвященных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 35-летию </a:t>
            </a:r>
            <a:r>
              <a:rPr lang="ru-RU" sz="2800" b="1" dirty="0">
                <a:solidFill>
                  <a:srgbClr val="7030A0"/>
                </a:solidFill>
              </a:rPr>
              <a:t>ДОУ</a:t>
            </a:r>
          </a:p>
          <a:p>
            <a:endParaRPr lang="ru-RU" sz="2400" b="1" dirty="0">
              <a:solidFill>
                <a:srgbClr val="7030A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63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катерина\Desktop\группа\картинки\мое\Bankoboev.Ru_belye_kolokolchiki_vesno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Екатерина\Desktop\группа\Фото садик\я\IMG_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761">
            <a:off x="1420581" y="501164"/>
            <a:ext cx="4359452" cy="636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катерина\Desktop\группа\Фото садик\я\DSC028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4150">
            <a:off x="645892" y="2970551"/>
            <a:ext cx="4114485" cy="2738090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катерина\Desktop\вв\2014_01_29\IMG_0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36488">
            <a:off x="1573007" y="5844906"/>
            <a:ext cx="3918015" cy="2591279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8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катерина\Desktop\группа\картинки\мое\Bankoboev.Ru_belye_kolokolchiki_vesno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0688" y="539552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Визитная карточка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916398"/>
              </p:ext>
            </p:extLst>
          </p:nvPr>
        </p:nvGraphicFramePr>
        <p:xfrm>
          <a:off x="368660" y="1475656"/>
          <a:ext cx="5688632" cy="64510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08312"/>
                <a:gridCol w="2880320"/>
              </a:tblGrid>
              <a:tr h="1296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/>
                        <a:t>Фамилия, Имя, Отчество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err="1" smtClean="0"/>
                        <a:t>Дремина</a:t>
                      </a:r>
                      <a:r>
                        <a:rPr lang="ru-RU" sz="2400" b="1" i="1" dirty="0" smtClean="0"/>
                        <a:t> Вера Васильевна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296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solidFill>
                            <a:srgbClr val="7030A0"/>
                          </a:solidFill>
                        </a:rPr>
                        <a:t>Образование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7030A0"/>
                          </a:solidFill>
                        </a:rPr>
                        <a:t>Свердловский Государственный педагогический институт 1981г.</a:t>
                      </a:r>
                      <a:endParaRPr lang="ru-RU" sz="2400" b="1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296144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7030A0"/>
                          </a:solidFill>
                        </a:rPr>
                        <a:t>Место работы</a:t>
                      </a:r>
                      <a:endParaRPr lang="ru-RU" sz="2400" b="1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sz="2400" b="1" i="1" dirty="0" smtClean="0">
                          <a:solidFill>
                            <a:srgbClr val="7030A0"/>
                          </a:solidFill>
                        </a:rPr>
                        <a:t>МБДОУ</a:t>
                      </a:r>
                      <a:r>
                        <a:rPr lang="ru-RU" sz="2400" b="1" i="1" baseline="0" dirty="0" smtClean="0">
                          <a:solidFill>
                            <a:srgbClr val="7030A0"/>
                          </a:solidFill>
                        </a:rPr>
                        <a:t> – детский сад № 85</a:t>
                      </a:r>
                      <a:endParaRPr lang="ru-RU" sz="2400" b="1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7030A0"/>
                          </a:solidFill>
                        </a:rPr>
                        <a:t>Стаж работы</a:t>
                      </a:r>
                      <a:endParaRPr lang="ru-RU" sz="2400" b="1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7030A0"/>
                          </a:solidFill>
                        </a:rPr>
                        <a:t>38</a:t>
                      </a:r>
                      <a:endParaRPr lang="ru-RU" sz="2400" b="1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296144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7030A0"/>
                          </a:solidFill>
                        </a:rPr>
                        <a:t>Квалификационная</a:t>
                      </a:r>
                    </a:p>
                    <a:p>
                      <a:r>
                        <a:rPr lang="ru-RU" sz="2400" b="1" i="1" dirty="0" smtClean="0">
                          <a:solidFill>
                            <a:srgbClr val="7030A0"/>
                          </a:solidFill>
                        </a:rPr>
                        <a:t>категория</a:t>
                      </a:r>
                      <a:endParaRPr lang="ru-RU" sz="2400" b="1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7030A0"/>
                          </a:solidFill>
                        </a:rPr>
                        <a:t>Первая </a:t>
                      </a:r>
                      <a:endParaRPr lang="ru-RU" sz="2400" b="1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878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катерина\Desktop\группа\картинки\мое\Bankoboev.Ru_belye_kolokolchiki_vesno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781" y="0"/>
            <a:ext cx="706278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03934"/>
            <a:ext cx="6597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</a:t>
            </a:r>
            <a:r>
              <a:rPr lang="ru-RU" sz="2800" b="1" i="1" dirty="0" smtClean="0">
                <a:solidFill>
                  <a:srgbClr val="7030A0"/>
                </a:solidFill>
              </a:rPr>
              <a:t>Эссе «Мое </a:t>
            </a:r>
            <a:r>
              <a:rPr lang="ru-RU" sz="2800" b="1" i="1" dirty="0">
                <a:solidFill>
                  <a:srgbClr val="7030A0"/>
                </a:solidFill>
              </a:rPr>
              <a:t>призвание педагог»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257" y="1027154"/>
            <a:ext cx="4782911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Знаете ли вы профессию, в которой сочетались бы милосердие медицины, мудрость педагогики и прозорливость психологии?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Думаю, что все эти качества являются неотъемлемыми составляющими профессии  логопеда. Я работаю учителем-логопедом более 20 лет и все это время не перестаю радоваться тому, что выбрала такую гуманную профессию. Выбирала ли я по наитию и по велению сердца, а может просто вслепую, не знаю. Уже позже, на дефектологическом факультете института меня научили пониманию того,  кем я становлюсь.  А становилась я дефектологом, постигая азы этой профессии. Со смешанным чувством гордости и теплоты сердечно вспоминаю я нашу «свердловскую школу логопедии», моих преподавателей и сокурсников, многие из которых и сегодня не изменили выбранной специальности, и это потому, что нашей профессии изменить нельзя. </a:t>
            </a:r>
          </a:p>
        </p:txBody>
      </p:sp>
    </p:spTree>
    <p:extLst>
      <p:ext uri="{BB962C8B-B14F-4D97-AF65-F5344CB8AC3E}">
        <p14:creationId xmlns:p14="http://schemas.microsoft.com/office/powerpoint/2010/main" val="340985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катерина\Desktop\группа\картинки\мое\Bankoboev.Ru_belye_kolokolchiki_vesno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5" y="0"/>
            <a:ext cx="6842585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2656" y="322969"/>
            <a:ext cx="4896544" cy="901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«</a:t>
            </a:r>
            <a:r>
              <a:rPr lang="ru-RU" sz="2000" b="1" dirty="0">
                <a:solidFill>
                  <a:srgbClr val="7030A0"/>
                </a:solidFill>
              </a:rPr>
              <a:t>Работаю в должности учителя-логопеда»- такие слова привыкла выводить рука в анкетах за многие годы работы. Руки выводят, а сердце вторит: «должность»- от слова «долг», «должна», обязательно должна помочь детям, у которых есть проблемы в формировании речи, они мешают нормальному развитию, затрудняют общение и влияют на успеваемость в школе. Должна обязательно идти на встречу людям: взрослым- мамам и папам, обеспокоенными проблемами своих детей. Что нужно сделать для того, чтобы наши воспитанники были счастливы, чувствовали себя благополучно и комфортно? Логопедический кабинет детского сада – это одно из тех мест, где ребенка и научат многому, и поиграют, и пообщаются с ним. Дети любят приходить на занятия к логопедам, пусть так будет всегда! Я думаю, что доброта, участие, радость, подаренные педагогами, способны сделать в настоящее время многое.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Мечтаю, желаю, стараюсь стать для своих воспитанников одним из светлых воспоминаний их детства.</a:t>
            </a:r>
          </a:p>
          <a:p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2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катерина\Desktop\группа\картинки\мое\Bankoboev.Ru_belye_kolokolchiki_vesno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2656" y="323528"/>
            <a:ext cx="5904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Результаты педагогической </a:t>
            </a:r>
            <a:r>
              <a:rPr lang="ru-RU" sz="3200" b="1" i="1" dirty="0">
                <a:solidFill>
                  <a:srgbClr val="7030A0"/>
                </a:solidFill>
              </a:rPr>
              <a:t>деятельности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7442" y="1755844"/>
            <a:ext cx="436368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Благодарности и Почетные грамоты Администрации ДОУ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2013 </a:t>
            </a:r>
            <a:r>
              <a:rPr lang="ru-RU" sz="2400" b="1" dirty="0">
                <a:solidFill>
                  <a:srgbClr val="7030A0"/>
                </a:solidFill>
              </a:rPr>
              <a:t>г. - Почетная грамота Отдела образования Администрации Железнодорожного района;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2005г</a:t>
            </a:r>
            <a:r>
              <a:rPr lang="ru-RU" sz="2400" b="1" dirty="0">
                <a:solidFill>
                  <a:srgbClr val="7030A0"/>
                </a:solidFill>
              </a:rPr>
              <a:t>. - Почетная грамота Управления  образования Администрации города Екатеринбурга   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2010 </a:t>
            </a:r>
            <a:r>
              <a:rPr lang="ru-RU" sz="2400" b="1" dirty="0">
                <a:solidFill>
                  <a:srgbClr val="7030A0"/>
                </a:solidFill>
              </a:rPr>
              <a:t>г. - Почетная грамота Министерства общего и профессионального образования Свердловской </a:t>
            </a:r>
            <a:r>
              <a:rPr lang="ru-RU" sz="2400" b="1" dirty="0" smtClean="0">
                <a:solidFill>
                  <a:srgbClr val="7030A0"/>
                </a:solidFill>
              </a:rPr>
              <a:t>области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2013г. Благодарность ООО «</a:t>
            </a:r>
            <a:r>
              <a:rPr lang="ru-RU" sz="2400" b="1" dirty="0" err="1" smtClean="0">
                <a:solidFill>
                  <a:srgbClr val="7030A0"/>
                </a:solidFill>
              </a:rPr>
              <a:t>Ортоплан</a:t>
            </a:r>
            <a:r>
              <a:rPr lang="ru-RU" sz="2400" b="1" dirty="0" smtClean="0">
                <a:solidFill>
                  <a:srgbClr val="7030A0"/>
                </a:solidFill>
              </a:rPr>
              <a:t>» 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40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Екатерина\Desktop\группа\картинки\мое\Bankoboev.Ru_belye_kolokolchiki_vesno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Екатерина\Desktop\вв\2014_01_29\IMG_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179512"/>
            <a:ext cx="2434058" cy="342000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катерина\Desktop\вв\2014_01_29\IMG_0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68" y="869368"/>
            <a:ext cx="2486166" cy="34200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катерина\Desktop\вв\2014_01_29\IMG_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4572000"/>
            <a:ext cx="2453402" cy="3420000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Екатерина\Desktop\вв\2014_01_29\IMG_00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418" y="5292080"/>
            <a:ext cx="2496716" cy="342000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2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катерина\Desktop\группа\картинки\мое\Bankoboev.Ru_belye_kolokolchiki_vesno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катерина\Desktop\вв\2014_01_29\IMG_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0" y="4539331"/>
            <a:ext cx="2496722" cy="342000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катерина\Desktop\вв\2014_01_29\IMG_0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404322"/>
            <a:ext cx="2496732" cy="34200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Екатерина\Desktop\вв\2014_01_29\IMG_00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984" y="827584"/>
            <a:ext cx="2431744" cy="34200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Екатерина\Desktop\вв\2014_01_29\IMG_00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310" y="5148064"/>
            <a:ext cx="2453418" cy="3420000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23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катерина\Desktop\группа\картинки\мое\Bankoboev.Ru_belye_kolokolchiki_vesno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4" y="0"/>
            <a:ext cx="6833456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0648" y="251520"/>
            <a:ext cx="633670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Обобщение </a:t>
            </a:r>
            <a:r>
              <a:rPr lang="ru-RU" sz="2800" b="1" i="1" dirty="0">
                <a:solidFill>
                  <a:srgbClr val="7030A0"/>
                </a:solidFill>
              </a:rPr>
              <a:t>и распространение опыта работы  </a:t>
            </a:r>
            <a:endParaRPr lang="ru-RU" sz="2800" b="1" i="1" dirty="0" smtClean="0">
              <a:solidFill>
                <a:srgbClr val="7030A0"/>
              </a:solidFill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участие  </a:t>
            </a:r>
            <a:r>
              <a:rPr lang="ru-RU" sz="2400" b="1" i="1" dirty="0">
                <a:solidFill>
                  <a:srgbClr val="7030A0"/>
                </a:solidFill>
              </a:rPr>
              <a:t>в </a:t>
            </a:r>
            <a:r>
              <a:rPr lang="ru-RU" sz="2400" b="1" i="1" dirty="0" smtClean="0">
                <a:solidFill>
                  <a:srgbClr val="7030A0"/>
                </a:solidFill>
              </a:rPr>
              <a:t>педагогических конференциях, чтениях</a:t>
            </a:r>
            <a:r>
              <a:rPr lang="ru-RU" sz="2400" b="1" i="1" dirty="0">
                <a:solidFill>
                  <a:srgbClr val="7030A0"/>
                </a:solidFill>
              </a:rPr>
              <a:t>, </a:t>
            </a:r>
            <a:r>
              <a:rPr lang="ru-RU" sz="2400" b="1" i="1" dirty="0" smtClean="0">
                <a:solidFill>
                  <a:srgbClr val="7030A0"/>
                </a:solidFill>
              </a:rPr>
              <a:t>семинарах за последние 5 лет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204842"/>
              </p:ext>
            </p:extLst>
          </p:nvPr>
        </p:nvGraphicFramePr>
        <p:xfrm>
          <a:off x="260648" y="1970051"/>
          <a:ext cx="5454352" cy="65972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54352"/>
              </a:tblGrid>
              <a:tr h="1024468"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r>
                        <a:rPr lang="ru-RU" sz="2400" b="1" dirty="0" smtClean="0"/>
                        <a:t>онференция педагогических работников «Перспектива</a:t>
                      </a:r>
                      <a:r>
                        <a:rPr lang="ru-RU" sz="2400" b="1" baseline="0" dirty="0" smtClean="0"/>
                        <a:t> развития образовательного комплекса» 2009г.</a:t>
                      </a:r>
                      <a:endParaRPr lang="ru-RU" sz="2400" b="1" dirty="0"/>
                    </a:p>
                  </a:txBody>
                  <a:tcPr/>
                </a:tc>
              </a:tr>
              <a:tr h="102446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Конференция «ИКЦ –ИРБИС» «Комплексные подходы</a:t>
                      </a:r>
                      <a:r>
                        <a:rPr lang="ru-RU" sz="2000" b="1" baseline="0" dirty="0" smtClean="0">
                          <a:solidFill>
                            <a:srgbClr val="7030A0"/>
                          </a:solidFill>
                        </a:rPr>
                        <a:t> к преодолению ОНР у дошкольников» 2011г.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02446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Педагогические чтения «Педагогические технологии в образовательной практике г. Екатеринбурга» 2012г.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02446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Городское методическое объединение логопедов «Характеристика</a:t>
                      </a:r>
                      <a:r>
                        <a:rPr lang="ru-RU" sz="2000" b="1" baseline="0" dirty="0" smtClean="0">
                          <a:solidFill>
                            <a:srgbClr val="7030A0"/>
                          </a:solidFill>
                        </a:rPr>
                        <a:t> общего нарушения речи, коррекционная работа» 2010г.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02446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Городская выставка «Мать и дитя» 2013г. 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02446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Общероссийский конкурс методических разработок МАУНЕД 2013г. Диплом </a:t>
                      </a:r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 III</a:t>
                      </a:r>
                      <a:r>
                        <a:rPr lang="ru-RU" sz="2000" b="1" baseline="0" dirty="0" smtClean="0">
                          <a:solidFill>
                            <a:srgbClr val="7030A0"/>
                          </a:solidFill>
                        </a:rPr>
                        <a:t> степени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95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катерина\Desktop\группа\картинки\мое\Bankoboev.Ru_belye_kolokolchiki_vesno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374374"/>
              </p:ext>
            </p:extLst>
          </p:nvPr>
        </p:nvGraphicFramePr>
        <p:xfrm>
          <a:off x="260648" y="345707"/>
          <a:ext cx="5454351" cy="75312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54351"/>
              </a:tblGrid>
              <a:tr h="8919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Городской</a:t>
                      </a:r>
                      <a:r>
                        <a:rPr lang="ru-RU" b="1" baseline="0" dirty="0" smtClean="0"/>
                        <a:t> семинар «Что нужно знать родителям, чтобы подготовить ребенка к школе» 2009г.</a:t>
                      </a:r>
                      <a:endParaRPr lang="ru-RU" b="1" dirty="0" smtClean="0"/>
                    </a:p>
                    <a:p>
                      <a:endParaRPr lang="ru-RU" dirty="0" smtClean="0"/>
                    </a:p>
                  </a:txBody>
                  <a:tcPr/>
                </a:tc>
              </a:tr>
              <a:tr h="142705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7030A0"/>
                          </a:solidFill>
                        </a:rPr>
                        <a:t>Городской семинар «Современные подходы к совершенствованию</a:t>
                      </a:r>
                      <a:r>
                        <a:rPr lang="ru-RU" sz="1800" b="1" baseline="0" dirty="0" smtClean="0">
                          <a:solidFill>
                            <a:srgbClr val="7030A0"/>
                          </a:solidFill>
                        </a:rPr>
                        <a:t> организационно – содержательных и контрольно – аналитических условий взаимодействия территориальной ПМПК и МБДОУ» 2010г.</a:t>
                      </a:r>
                      <a:endParaRPr lang="ru-RU" sz="1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80396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7030A0"/>
                          </a:solidFill>
                        </a:rPr>
                        <a:t>Городской семинар «Организация единого речевого пространства в ДОУ»  2010г.</a:t>
                      </a:r>
                      <a:endParaRPr lang="ru-RU" sz="1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7568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solidFill>
                            <a:srgbClr val="7030A0"/>
                          </a:solidFill>
                        </a:rPr>
                        <a:t>Г</a:t>
                      </a:r>
                      <a:r>
                        <a:rPr lang="ru-RU" sz="1800" b="1" dirty="0" smtClean="0">
                          <a:solidFill>
                            <a:srgbClr val="7030A0"/>
                          </a:solidFill>
                        </a:rPr>
                        <a:t>ородской семинар « Инновационные методики обучению чтению, развитию речи» 2010г.</a:t>
                      </a:r>
                    </a:p>
                  </a:txBody>
                  <a:tcPr/>
                </a:tc>
              </a:tr>
              <a:tr h="8919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</a:rPr>
                        <a:t>Городской семинар «</a:t>
                      </a:r>
                      <a:r>
                        <a:rPr lang="ru-RU" sz="1800" b="1" dirty="0" err="1" smtClean="0">
                          <a:solidFill>
                            <a:srgbClr val="7030A0"/>
                          </a:solidFill>
                        </a:rPr>
                        <a:t>Природосообразные</a:t>
                      </a:r>
                      <a:r>
                        <a:rPr lang="ru-RU" sz="1800" b="1" dirty="0" smtClean="0">
                          <a:solidFill>
                            <a:srgbClr val="7030A0"/>
                          </a:solidFill>
                        </a:rPr>
                        <a:t> подходы к развитию связной речи дошкольников» 2010г.</a:t>
                      </a:r>
                    </a:p>
                  </a:txBody>
                  <a:tcPr/>
                </a:tc>
              </a:tr>
              <a:tr h="115948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7030A0"/>
                          </a:solidFill>
                        </a:rPr>
                        <a:t>Городской семинар «Развитие речи как способ формирования познавательной сферы дошкольников» 2011г.</a:t>
                      </a:r>
                    </a:p>
                    <a:p>
                      <a:endParaRPr lang="ru-RU" sz="1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512402">
                <a:tc>
                  <a:txBody>
                    <a:bodyPr/>
                    <a:lstStyle/>
                    <a:p>
                      <a:endParaRPr lang="ru-RU" sz="1800" b="1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ru-RU" sz="1800" b="1" dirty="0" smtClean="0">
                          <a:solidFill>
                            <a:srgbClr val="7030A0"/>
                          </a:solidFill>
                        </a:rPr>
                        <a:t>Городской семинар издательство «ДРОФА» и «Просвещение на Урале» «Нарушение речи у детей. Пути преодоления» 2012г.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33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892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Екатерина</cp:lastModifiedBy>
  <cp:revision>47</cp:revision>
  <cp:lastPrinted>2014-01-30T14:41:09Z</cp:lastPrinted>
  <dcterms:created xsi:type="dcterms:W3CDTF">2014-01-24T07:34:00Z</dcterms:created>
  <dcterms:modified xsi:type="dcterms:W3CDTF">2014-01-30T14:53:17Z</dcterms:modified>
</cp:coreProperties>
</file>