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6B6F3-356D-471E-8253-DFF111487477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90CCB-1792-47D9-8E3F-1C55051B4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90CCB-1792-47D9-8E3F-1C55051B41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1D4675-8F7E-4F24-815B-09131D7B2ED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C4763D-8396-4ACA-A8E3-8014B0D0E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2880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Проектная деятельность.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/>
              <a:t>(Как подготовить проект. Алгоритм в помощь учащимся)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805264"/>
            <a:ext cx="3851920" cy="105273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1600" i="1" dirty="0" smtClean="0">
                <a:solidFill>
                  <a:schemeClr val="tx1"/>
                </a:solidFill>
              </a:rPr>
              <a:t>Савина Н.А., учитель истории </a:t>
            </a:r>
            <a:r>
              <a:rPr lang="ru-RU" sz="1600" i="1" smtClean="0">
                <a:solidFill>
                  <a:schemeClr val="tx1"/>
                </a:solidFill>
              </a:rPr>
              <a:t>и обществознания   </a:t>
            </a:r>
            <a:endParaRPr lang="ru-RU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проектной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Постановка проблемы.</a:t>
            </a:r>
          </a:p>
          <a:p>
            <a:r>
              <a:rPr lang="ru-RU" sz="2800" dirty="0" smtClean="0"/>
              <a:t>Выбор темы проекта.</a:t>
            </a:r>
          </a:p>
          <a:p>
            <a:r>
              <a:rPr lang="ru-RU" sz="2800" dirty="0" smtClean="0"/>
              <a:t>Выдвижение противоречий и гипотез.</a:t>
            </a:r>
          </a:p>
          <a:p>
            <a:r>
              <a:rPr lang="ru-RU" sz="2800" dirty="0" smtClean="0"/>
              <a:t>Постановка цели.</a:t>
            </a:r>
          </a:p>
          <a:p>
            <a:r>
              <a:rPr lang="ru-RU" sz="2800" dirty="0" smtClean="0"/>
              <a:t>Составление плана работы и выбор методов.</a:t>
            </a:r>
          </a:p>
          <a:p>
            <a:r>
              <a:rPr lang="ru-RU" sz="2800" dirty="0" smtClean="0"/>
              <a:t>Реализация.</a:t>
            </a:r>
          </a:p>
          <a:p>
            <a:r>
              <a:rPr lang="ru-RU" sz="2800" dirty="0" smtClean="0"/>
              <a:t>Оформление результатов.</a:t>
            </a:r>
          </a:p>
          <a:p>
            <a:r>
              <a:rPr lang="ru-RU" sz="2800" dirty="0" smtClean="0"/>
              <a:t>Защита проекта.</a:t>
            </a:r>
          </a:p>
          <a:p>
            <a:r>
              <a:rPr lang="ru-RU" sz="2800" dirty="0" smtClean="0"/>
              <a:t>Оценивание.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 этап – погружение в проект (</a:t>
            </a:r>
            <a:r>
              <a:rPr lang="ru-RU" sz="3600" dirty="0" err="1" smtClean="0"/>
              <a:t>проблематизация</a:t>
            </a:r>
            <a:r>
              <a:rPr lang="ru-RU" sz="3600" dirty="0" smtClean="0"/>
              <a:t>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     </a:t>
            </a:r>
            <a:r>
              <a:rPr lang="ru-RU" sz="3400" b="1" dirty="0" smtClean="0"/>
              <a:t>1.Познавательные:</a:t>
            </a:r>
            <a:r>
              <a:rPr lang="ru-RU" sz="3400" dirty="0" smtClean="0"/>
              <a:t> </a:t>
            </a:r>
          </a:p>
          <a:p>
            <a:pPr>
              <a:buNone/>
            </a:pPr>
            <a:r>
              <a:rPr lang="ru-RU" sz="3400" i="1" dirty="0" smtClean="0"/>
              <a:t>а) </a:t>
            </a:r>
            <a:r>
              <a:rPr lang="ru-RU" sz="3400" i="1" dirty="0" err="1" smtClean="0"/>
              <a:t>общеучебные</a:t>
            </a:r>
            <a:r>
              <a:rPr lang="ru-RU" sz="3400" i="1" dirty="0" smtClean="0"/>
              <a:t> </a:t>
            </a:r>
            <a:r>
              <a:rPr lang="ru-RU" sz="3400" dirty="0" smtClean="0"/>
              <a:t>– выделение необходимой информации, умение самостоятельно и произвольно строить высказывания в устной форме, определение основной и второстепенной информации.                  </a:t>
            </a:r>
          </a:p>
          <a:p>
            <a:pPr>
              <a:buNone/>
            </a:pPr>
            <a:r>
              <a:rPr lang="ru-RU" sz="3400" dirty="0" smtClean="0"/>
              <a:t> </a:t>
            </a:r>
            <a:r>
              <a:rPr lang="ru-RU" sz="3400" i="1" dirty="0" smtClean="0"/>
              <a:t>б) логические </a:t>
            </a:r>
            <a:r>
              <a:rPr lang="ru-RU" sz="3400" dirty="0" smtClean="0"/>
              <a:t>– установление причинно-следственных связей, построение логической цепи рассуждений, анализ информации с целью выделения признаков (существенных и несущественных). в) постановка и решение проблемы – формулирование проблемы.</a:t>
            </a:r>
          </a:p>
          <a:p>
            <a:pPr>
              <a:buNone/>
            </a:pPr>
            <a:r>
              <a:rPr lang="ru-RU" sz="3400" dirty="0" smtClean="0"/>
              <a:t> </a:t>
            </a:r>
            <a:r>
              <a:rPr lang="ru-RU" sz="3400" b="1" dirty="0" smtClean="0"/>
              <a:t>2.Коммуникативные</a:t>
            </a:r>
            <a:r>
              <a:rPr lang="ru-RU" sz="3400" dirty="0" smtClean="0"/>
              <a:t> – умение достаточно полно и точно выражать свои мысли в соответствии с задачами и условиями коммуникации.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 этап – погружение в проект (</a:t>
            </a:r>
            <a:r>
              <a:rPr lang="ru-RU" sz="3600" dirty="0" err="1" smtClean="0"/>
              <a:t>целеполагаение</a:t>
            </a:r>
            <a:r>
              <a:rPr lang="ru-RU" sz="3600" dirty="0" smtClean="0"/>
              <a:t>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1.Познавательные: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i="1" dirty="0" smtClean="0"/>
              <a:t>а) </a:t>
            </a:r>
            <a:r>
              <a:rPr lang="ru-RU" sz="2800" i="1" dirty="0" err="1" smtClean="0"/>
              <a:t>общеучебные</a:t>
            </a:r>
            <a:r>
              <a:rPr lang="ru-RU" sz="2800" i="1" dirty="0" smtClean="0"/>
              <a:t> </a:t>
            </a:r>
            <a:r>
              <a:rPr lang="ru-RU" sz="2800" dirty="0" smtClean="0"/>
              <a:t>– самостоятельное выделение и формирование познавательной цели. </a:t>
            </a:r>
          </a:p>
          <a:p>
            <a:pPr>
              <a:buNone/>
            </a:pPr>
            <a:r>
              <a:rPr lang="ru-RU" sz="2800" i="1" dirty="0" smtClean="0"/>
              <a:t>б) логические </a:t>
            </a:r>
            <a:r>
              <a:rPr lang="ru-RU" sz="2800" dirty="0" smtClean="0"/>
              <a:t>– выдвижение гипотез и их обоснование. </a:t>
            </a:r>
          </a:p>
          <a:p>
            <a:pPr>
              <a:buNone/>
            </a:pPr>
            <a:r>
              <a:rPr lang="ru-RU" sz="2800" b="1" dirty="0" smtClean="0"/>
              <a:t>2.Регулятивные</a:t>
            </a:r>
            <a:r>
              <a:rPr lang="ru-RU" sz="2800" dirty="0" smtClean="0"/>
              <a:t> – </a:t>
            </a:r>
            <a:r>
              <a:rPr lang="ru-RU" sz="2800" dirty="0" err="1" smtClean="0"/>
              <a:t>целеполагание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sz="2800" b="1" dirty="0" smtClean="0"/>
              <a:t>3. Личностные </a:t>
            </a:r>
            <a:r>
              <a:rPr lang="ru-RU" sz="2800" dirty="0" smtClean="0"/>
              <a:t>– мотивация к учебной деятельности. </a:t>
            </a:r>
          </a:p>
          <a:p>
            <a:pPr>
              <a:buNone/>
            </a:pPr>
            <a:r>
              <a:rPr lang="ru-RU" sz="2800" b="1" dirty="0" smtClean="0"/>
              <a:t>4. Коммуникативные </a:t>
            </a:r>
            <a:r>
              <a:rPr lang="ru-RU" sz="2800" dirty="0" smtClean="0"/>
              <a:t>– владение монологической и диалогической формами речи.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2 этап – организационный (планирование):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1.Познавательные: </a:t>
            </a:r>
          </a:p>
          <a:p>
            <a:pPr>
              <a:buNone/>
            </a:pPr>
            <a:r>
              <a:rPr lang="ru-RU" sz="2400" b="1" dirty="0" smtClean="0"/>
              <a:t>а) </a:t>
            </a:r>
            <a:r>
              <a:rPr lang="ru-RU" sz="2400" b="1" i="1" dirty="0" smtClean="0"/>
              <a:t>логические</a:t>
            </a:r>
            <a:r>
              <a:rPr lang="ru-RU" sz="2400" b="1" dirty="0" smtClean="0"/>
              <a:t> </a:t>
            </a:r>
            <a:r>
              <a:rPr lang="ru-RU" sz="2400" dirty="0" smtClean="0"/>
              <a:t>– построение логической цепи рассуждений, </a:t>
            </a:r>
          </a:p>
          <a:p>
            <a:pPr>
              <a:buNone/>
            </a:pPr>
            <a:r>
              <a:rPr lang="ru-RU" sz="2400" i="1" dirty="0" smtClean="0"/>
              <a:t>б) постановка и решение проблем </a:t>
            </a:r>
            <a:r>
              <a:rPr lang="ru-RU" sz="2400" dirty="0" smtClean="0"/>
              <a:t>– самостоятельное создание способов решения проблем творческого и поискового характера. </a:t>
            </a:r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400" b="1" dirty="0" smtClean="0"/>
              <a:t>Личностные</a:t>
            </a:r>
            <a:r>
              <a:rPr lang="ru-RU" sz="2400" dirty="0" smtClean="0"/>
              <a:t> – мотивация к учебной деятельности. </a:t>
            </a:r>
          </a:p>
          <a:p>
            <a:pPr>
              <a:buNone/>
            </a:pPr>
            <a:r>
              <a:rPr lang="ru-RU" sz="2400" b="1" dirty="0" smtClean="0"/>
              <a:t>3. Регулятивные </a:t>
            </a:r>
            <a:r>
              <a:rPr lang="ru-RU" sz="2400" dirty="0" smtClean="0"/>
              <a:t>– прогнозирование. </a:t>
            </a:r>
          </a:p>
          <a:p>
            <a:pPr>
              <a:buNone/>
            </a:pPr>
            <a:r>
              <a:rPr lang="ru-RU" sz="2400" b="1" dirty="0" smtClean="0"/>
              <a:t>4. Коммуникативные </a:t>
            </a:r>
            <a:r>
              <a:rPr lang="ru-RU" sz="2400" dirty="0" smtClean="0"/>
              <a:t>– планирование учебного сотрудничества с учителем и сверстниками.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3 этап – осуществление деятельности (реализация) 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1.Познавательные: </a:t>
            </a:r>
          </a:p>
          <a:p>
            <a:pPr>
              <a:buNone/>
            </a:pPr>
            <a:r>
              <a:rPr lang="ru-RU" i="1" dirty="0" smtClean="0"/>
              <a:t>а) </a:t>
            </a:r>
            <a:r>
              <a:rPr lang="ru-RU" i="1" dirty="0" err="1" smtClean="0"/>
              <a:t>общеучебные</a:t>
            </a:r>
            <a:r>
              <a:rPr lang="ru-RU" i="1" dirty="0" smtClean="0"/>
              <a:t> </a:t>
            </a:r>
            <a:r>
              <a:rPr lang="ru-RU" dirty="0" smtClean="0"/>
              <a:t>– поиск и выделение необходимой информации, структурирование знаний, строить речевое высказывание в устной и письменной форме, смысловое чтение, выделение существенной информации из текстов разных видов.  </a:t>
            </a:r>
            <a:r>
              <a:rPr lang="ru-RU" i="1" dirty="0" smtClean="0"/>
              <a:t>б) логические </a:t>
            </a:r>
            <a:r>
              <a:rPr lang="ru-RU" dirty="0" smtClean="0"/>
              <a:t>– осуществлять анализ объектов с выделением существенных и несущественных признаков, синтез – составление целого из частей, выбор оснований и критериев для сравнения и классификации объектов, установление причинно-следственных связей.  </a:t>
            </a:r>
            <a:r>
              <a:rPr lang="ru-RU" i="1" dirty="0" smtClean="0"/>
              <a:t>в)постановка и решение проблем </a:t>
            </a:r>
            <a:r>
              <a:rPr lang="ru-RU" dirty="0" smtClean="0"/>
              <a:t>– самостоятельное создание способов решения проблем творческого и поискового характера. </a:t>
            </a:r>
          </a:p>
          <a:p>
            <a:pPr>
              <a:buNone/>
            </a:pPr>
            <a:r>
              <a:rPr lang="ru-RU" b="1" dirty="0" smtClean="0"/>
              <a:t>2.Регулятивные</a:t>
            </a:r>
            <a:r>
              <a:rPr lang="ru-RU" dirty="0" smtClean="0"/>
              <a:t> – прогнозирование, оценка. </a:t>
            </a:r>
          </a:p>
          <a:p>
            <a:pPr>
              <a:buNone/>
            </a:pPr>
            <a:r>
              <a:rPr lang="ru-RU" b="1" dirty="0" smtClean="0"/>
              <a:t>3. Личностные</a:t>
            </a:r>
            <a:r>
              <a:rPr lang="ru-RU" dirty="0" smtClean="0"/>
              <a:t> – мотивация к учебной деятельности. </a:t>
            </a:r>
          </a:p>
          <a:p>
            <a:pPr>
              <a:buNone/>
            </a:pPr>
            <a:r>
              <a:rPr lang="ru-RU" b="1" dirty="0" smtClean="0"/>
              <a:t>4. Коммуникативные </a:t>
            </a:r>
            <a:r>
              <a:rPr lang="ru-RU" dirty="0" smtClean="0"/>
              <a:t>– планирование учебного сотрудничества с учителем и сверстниками, сотрудничество в поиске и сборе информации, решение конфликтов, умение достаточно полно и точно выражать свои мысли в соответствии с условиями коммуникации.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4 этап – презентация (рефлексия):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1.Познавательные: </a:t>
            </a:r>
          </a:p>
          <a:p>
            <a:pPr>
              <a:buNone/>
            </a:pPr>
            <a:r>
              <a:rPr lang="ru-RU" i="1" dirty="0" smtClean="0"/>
              <a:t>а) </a:t>
            </a:r>
            <a:r>
              <a:rPr lang="ru-RU" i="1" dirty="0" err="1" smtClean="0"/>
              <a:t>общеучебные</a:t>
            </a:r>
            <a:r>
              <a:rPr lang="ru-RU" i="1" dirty="0" smtClean="0"/>
              <a:t> </a:t>
            </a:r>
            <a:r>
              <a:rPr lang="ru-RU" dirty="0" smtClean="0"/>
              <a:t>–строить речевое высказывание в устной и письменной форме. </a:t>
            </a:r>
          </a:p>
          <a:p>
            <a:pPr>
              <a:buNone/>
            </a:pPr>
            <a:r>
              <a:rPr lang="ru-RU" i="1" dirty="0" smtClean="0"/>
              <a:t>б) логические </a:t>
            </a:r>
            <a:r>
              <a:rPr lang="ru-RU" dirty="0" smtClean="0"/>
              <a:t>– осуществлять анализ объектов с выделением существенных и несущественных признаков, доказательство, выбор оснований и критериев для сравнения и классификации объектов, установление причинно-следственных связей. </a:t>
            </a:r>
          </a:p>
          <a:p>
            <a:pPr>
              <a:buNone/>
            </a:pPr>
            <a:r>
              <a:rPr lang="ru-RU" b="1" dirty="0" smtClean="0"/>
              <a:t>2.Регулятивные</a:t>
            </a:r>
            <a:r>
              <a:rPr lang="ru-RU" dirty="0" smtClean="0"/>
              <a:t> –оценка. </a:t>
            </a:r>
          </a:p>
          <a:p>
            <a:pPr>
              <a:buNone/>
            </a:pPr>
            <a:r>
              <a:rPr lang="ru-RU" b="1" dirty="0" smtClean="0"/>
              <a:t>3. Личностные </a:t>
            </a:r>
            <a:r>
              <a:rPr lang="ru-RU" dirty="0" smtClean="0"/>
              <a:t>– мотивация к учебной деятельности, способность к самооценке, чувство прекрасного. </a:t>
            </a:r>
          </a:p>
          <a:p>
            <a:pPr>
              <a:buNone/>
            </a:pPr>
            <a:r>
              <a:rPr lang="ru-RU" b="1" dirty="0" smtClean="0"/>
              <a:t>4. Коммуникативные </a:t>
            </a:r>
            <a:r>
              <a:rPr lang="ru-RU" dirty="0" smtClean="0"/>
              <a:t>–решение конфликтов, умение достаточно полно и точно выражать свои мысли в соответствии с условиями коммуникации, владение монологической и диалогической формами речи.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Критерии оценивания проектов для 9–11-х классов: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Постановка цели, планирование путей ее достижения. </a:t>
            </a:r>
          </a:p>
          <a:p>
            <a:pPr>
              <a:buNone/>
            </a:pPr>
            <a:r>
              <a:rPr lang="ru-RU" dirty="0" smtClean="0"/>
              <a:t>Постановка и обоснование проблемы проекта.</a:t>
            </a:r>
          </a:p>
          <a:p>
            <a:pPr>
              <a:buNone/>
            </a:pPr>
            <a:r>
              <a:rPr lang="ru-RU" dirty="0" smtClean="0"/>
              <a:t>Глубина раскрытия темы проекта. </a:t>
            </a:r>
          </a:p>
          <a:p>
            <a:pPr>
              <a:buNone/>
            </a:pPr>
            <a:r>
              <a:rPr lang="ru-RU" dirty="0" smtClean="0"/>
              <a:t>Разнообразие источников информации,</a:t>
            </a:r>
          </a:p>
          <a:p>
            <a:pPr>
              <a:buNone/>
            </a:pPr>
            <a:r>
              <a:rPr lang="ru-RU" dirty="0" smtClean="0"/>
              <a:t>целесообразность их использования. </a:t>
            </a:r>
          </a:p>
          <a:p>
            <a:pPr>
              <a:buNone/>
            </a:pPr>
            <a:r>
              <a:rPr lang="ru-RU" dirty="0" smtClean="0"/>
              <a:t>Соответствие выбранных способов работы цели и </a:t>
            </a:r>
          </a:p>
          <a:p>
            <a:pPr>
              <a:buNone/>
            </a:pPr>
            <a:r>
              <a:rPr lang="ru-RU" dirty="0" smtClean="0"/>
              <a:t>содержанию проекта. </a:t>
            </a:r>
          </a:p>
          <a:p>
            <a:pPr>
              <a:buNone/>
            </a:pPr>
            <a:r>
              <a:rPr lang="ru-RU" dirty="0" smtClean="0"/>
              <a:t>Личная заинтересованность автора, творческий </a:t>
            </a:r>
          </a:p>
          <a:p>
            <a:pPr>
              <a:buNone/>
            </a:pPr>
            <a:r>
              <a:rPr lang="ru-RU" dirty="0" smtClean="0"/>
              <a:t>подход к работе. </a:t>
            </a:r>
          </a:p>
          <a:p>
            <a:pPr>
              <a:buNone/>
            </a:pPr>
            <a:r>
              <a:rPr lang="ru-RU" dirty="0" smtClean="0"/>
              <a:t>Соответствие требованиям оформления </a:t>
            </a:r>
          </a:p>
          <a:p>
            <a:pPr>
              <a:buNone/>
            </a:pPr>
            <a:r>
              <a:rPr lang="ru-RU" dirty="0" smtClean="0"/>
              <a:t>письменной части. </a:t>
            </a:r>
          </a:p>
          <a:p>
            <a:pPr>
              <a:buNone/>
            </a:pPr>
            <a:r>
              <a:rPr lang="ru-RU" dirty="0" smtClean="0"/>
              <a:t>Качество проведения презентации. </a:t>
            </a:r>
          </a:p>
          <a:p>
            <a:pPr>
              <a:buNone/>
            </a:pPr>
            <a:r>
              <a:rPr lang="ru-RU" dirty="0" smtClean="0"/>
              <a:t>Качество проектного продукта.</a:t>
            </a:r>
            <a:endParaRPr lang="en-GB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567</Words>
  <Application>Microsoft Office PowerPoint</Application>
  <PresentationFormat>Экран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Проектная деятельность. (Как подготовить проект. Алгоритм в помощь учащимся) </vt:lpstr>
      <vt:lpstr>Этапы проектной деятельности:</vt:lpstr>
      <vt:lpstr>1 этап – погружение в проект (проблематизация):</vt:lpstr>
      <vt:lpstr>1 этап – погружение в проект (целеполагаение):</vt:lpstr>
      <vt:lpstr>2 этап – организационный (планирование):</vt:lpstr>
      <vt:lpstr>3 этап – осуществление деятельности (реализация) :</vt:lpstr>
      <vt:lpstr>4 этап – презентация (рефлексия):</vt:lpstr>
      <vt:lpstr>Критерии оценивания проектов для 9–11-х классов: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– единственный путь к знанию.</dc:title>
  <dc:creator>Алексей</dc:creator>
  <cp:lastModifiedBy>Teacher</cp:lastModifiedBy>
  <cp:revision>11</cp:revision>
  <dcterms:created xsi:type="dcterms:W3CDTF">2014-11-20T12:11:40Z</dcterms:created>
  <dcterms:modified xsi:type="dcterms:W3CDTF">2014-11-24T06:21:24Z</dcterms:modified>
</cp:coreProperties>
</file>