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69" r:id="rId4"/>
    <p:sldId id="257" r:id="rId5"/>
    <p:sldId id="267" r:id="rId6"/>
    <p:sldId id="259" r:id="rId7"/>
    <p:sldId id="260" r:id="rId8"/>
    <p:sldId id="261" r:id="rId9"/>
    <p:sldId id="262" r:id="rId10"/>
    <p:sldId id="263" r:id="rId11"/>
    <p:sldId id="264" r:id="rId12"/>
    <p:sldId id="265" r:id="rId13"/>
    <p:sldId id="266" r:id="rId14"/>
    <p:sldId id="270" r:id="rId15"/>
    <p:sldId id="271" r:id="rId16"/>
    <p:sldId id="272"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F692C721-3E3F-4A7D-9E59-2801117345CD}" type="datetimeFigureOut">
              <a:rPr lang="ru-RU"/>
              <a:pPr>
                <a:defRPr/>
              </a:pPr>
              <a:t>26.02.2015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1B8DE7B7-7698-4118-8CED-5169AE190D1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380BBA4-3769-41CF-B779-824910EE9D3F}" type="datetimeFigureOut">
              <a:rPr lang="ru-RU"/>
              <a:pPr>
                <a:defRPr/>
              </a:pPr>
              <a:t>26.02.2015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494C9EB-889F-4C5E-A5E7-8E467869FEE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B02E6AC-20EB-4CEE-A098-21728E2E145A}" type="datetimeFigureOut">
              <a:rPr lang="ru-RU"/>
              <a:pPr>
                <a:defRPr/>
              </a:pPr>
              <a:t>26.02.2015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A0DD284-DCC9-4D49-ACF8-D97F965374F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782AE22-AA13-4346-AC30-F5C3F118EF87}" type="datetimeFigureOut">
              <a:rPr lang="ru-RU"/>
              <a:pPr>
                <a:defRPr/>
              </a:pPr>
              <a:t>26.02.2015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D1DEAAA6-E758-4A74-AD63-95FFCFE2536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ABD4D07-93E9-4B56-92DE-1C17A6D87F49}" type="datetimeFigureOut">
              <a:rPr lang="ru-RU"/>
              <a:pPr>
                <a:defRPr/>
              </a:pPr>
              <a:t>26.02.2015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413FA13-908D-4E59-A7F8-7B1F96F2B40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257ADB30-CA6B-4FF1-942B-38682090E501}" type="datetimeFigureOut">
              <a:rPr lang="ru-RU"/>
              <a:pPr>
                <a:defRPr/>
              </a:pPr>
              <a:t>26.02.2015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6F0B65B-CBAF-49F8-9F79-930A596A33E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F234383B-7F88-4AFF-938F-1C6B465A7CAE}" type="datetimeFigureOut">
              <a:rPr lang="ru-RU"/>
              <a:pPr>
                <a:defRPr/>
              </a:pPr>
              <a:t>26.02.2015</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9BDCC2B8-553D-4ECB-B488-1E31D0DE760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A2BC8433-345A-4016-9862-2A508704B50F}" type="datetimeFigureOut">
              <a:rPr lang="ru-RU"/>
              <a:pPr>
                <a:defRPr/>
              </a:pPr>
              <a:t>26.02.2015</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B7BEB889-DD49-480B-A31C-04E7840D78A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2A7450CC-D052-4390-80D6-CC12DB8DE964}" type="datetimeFigureOut">
              <a:rPr lang="ru-RU"/>
              <a:pPr>
                <a:defRPr/>
              </a:pPr>
              <a:t>26.02.2015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970459D9-D61F-43BB-9587-81BFFA89A7E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22D27709-F88A-4A9F-831A-FAC2E9AD30F7}" type="datetimeFigureOut">
              <a:rPr lang="ru-RU"/>
              <a:pPr>
                <a:defRPr/>
              </a:pPr>
              <a:t>26.02.2015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D639FBAE-AAD3-48AC-97CB-14CD6ED5236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F7CF942D-9098-46C3-8154-19C50CD5F311}" type="datetimeFigureOut">
              <a:rPr lang="ru-RU"/>
              <a:pPr>
                <a:defRPr/>
              </a:pPr>
              <a:t>26.02.2015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5AC8E22E-8BC4-45BF-9FF4-75700828DD6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040A1F71-DB11-4EA5-A021-4695B4ADB9DF}" type="datetimeFigureOut">
              <a:rPr lang="ru-RU"/>
              <a:pPr>
                <a:defRPr/>
              </a:pPr>
              <a:t>26.02.2015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82C8997A-3534-41F9-8385-4EED09FA00B4}"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19" r:id="rId1"/>
    <p:sldLayoutId id="2147483718" r:id="rId2"/>
    <p:sldLayoutId id="2147483720" r:id="rId3"/>
    <p:sldLayoutId id="2147483717" r:id="rId4"/>
    <p:sldLayoutId id="2147483716" r:id="rId5"/>
    <p:sldLayoutId id="2147483715" r:id="rId6"/>
    <p:sldLayoutId id="2147483714" r:id="rId7"/>
    <p:sldLayoutId id="2147483713" r:id="rId8"/>
    <p:sldLayoutId id="2147483712" r:id="rId9"/>
    <p:sldLayoutId id="2147483711" r:id="rId10"/>
    <p:sldLayoutId id="2147483710"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Arial" charset="0"/>
        </a:defRPr>
      </a:lvl2pPr>
      <a:lvl3pPr algn="ctr" rtl="0" fontAlgn="base">
        <a:spcBef>
          <a:spcPct val="0"/>
        </a:spcBef>
        <a:spcAft>
          <a:spcPct val="0"/>
        </a:spcAft>
        <a:defRPr sz="4100" b="1">
          <a:solidFill>
            <a:schemeClr val="tx1"/>
          </a:solidFill>
          <a:latin typeface="Arial" charset="0"/>
        </a:defRPr>
      </a:lvl3pPr>
      <a:lvl4pPr algn="ctr" rtl="0" fontAlgn="base">
        <a:spcBef>
          <a:spcPct val="0"/>
        </a:spcBef>
        <a:spcAft>
          <a:spcPct val="0"/>
        </a:spcAft>
        <a:defRPr sz="4100" b="1">
          <a:solidFill>
            <a:schemeClr val="tx1"/>
          </a:solidFill>
          <a:latin typeface="Arial" charset="0"/>
        </a:defRPr>
      </a:lvl4pPr>
      <a:lvl5pPr algn="ctr" rtl="0" fontAlgn="base">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ru.wikipedia.org/wiki/%D0%92%D1%83%D0%BB%D0%BA%D0%B0%D0%BD" TargetMode="External"/><Relationship Id="rId13" Type="http://schemas.openxmlformats.org/officeDocument/2006/relationships/hyperlink" Target="https://ru.wikipedia.org/wiki/%D0%A5%D0%B5%D0%BC%D0%BD%D0%B8%D1%86" TargetMode="External"/><Relationship Id="rId18" Type="http://schemas.openxmlformats.org/officeDocument/2006/relationships/hyperlink" Target="https://ru.wikipedia.org/w/index.php?title=%D0%91%D1%83%D1%85%D1%82%D0%B0_%D1%81%D0%B2%D1%8F%D1%82%D0%BE%D0%B9_%D0%9C%D0%B0%D1%80%D0%B8%D0%B8&amp;action=edit&amp;redlink=1" TargetMode="External"/><Relationship Id="rId3" Type="http://schemas.openxmlformats.org/officeDocument/2006/relationships/hyperlink" Target="https://ru.wikipedia.org/wiki/%D0%9F%D1%80%D0%B8%D0%B7%D0%BC%D0%B0_(%D0%B3%D0%B5%D0%BE%D0%BC%D0%B5%D1%82%D1%80%D0%B8%D1%8F)" TargetMode="External"/><Relationship Id="rId21" Type="http://schemas.openxmlformats.org/officeDocument/2006/relationships/hyperlink" Target="https://ru.wikipedia.org/wiki/%D0%9A%D0%BE%D0%BB%D1%8C%D1%81%D0%BA%D0%B8%D0%B9_%D0%BF%D0%BE%D0%BB%D1%83%D0%BE%D1%81%D1%82%D1%80%D0%BE%D0%B2" TargetMode="External"/><Relationship Id="rId7" Type="http://schemas.openxmlformats.org/officeDocument/2006/relationships/hyperlink" Target="https://ru.wikipedia.org/wiki/%D0%96%D0%B5%D0%BE%D0%B4%D0%B0" TargetMode="External"/><Relationship Id="rId12" Type="http://schemas.openxmlformats.org/officeDocument/2006/relationships/hyperlink" Target="https://ru.wikipedia.org/w/index.php?title=%D0%97%D0%B8%D0%B1%D0%B5%D0%BD%D0%B1%D1%8E%D1%80%D0%B3%D0%B5%D0%BD&amp;action=edit&amp;redlink=1" TargetMode="External"/><Relationship Id="rId17" Type="http://schemas.openxmlformats.org/officeDocument/2006/relationships/hyperlink" Target="https://ru.wikipedia.org/wiki/%D0%A6%D0%B5%D0%B9%D0%BB%D0%BE%D0%BD" TargetMode="External"/><Relationship Id="rId2" Type="http://schemas.openxmlformats.org/officeDocument/2006/relationships/hyperlink" Target="https://ru.wikipedia.org/wiki/%D0%9A%D1%80%D0%B8%D1%81%D1%82%D0%B0%D0%BB%D0%BB" TargetMode="External"/><Relationship Id="rId16" Type="http://schemas.openxmlformats.org/officeDocument/2006/relationships/hyperlink" Target="https://ru.wikipedia.org/wiki/%D0%9F%D1%80%D0%B8%D0%BF%D0%BE%D0%BB%D1%8F%D1%80%D0%BD%D1%8B%D0%B9_%D0%A3%D1%80%D0%B0%D0%BB" TargetMode="External"/><Relationship Id="rId20" Type="http://schemas.openxmlformats.org/officeDocument/2006/relationships/hyperlink" Target="https://ru.wikipedia.org/wiki/%D0%90%D0%BC%D0%B5%D1%82%D0%B8%D1%81%D1%82%D1%8B_%D0%BC%D1%8B%D1%81%D0%B0_%D0%9A%D0%BE%D1%80%D0%B0%D0%B1%D0%BB%D1%8C" TargetMode="External"/><Relationship Id="rId1" Type="http://schemas.openxmlformats.org/officeDocument/2006/relationships/slideLayout" Target="../slideLayouts/slideLayout2.xml"/><Relationship Id="rId6" Type="http://schemas.openxmlformats.org/officeDocument/2006/relationships/hyperlink" Target="https://ru.wikipedia.org/wiki/%D0%90%D0%B3%D0%B0%D1%82" TargetMode="External"/><Relationship Id="rId11" Type="http://schemas.openxmlformats.org/officeDocument/2006/relationships/hyperlink" Target="https://ru.wikipedia.org/wiki/%D0%A6%D0%B8%D0%BB%D0%BB%D0%B5%D1%80%D1%82%D0%B0%D0%BB%D1%8C" TargetMode="External"/><Relationship Id="rId5" Type="http://schemas.openxmlformats.org/officeDocument/2006/relationships/hyperlink" Target="https://ru.wikipedia.org/wiki/%D0%94%D1%80%D1%83%D0%B7%D0%B0_(%D0%BC%D0%B8%D0%BD%D0%B5%D1%80%D0%B0%D0%BB%D0%BE%D0%B3%D0%B8%D1%8F)" TargetMode="External"/><Relationship Id="rId15" Type="http://schemas.openxmlformats.org/officeDocument/2006/relationships/hyperlink" Target="https://ru.wikipedia.org/wiki/%D0%A3%D1%80%D0%B0%D0%BB%D1%8C%D1%81%D0%BA%D0%B8%D0%B5_%D0%B3%D0%BE%D1%80%D1%8B" TargetMode="External"/><Relationship Id="rId23" Type="http://schemas.openxmlformats.org/officeDocument/2006/relationships/hyperlink" Target="https://ru.wikipedia.org/wiki/%D0%A2%D0%BE%D0%BF%D0%B0%D0%B7" TargetMode="External"/><Relationship Id="rId10" Type="http://schemas.openxmlformats.org/officeDocument/2006/relationships/hyperlink" Target="https://ru.wikipedia.org/wiki/%D0%91%D0%B8%D1%80%D0%BA%D0%B5%D0%BD%D1%84%D0%B5%D0%BB%D1%8C%D0%B4" TargetMode="External"/><Relationship Id="rId19" Type="http://schemas.openxmlformats.org/officeDocument/2006/relationships/hyperlink" Target="https://ru.wikipedia.org/wiki/%D0%91%D1%80%D0%B0%D0%B7%D0%B8%D0%BB%D0%B8%D1%8F" TargetMode="External"/><Relationship Id="rId4" Type="http://schemas.openxmlformats.org/officeDocument/2006/relationships/hyperlink" Target="https://ru.wikipedia.org/wiki/%D0%A0%D0%BE%D0%BC%D0%B1%D0%BE%D1%8D%D0%B4%D1%80" TargetMode="External"/><Relationship Id="rId9" Type="http://schemas.openxmlformats.org/officeDocument/2006/relationships/hyperlink" Target="https://ru.wikipedia.org/w/index.php?title=%D0%9E%D0%B1%D0%B5%D1%80%D1%88%D1%82%D0%B5%D0%B9%D0%BD&amp;action=edit&amp;redlink=1" TargetMode="External"/><Relationship Id="rId14" Type="http://schemas.openxmlformats.org/officeDocument/2006/relationships/hyperlink" Target="https://ru.wikipedia.org/wiki/%D0%9C%D1%83%D1%80%D0%B7%D0%B8%D0%BD%D0%BA%D0%B0_(%D0%93%D0%BE%D1%80%D0%BD%D0%BE%D1%83%D1%80%D0%B0%D0%BB%D1%8C%D1%81%D0%BA%D0%B8%D0%B9_%D0%B3%D0%BE%D1%80%D0%BE%D0%B4%D1%81%D0%BA%D0%BE%D0%B9_%D0%BE%D0%BA%D1%80%D1%83%D0%B3)" TargetMode="External"/><Relationship Id="rId22" Type="http://schemas.openxmlformats.org/officeDocument/2006/relationships/hyperlink" Target="https://ru.wikipedia.org/wiki/%D0%90%D0%BA%D0%B2%D0%B0%D0%BC%D0%B0%D1%80%D0%B8%D0%BD"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ru.wikipedia.org/wiki/%D0%9C%D0%B5%D1%81%D1%82%D0%BE%D1%80%D0%BE%D0%B6%D0%B4%D0%B5%D0%BD%D0%B8%D0%B5" TargetMode="External"/><Relationship Id="rId13" Type="http://schemas.openxmlformats.org/officeDocument/2006/relationships/hyperlink" Target="https://ru.wikipedia.org/wiki/%D0%95%D0%BA%D0%B0%D1%82%D0%B5%D1%80%D0%B8%D0%BD%D0%B1%D1%83%D1%80%D0%B3" TargetMode="External"/><Relationship Id="rId18" Type="http://schemas.openxmlformats.org/officeDocument/2006/relationships/hyperlink" Target="https://ru.wikipedia.org/wiki/%D0%9A%D0%B0%D0%BC%D1%87%D0%B0%D1%82%D0%BA%D0%B0" TargetMode="External"/><Relationship Id="rId3" Type="http://schemas.openxmlformats.org/officeDocument/2006/relationships/hyperlink" Target="https://ru.wikipedia.org/wiki/%D0%90%D0%BD%D0%B4%D1%80%D0%B0%D0%B4%D0%B8%D1%82" TargetMode="External"/><Relationship Id="rId21" Type="http://schemas.openxmlformats.org/officeDocument/2006/relationships/hyperlink" Target="https://ru.wikipedia.org/wiki/%D0%9A%D0%B8%D0%BB%D0%BE%D0%B3%D1%80%D0%B0%D0%BC%D0%BC" TargetMode="External"/><Relationship Id="rId7" Type="http://schemas.openxmlformats.org/officeDocument/2006/relationships/hyperlink" Target="https://ru.wikipedia.org/wiki/%D0%A2%D0%B0%D0%BD%D0%B7%D0%B0%D0%BD%D0%B8%D1%8F" TargetMode="External"/><Relationship Id="rId12" Type="http://schemas.openxmlformats.org/officeDocument/2006/relationships/hyperlink" Target="https://ru.wikipedia.org/wiki/%D0%A3%D1%80%D0%B0%D0%BB%D1%8C%D1%81%D0%BA%D0%B8%D0%B5_%D0%B3%D0%BE%D1%80%D1%8B" TargetMode="External"/><Relationship Id="rId17" Type="http://schemas.openxmlformats.org/officeDocument/2006/relationships/hyperlink" Target="https://ru.wikipedia.org/wiki/%D0%A5%D1%80%D0%B8%D0%B7%D0%BE%D0%BB%D0%B8%D1%82" TargetMode="External"/><Relationship Id="rId2" Type="http://schemas.openxmlformats.org/officeDocument/2006/relationships/hyperlink" Target="https://ru.wikipedia.org/wiki/%D0%9C%D0%B8%D0%BD%D0%B5%D1%80%D0%B0%D0%BB" TargetMode="External"/><Relationship Id="rId16" Type="http://schemas.openxmlformats.org/officeDocument/2006/relationships/hyperlink" Target="https://ru.wikipedia.org/wiki/%D0%A4%D0%B5%D1%80%D1%81%D0%BC%D0%B0%D0%BD,_%D0%90%D0%BB%D0%B5%D0%BA%D1%81%D0%B0%D0%BD%D0%B4%D1%80_%D0%95%D0%B2%D0%B3%D0%B5%D0%BD%D1%8C%D0%B5%D0%B2%D0%B8%D1%87" TargetMode="External"/><Relationship Id="rId20" Type="http://schemas.openxmlformats.org/officeDocument/2006/relationships/hyperlink" Target="https://ru.wikipedia.org/wiki/1913_%D0%B3%D0%BE%D0%B4" TargetMode="External"/><Relationship Id="rId1" Type="http://schemas.openxmlformats.org/officeDocument/2006/relationships/slideLayout" Target="../slideLayouts/slideLayout2.xml"/><Relationship Id="rId6" Type="http://schemas.openxmlformats.org/officeDocument/2006/relationships/hyperlink" Target="https://ru.wikipedia.org/wiki/%D0%9A%D0%B5%D0%BD%D0%B8%D1%8F" TargetMode="External"/><Relationship Id="rId11" Type="http://schemas.openxmlformats.org/officeDocument/2006/relationships/hyperlink" Target="https://ru.wikipedia.org/wiki/%D0%91%D0%BE%D0%B1%D1%80%D0%BE%D0%B2%D0%BA%D0%B0_(%D0%BF%D1%80%D0%B8%D1%82%D0%BE%D0%BA_%D0%A3%D1%8F,_%D0%BF%D1%80%D0%B8%D1%82%D0%BE%D0%BA%D0%B0_%D0%A2%D0%BE%D0%B1%D0%BE%D0%BB%D0%B0)" TargetMode="External"/><Relationship Id="rId5" Type="http://schemas.openxmlformats.org/officeDocument/2006/relationships/hyperlink" Target="https://ru.wikipedia.org/wiki/%D0%9D%D0%B0%D0%BC%D0%B8%D0%B1%D0%B8%D1%8F" TargetMode="External"/><Relationship Id="rId15" Type="http://schemas.openxmlformats.org/officeDocument/2006/relationships/hyperlink" Target="https://ru.wikipedia.org/wiki/%D0%98%D0%B7%D1%83%D0%BC%D1%80%D1%83%D0%B4" TargetMode="External"/><Relationship Id="rId23" Type="http://schemas.openxmlformats.org/officeDocument/2006/relationships/hyperlink" Target="https://ru.wikipedia.org/wiki/%D0%9A%D0%B0%D1%80%D0%B0%D1%82" TargetMode="External"/><Relationship Id="rId10" Type="http://schemas.openxmlformats.org/officeDocument/2006/relationships/hyperlink" Target="https://ru.wikipedia.org/wiki/1874_%D0%B3%D0%BE%D0%B4" TargetMode="External"/><Relationship Id="rId19" Type="http://schemas.openxmlformats.org/officeDocument/2006/relationships/hyperlink" Target="https://ru.wikipedia.org/wiki/%D0%A1%D1%80%D0%B5%D0%B4%D0%BD%D0%B8%D0%B9_%D0%A3%D1%80%D0%B0%D0%BB" TargetMode="External"/><Relationship Id="rId4" Type="http://schemas.openxmlformats.org/officeDocument/2006/relationships/hyperlink" Target="https://ru.wikipedia.org/wiki/%D0%93%D1%80%D0%B0%D0%BD%D0%B0%D1%82_(%D0%BC%D0%B8%D0%BD%D0%B5%D1%80%D0%B0%D0%BB)" TargetMode="External"/><Relationship Id="rId9" Type="http://schemas.openxmlformats.org/officeDocument/2006/relationships/hyperlink" Target="https://ru.wikipedia.org/wiki/%D0%A0%D0%BE%D1%81%D1%81%D0%B8%D1%8F" TargetMode="External"/><Relationship Id="rId14" Type="http://schemas.openxmlformats.org/officeDocument/2006/relationships/hyperlink" Target="https://ru.wikipedia.org/wiki/%D0%9F%D0%BE%D0%BB%D0%B5%D0%B2%D1%81%D0%BA%D0%BE%D0%B9" TargetMode="External"/><Relationship Id="rId22" Type="http://schemas.openxmlformats.org/officeDocument/2006/relationships/hyperlink" Target="https://ru.wikipedia.org/wiki/%D0%9C%D0%BC"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ru.wikipedia.org/wiki/%D0%9A%D1%80%D0%B8%D1%81%D1%82%D0%B0%D0%BB%D0%BB" TargetMode="External"/><Relationship Id="rId7" Type="http://schemas.openxmlformats.org/officeDocument/2006/relationships/hyperlink" Target="https://ru.wikipedia.org/wiki/%D0%9C%D0%B0%D0%BB%D0%B0%D1%85%D0%B8%D1%82#cite_note-3" TargetMode="External"/><Relationship Id="rId2" Type="http://schemas.openxmlformats.org/officeDocument/2006/relationships/hyperlink" Target="http://uralograd.ru/tags/%EC%E5%F1%F2%EE%F0%EE%E6%E4%E5%ED%E8%FF" TargetMode="External"/><Relationship Id="rId1" Type="http://schemas.openxmlformats.org/officeDocument/2006/relationships/slideLayout" Target="../slideLayouts/slideLayout2.xml"/><Relationship Id="rId6" Type="http://schemas.openxmlformats.org/officeDocument/2006/relationships/hyperlink" Target="https://ru.wikipedia.org/w/index.php?title=%D0%9C%D0%B8%D0%BD%D0%B5%D1%80%D0%B0%D0%BB%D1%8C%D0%BD%D1%8B%D0%B9_%D0%B0%D0%B3%D1%80%D0%B5%D0%B3%D0%B0%D1%82&amp;action=edit&amp;redlink=1" TargetMode="External"/><Relationship Id="rId5" Type="http://schemas.openxmlformats.org/officeDocument/2006/relationships/hyperlink" Target="https://ru.wikipedia.org/wiki/%D0%94%D0%B5%D0%BD%D0%B4%D1%80%D0%B8%D1%82_(%D0%BA%D1%80%D0%B8%D1%81%D1%82%D0%B0%D0%BB%D0%BB)" TargetMode="External"/><Relationship Id="rId4" Type="http://schemas.openxmlformats.org/officeDocument/2006/relationships/hyperlink" Target="https://ru.wikipedia.org/wiki/%D0%A1%D1%84%D0%B5%D1%80%D0%BE%D0%BB%D0%B8%D1%8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ru.wikipedia.org/wiki/%D0%A0%D1%83%D0%B1%D0%B8%D0%BD" TargetMode="External"/><Relationship Id="rId13" Type="http://schemas.openxmlformats.org/officeDocument/2006/relationships/hyperlink" Target="https://ru.wikipedia.org/wiki/%D0%9A%D0%B0%D1%80%D0%B0%D1%82" TargetMode="External"/><Relationship Id="rId18" Type="http://schemas.openxmlformats.org/officeDocument/2006/relationships/hyperlink" Target="https://ru.wikipedia.org/wiki/%D0%9D%D0%BE%D0%B2%D0%B0%D1%8F_%D0%93%D1%80%D0%B0%D0%BD%D0%B0%D0%B4%D0%B0" TargetMode="External"/><Relationship Id="rId26" Type="http://schemas.openxmlformats.org/officeDocument/2006/relationships/hyperlink" Target="https://ru.wikipedia.org/wiki/%D0%94%D0%B8%D1%85%D1%80%D0%BE%D0%B8%D0%B7%D0%BC" TargetMode="External"/><Relationship Id="rId3" Type="http://schemas.openxmlformats.org/officeDocument/2006/relationships/hyperlink" Target="https://ru.wikipedia.org/wiki/%D0%94%D1%80%D0%B0%D0%B3%D0%BE%D1%86%D0%B5%D0%BD%D0%BD%D1%8B%D0%B5_%D0%BA%D0%B0%D0%BC%D0%BD%D0%B8" TargetMode="External"/><Relationship Id="rId21" Type="http://schemas.openxmlformats.org/officeDocument/2006/relationships/hyperlink" Target="https://ru.wikipedia.org/wiki/%D0%9C%D0%BE%D1%83%D1%80%D0%BD" TargetMode="External"/><Relationship Id="rId7" Type="http://schemas.openxmlformats.org/officeDocument/2006/relationships/hyperlink" Target="https://ru.wikipedia.org/wiki/%D0%A1%D0%B0%D0%BF%D1%84%D0%B8%D1%80" TargetMode="External"/><Relationship Id="rId12" Type="http://schemas.openxmlformats.org/officeDocument/2006/relationships/hyperlink" Target="https://ru.wikipedia.org/wiki/%D0%AD%D0%B2%D0%BA%D0%BB%D0%B0%D0%B7" TargetMode="External"/><Relationship Id="rId17" Type="http://schemas.openxmlformats.org/officeDocument/2006/relationships/hyperlink" Target="https://ru.wikipedia.org/wiki/1537_%D0%B3%D0%BE%D0%B4" TargetMode="External"/><Relationship Id="rId25" Type="http://schemas.openxmlformats.org/officeDocument/2006/relationships/hyperlink" Target="https://ru.wikipedia.org/wiki/%D0%A1%D0%B2%D0%B5%D1%82%D0%BB%D0%BE%D1%82%D0%B0_(%D1%86%D0%B2%D0%B5%D1%82)" TargetMode="External"/><Relationship Id="rId2" Type="http://schemas.openxmlformats.org/officeDocument/2006/relationships/hyperlink" Target="https://ru.wikipedia.org/wiki/%D0%9C%D0%B8%D0%BD%D0%B5%D1%80%D0%B0%D0%BB" TargetMode="External"/><Relationship Id="rId16" Type="http://schemas.openxmlformats.org/officeDocument/2006/relationships/hyperlink" Target="https://ru.wikipedia.org/w/index.php?title=%D0%9A%D0%BE%D0%BF%D0%B8_%D0%9C%D1%83%D1%81%D0%BE&amp;action=edit&amp;redlink=1" TargetMode="External"/><Relationship Id="rId20" Type="http://schemas.openxmlformats.org/officeDocument/2006/relationships/hyperlink" Target="https://ru.wikipedia.org/wiki/%D0%97%D0%B0%D0%BB%D1%8C%D1%86%D0%B1%D1%83%D1%80%D0%B3" TargetMode="External"/><Relationship Id="rId1" Type="http://schemas.openxmlformats.org/officeDocument/2006/relationships/slideLayout" Target="../slideLayouts/slideLayout2.xml"/><Relationship Id="rId6" Type="http://schemas.openxmlformats.org/officeDocument/2006/relationships/hyperlink" Target="https://ru.wikipedia.org/wiki/%D0%90%D0%BB%D0%BC%D0%B0%D0%B7" TargetMode="External"/><Relationship Id="rId11" Type="http://schemas.openxmlformats.org/officeDocument/2006/relationships/hyperlink" Target="https://ru.wikipedia.org/wiki/%D0%A8%D0%BF%D0%B8%D0%BD%D0%B5%D0%BB%D1%8C" TargetMode="External"/><Relationship Id="rId24" Type="http://schemas.openxmlformats.org/officeDocument/2006/relationships/hyperlink" Target="https://ru.wikipedia.org/wiki/%D0%9D%D0%B0%D1%81%D1%8B%D1%89%D0%B5%D0%BD%D0%BD%D0%BE%D1%81%D1%82%D1%8C_(%D1%86%D0%B2%D0%B5%D1%82)" TargetMode="External"/><Relationship Id="rId5" Type="http://schemas.openxmlformats.org/officeDocument/2006/relationships/hyperlink" Target="https://ru.wikipedia.org/wiki/%D0%A4%D0%B5%D1%80%D1%81%D0%BC%D0%B0%D0%BD,_%D0%90%D0%BB%D0%B5%D0%BA%D1%81%D0%B0%D0%BD%D0%B4%D1%80_%D0%95%D0%B2%D0%B3%D0%B5%D0%BD%D1%8C%D0%B5%D0%B2%D0%B8%D1%87" TargetMode="External"/><Relationship Id="rId15" Type="http://schemas.openxmlformats.org/officeDocument/2006/relationships/hyperlink" Target="https://ru.wikipedia.org/wiki/1555_%D0%B3%D0%BE%D0%B4" TargetMode="External"/><Relationship Id="rId23" Type="http://schemas.openxmlformats.org/officeDocument/2006/relationships/hyperlink" Target="https://ru.wikipedia.org/wiki/%D0%A2%D0%BE%D0%BD_(%D1%86%D0%B2%D0%B5%D1%82)" TargetMode="External"/><Relationship Id="rId10" Type="http://schemas.openxmlformats.org/officeDocument/2006/relationships/hyperlink" Target="https://ru.wikipedia.org/wiki/%D0%90%D0%BB%D0%B5%D0%BA%D1%81%D0%B0%D0%BD%D0%B4%D1%80%D0%B8%D1%82" TargetMode="External"/><Relationship Id="rId19" Type="http://schemas.openxmlformats.org/officeDocument/2006/relationships/hyperlink" Target="https://ru.wikipedia.org/w/index.php?title=%D0%A5%D0%B0%D0%B1%D0%B0%D1%85%D1%82%D0%B0%D0%BB&amp;action=edit&amp;redlink=1" TargetMode="External"/><Relationship Id="rId4" Type="http://schemas.openxmlformats.org/officeDocument/2006/relationships/hyperlink" Target="https://ru.wikipedia.org/wiki/%D0%91%D0%B5%D1%80%D0%B8%D0%BB%D0%BB" TargetMode="External"/><Relationship Id="rId9" Type="http://schemas.openxmlformats.org/officeDocument/2006/relationships/hyperlink" Target="https://ru.wikipedia.org/wiki/%D0%A5%D1%80%D0%B8%D0%B7%D0%BE%D0%B1%D0%B5%D1%80%D0%B8%D0%BB%D0%BB" TargetMode="External"/><Relationship Id="rId14" Type="http://schemas.openxmlformats.org/officeDocument/2006/relationships/hyperlink" Target="https://ru.wikipedia.org/wiki/%D0%A2%D1%83%D0%BD%D1%85%D0%B0" TargetMode="External"/><Relationship Id="rId22" Type="http://schemas.openxmlformats.org/officeDocument/2006/relationships/hyperlink" Target="https://ru.wikipedia.org/wiki/%D0%9C%D1%8C%D1%91%D0%B7%D0%B5%D0%B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422275" y="1371600"/>
            <a:ext cx="8229600" cy="1828800"/>
          </a:xfrm>
        </p:spPr>
        <p:txBody>
          <a:bodyPr/>
          <a:lstStyle/>
          <a:p>
            <a:pPr fontAlgn="auto">
              <a:spcAft>
                <a:spcPts val="0"/>
              </a:spcAft>
              <a:defRPr/>
            </a:pPr>
            <a:endParaRPr lang="ru-RU"/>
          </a:p>
        </p:txBody>
      </p:sp>
      <p:sp>
        <p:nvSpPr>
          <p:cNvPr id="13314" name="Подзаголовок 7"/>
          <p:cNvSpPr>
            <a:spLocks noGrp="1"/>
          </p:cNvSpPr>
          <p:nvPr>
            <p:ph type="subTitle" idx="1"/>
          </p:nvPr>
        </p:nvSpPr>
        <p:spPr>
          <a:xfrm>
            <a:off x="1371600" y="3332163"/>
            <a:ext cx="6400800" cy="1752600"/>
          </a:xfrm>
        </p:spPr>
        <p:txBody>
          <a:bodyPr/>
          <a:lstStyle/>
          <a:p>
            <a:endParaRPr lang="ru-RU" smtClean="0"/>
          </a:p>
        </p:txBody>
      </p:sp>
      <p:pic>
        <p:nvPicPr>
          <p:cNvPr id="6" name="Рисунок 5" descr="main.jpg"/>
          <p:cNvPicPr>
            <a:picLocks noChangeAspect="1"/>
          </p:cNvPicPr>
          <p:nvPr/>
        </p:nvPicPr>
        <p:blipFill>
          <a:blip r:embed="rId2" cstate="print"/>
          <a:stretch>
            <a:fillRect/>
          </a:stretch>
        </p:blipFill>
        <p:spPr>
          <a:xfrm>
            <a:off x="571472" y="571480"/>
            <a:ext cx="8001056" cy="5214974"/>
          </a:xfrm>
          <a:prstGeom prst="roundRect">
            <a:avLst/>
          </a:prstGeom>
          <a:ln w="76200">
            <a:solidFill>
              <a:schemeClr val="accent3">
                <a:lumMod val="40000"/>
                <a:lumOff val="60000"/>
              </a:schemeClr>
            </a:solidFill>
          </a:ln>
          <a:effectLst>
            <a:innerShdw blurRad="63500" dist="50800" dir="13500000">
              <a:prstClr val="black">
                <a:alpha val="50000"/>
              </a:prstClr>
            </a:innerShdw>
          </a:effec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62"/>
          </a:xfrm>
        </p:spPr>
        <p:txBody>
          <a:bodyPr>
            <a:normAutofit fontScale="90000"/>
          </a:bodyPr>
          <a:lstStyle/>
          <a:p>
            <a:pPr fontAlgn="auto">
              <a:spcAft>
                <a:spcPts val="0"/>
              </a:spcAft>
              <a:defRPr/>
            </a:pPr>
            <a:endParaRPr lang="ru-RU" dirty="0"/>
          </a:p>
        </p:txBody>
      </p:sp>
      <p:sp>
        <p:nvSpPr>
          <p:cNvPr id="3" name="Содержимое 2"/>
          <p:cNvSpPr>
            <a:spLocks noGrp="1"/>
          </p:cNvSpPr>
          <p:nvPr>
            <p:ph idx="1"/>
          </p:nvPr>
        </p:nvSpPr>
        <p:spPr>
          <a:xfrm>
            <a:off x="457200" y="642938"/>
            <a:ext cx="8229600" cy="6215062"/>
          </a:xfrm>
        </p:spPr>
        <p:txBody>
          <a:bodyPr>
            <a:normAutofit fontScale="85000" lnSpcReduction="20000"/>
          </a:bodyPr>
          <a:lstStyle/>
          <a:p>
            <a:pPr marL="548640" indent="-411480" fontAlgn="auto">
              <a:spcAft>
                <a:spcPts val="0"/>
              </a:spcAft>
              <a:buClr>
                <a:schemeClr val="tx1">
                  <a:shade val="95000"/>
                </a:schemeClr>
              </a:buClr>
              <a:buFont typeface="Wingdings 2"/>
              <a:buChar char=""/>
              <a:defRPr/>
            </a:pPr>
            <a:r>
              <a:rPr lang="ru-RU" sz="1900" b="1" dirty="0" smtClean="0">
                <a:solidFill>
                  <a:schemeClr val="accent5">
                    <a:lumMod val="50000"/>
                  </a:schemeClr>
                </a:solidFill>
              </a:rPr>
              <a:t>Аметист</a:t>
            </a:r>
            <a:r>
              <a:rPr lang="ru-RU" sz="1900" dirty="0" smtClean="0">
                <a:solidFill>
                  <a:schemeClr val="accent5">
                    <a:lumMod val="50000"/>
                  </a:schemeClr>
                </a:solidFill>
              </a:rPr>
              <a:t> - синяя, синевато-розовая или красно-фиолетовая разновидность кварца. Встречается обычно в виде свободно сидящих в пустотах и жилах среди кристаллических горных </a:t>
            </a:r>
            <a:r>
              <a:rPr lang="ru-RU" sz="1900" dirty="0" err="1" smtClean="0">
                <a:solidFill>
                  <a:schemeClr val="accent5">
                    <a:lumMod val="50000"/>
                  </a:schemeClr>
                </a:solidFill>
              </a:rPr>
              <a:t>пород</a:t>
            </a:r>
            <a:r>
              <a:rPr lang="ru-RU" sz="1900" dirty="0" err="1" smtClean="0">
                <a:solidFill>
                  <a:schemeClr val="accent5">
                    <a:lumMod val="50000"/>
                  </a:schemeClr>
                </a:solidFill>
                <a:hlinkClick r:id="rId2" tooltip="Кристалл"/>
              </a:rPr>
              <a:t>кристаллов</a:t>
            </a:r>
            <a:r>
              <a:rPr lang="ru-RU" sz="1900" dirty="0" smtClean="0">
                <a:solidFill>
                  <a:schemeClr val="accent5">
                    <a:lumMod val="50000"/>
                  </a:schemeClr>
                </a:solidFill>
              </a:rPr>
              <a:t> и их сростков. Кристаллы образованы комбинацией плоскостей </a:t>
            </a:r>
            <a:r>
              <a:rPr lang="ru-RU" sz="1900" dirty="0" smtClean="0">
                <a:solidFill>
                  <a:schemeClr val="accent5">
                    <a:lumMod val="50000"/>
                  </a:schemeClr>
                </a:solidFill>
                <a:hlinkClick r:id="rId3" tooltip="Призма (геометрия)"/>
              </a:rPr>
              <a:t>призмы</a:t>
            </a:r>
            <a:r>
              <a:rPr lang="ru-RU" sz="1900" dirty="0" smtClean="0">
                <a:solidFill>
                  <a:schemeClr val="accent5">
                    <a:lumMod val="50000"/>
                  </a:schemeClr>
                </a:solidFill>
              </a:rPr>
              <a:t> и </a:t>
            </a:r>
            <a:r>
              <a:rPr lang="ru-RU" sz="1900" dirty="0" smtClean="0">
                <a:solidFill>
                  <a:schemeClr val="accent5">
                    <a:lumMod val="50000"/>
                  </a:schemeClr>
                </a:solidFill>
                <a:hlinkClick r:id="rId4" tooltip="Ромбоэдр"/>
              </a:rPr>
              <a:t>ромбоэдра</a:t>
            </a:r>
            <a:r>
              <a:rPr lang="ru-RU" sz="1900" dirty="0" smtClean="0">
                <a:solidFill>
                  <a:schemeClr val="accent5">
                    <a:lumMod val="50000"/>
                  </a:schemeClr>
                </a:solidFill>
              </a:rPr>
              <a:t>, причём из всех кварцев именно для аметиста характерной чертой является преобладание граней ромбоэдра. Реже кристаллы имеют длиннопризматический или </a:t>
            </a:r>
            <a:r>
              <a:rPr lang="ru-RU" sz="1900" dirty="0" err="1" smtClean="0">
                <a:solidFill>
                  <a:schemeClr val="accent5">
                    <a:lumMod val="50000"/>
                  </a:schemeClr>
                </a:solidFill>
              </a:rPr>
              <a:t>скипетровидный</a:t>
            </a:r>
            <a:r>
              <a:rPr lang="ru-RU" sz="1900" dirty="0" smtClean="0">
                <a:solidFill>
                  <a:schemeClr val="accent5">
                    <a:lumMod val="50000"/>
                  </a:schemeClr>
                </a:solidFill>
              </a:rPr>
              <a:t> облик. Обычен в </a:t>
            </a:r>
            <a:r>
              <a:rPr lang="ru-RU" sz="1900" dirty="0" smtClean="0">
                <a:solidFill>
                  <a:schemeClr val="accent5">
                    <a:lumMod val="50000"/>
                  </a:schemeClr>
                </a:solidFill>
                <a:hlinkClick r:id="rId5" tooltip="Друза (минералогия)"/>
              </a:rPr>
              <a:t>друзах</a:t>
            </a:r>
            <a:r>
              <a:rPr lang="ru-RU" sz="1900" dirty="0" smtClean="0">
                <a:solidFill>
                  <a:schemeClr val="accent5">
                    <a:lumMod val="50000"/>
                  </a:schemeClr>
                </a:solidFill>
              </a:rPr>
              <a:t> и кристаллических щётках внутри </a:t>
            </a:r>
            <a:r>
              <a:rPr lang="ru-RU" sz="1900" dirty="0" smtClean="0">
                <a:solidFill>
                  <a:schemeClr val="accent5">
                    <a:lumMod val="50000"/>
                  </a:schemeClr>
                </a:solidFill>
                <a:hlinkClick r:id="rId6" tooltip="Агат"/>
              </a:rPr>
              <a:t>агатовых</a:t>
            </a:r>
            <a:r>
              <a:rPr lang="ru-RU" sz="1900" dirty="0" smtClean="0">
                <a:solidFill>
                  <a:schemeClr val="accent5">
                    <a:lumMod val="50000"/>
                  </a:schemeClr>
                </a:solidFill>
              </a:rPr>
              <a:t> </a:t>
            </a:r>
            <a:r>
              <a:rPr lang="ru-RU" sz="1900" dirty="0" smtClean="0">
                <a:solidFill>
                  <a:schemeClr val="accent5">
                    <a:lumMod val="50000"/>
                  </a:schemeClr>
                </a:solidFill>
                <a:hlinkClick r:id="rId7" tooltip="Жеода"/>
              </a:rPr>
              <a:t>жеод</a:t>
            </a:r>
            <a:r>
              <a:rPr lang="ru-RU" sz="1900" dirty="0" smtClean="0">
                <a:solidFill>
                  <a:schemeClr val="accent5">
                    <a:lumMod val="50000"/>
                  </a:schemeClr>
                </a:solidFill>
              </a:rPr>
              <a:t> и </a:t>
            </a:r>
            <a:r>
              <a:rPr lang="ru-RU" sz="1900" dirty="0" err="1" smtClean="0">
                <a:solidFill>
                  <a:schemeClr val="accent5">
                    <a:lumMod val="50000"/>
                  </a:schemeClr>
                </a:solidFill>
              </a:rPr>
              <a:t>в</a:t>
            </a:r>
            <a:r>
              <a:rPr lang="ru-RU" sz="1900" dirty="0" err="1" smtClean="0">
                <a:solidFill>
                  <a:schemeClr val="accent5">
                    <a:lumMod val="50000"/>
                  </a:schemeClr>
                </a:solidFill>
                <a:hlinkClick r:id="rId7" tooltip="Жеода"/>
              </a:rPr>
              <a:t>миндалинах</a:t>
            </a:r>
            <a:r>
              <a:rPr lang="ru-RU" sz="1900" dirty="0" smtClean="0">
                <a:solidFill>
                  <a:schemeClr val="accent5">
                    <a:lumMod val="50000"/>
                  </a:schemeClr>
                </a:solidFill>
              </a:rPr>
              <a:t> </a:t>
            </a:r>
            <a:r>
              <a:rPr lang="ru-RU" sz="1900" dirty="0" err="1" smtClean="0">
                <a:solidFill>
                  <a:schemeClr val="accent5">
                    <a:lumMod val="50000"/>
                  </a:schemeClr>
                </a:solidFill>
              </a:rPr>
              <a:t>и</a:t>
            </a:r>
            <a:r>
              <a:rPr lang="ru-RU" sz="1900" dirty="0" smtClean="0">
                <a:solidFill>
                  <a:schemeClr val="accent5">
                    <a:lumMod val="50000"/>
                  </a:schemeClr>
                </a:solidFill>
              </a:rPr>
              <a:t> трещинах </a:t>
            </a:r>
            <a:r>
              <a:rPr lang="ru-RU" sz="1900" dirty="0" smtClean="0">
                <a:solidFill>
                  <a:schemeClr val="accent5">
                    <a:lumMod val="50000"/>
                  </a:schemeClr>
                </a:solidFill>
                <a:hlinkClick r:id="rId8" tooltip="Вулкан"/>
              </a:rPr>
              <a:t>вулканических</a:t>
            </a:r>
            <a:r>
              <a:rPr lang="ru-RU" sz="1900" dirty="0" smtClean="0">
                <a:solidFill>
                  <a:schemeClr val="accent5">
                    <a:lumMod val="50000"/>
                  </a:schemeClr>
                </a:solidFill>
              </a:rPr>
              <a:t> пород.</a:t>
            </a:r>
          </a:p>
          <a:p>
            <a:pPr marL="548640" indent="-411480" fontAlgn="auto">
              <a:spcAft>
                <a:spcPts val="0"/>
              </a:spcAft>
              <a:buClr>
                <a:schemeClr val="tx1">
                  <a:shade val="95000"/>
                </a:schemeClr>
              </a:buClr>
              <a:buFont typeface="Wingdings 2"/>
              <a:buChar char=""/>
              <a:defRPr/>
            </a:pPr>
            <a:r>
              <a:rPr lang="ru-RU" sz="1900" dirty="0" smtClean="0">
                <a:solidFill>
                  <a:schemeClr val="accent5">
                    <a:lumMod val="50000"/>
                  </a:schemeClr>
                </a:solidFill>
              </a:rPr>
              <a:t>Месторождения аметиста встречаются у </a:t>
            </a:r>
            <a:r>
              <a:rPr lang="ru-RU" sz="1900" dirty="0" err="1" smtClean="0">
                <a:solidFill>
                  <a:schemeClr val="accent5">
                    <a:lumMod val="50000"/>
                  </a:schemeClr>
                </a:solidFill>
                <a:hlinkClick r:id="rId9" tooltip="Оберштейн (страница отсутствует)"/>
              </a:rPr>
              <a:t>Оберштейна</a:t>
            </a:r>
            <a:r>
              <a:rPr lang="ru-RU" sz="1900" dirty="0" smtClean="0">
                <a:solidFill>
                  <a:schemeClr val="accent5">
                    <a:lumMod val="50000"/>
                  </a:schemeClr>
                </a:solidFill>
              </a:rPr>
              <a:t> в </a:t>
            </a:r>
            <a:r>
              <a:rPr lang="ru-RU" sz="1900" dirty="0" err="1" smtClean="0">
                <a:solidFill>
                  <a:schemeClr val="accent5">
                    <a:lumMod val="50000"/>
                  </a:schemeClr>
                </a:solidFill>
                <a:hlinkClick r:id="rId10" tooltip="Биркенфельд"/>
              </a:rPr>
              <a:t>Биркенфельде</a:t>
            </a:r>
            <a:r>
              <a:rPr lang="ru-RU" sz="1900" dirty="0" smtClean="0">
                <a:solidFill>
                  <a:schemeClr val="accent5">
                    <a:lumMod val="50000"/>
                  </a:schemeClr>
                </a:solidFill>
              </a:rPr>
              <a:t>, </a:t>
            </a:r>
            <a:r>
              <a:rPr lang="ru-RU" sz="1900" dirty="0" err="1" smtClean="0">
                <a:solidFill>
                  <a:schemeClr val="accent5">
                    <a:lumMod val="50000"/>
                  </a:schemeClr>
                </a:solidFill>
              </a:rPr>
              <a:t>в</a:t>
            </a:r>
            <a:r>
              <a:rPr lang="ru-RU" sz="1900" dirty="0" smtClean="0">
                <a:solidFill>
                  <a:schemeClr val="accent5">
                    <a:lumMod val="50000"/>
                  </a:schemeClr>
                </a:solidFill>
              </a:rPr>
              <a:t> </a:t>
            </a:r>
            <a:r>
              <a:rPr lang="ru-RU" sz="1900" dirty="0" err="1" smtClean="0">
                <a:solidFill>
                  <a:schemeClr val="accent5">
                    <a:lumMod val="50000"/>
                  </a:schemeClr>
                </a:solidFill>
                <a:hlinkClick r:id="rId11" tooltip="Циллерталь"/>
              </a:rPr>
              <a:t>Циллертале</a:t>
            </a:r>
            <a:r>
              <a:rPr lang="ru-RU" sz="1900" dirty="0" smtClean="0">
                <a:solidFill>
                  <a:schemeClr val="accent5">
                    <a:lumMod val="50000"/>
                  </a:schemeClr>
                </a:solidFill>
              </a:rPr>
              <a:t>, </a:t>
            </a:r>
            <a:r>
              <a:rPr lang="ru-RU" sz="1900" dirty="0" err="1" smtClean="0">
                <a:solidFill>
                  <a:schemeClr val="accent5">
                    <a:lumMod val="50000"/>
                  </a:schemeClr>
                </a:solidFill>
              </a:rPr>
              <a:t>в</a:t>
            </a:r>
            <a:r>
              <a:rPr lang="ru-RU" sz="1900" dirty="0" smtClean="0">
                <a:solidFill>
                  <a:schemeClr val="accent5">
                    <a:lumMod val="50000"/>
                  </a:schemeClr>
                </a:solidFill>
              </a:rPr>
              <a:t> </a:t>
            </a:r>
            <a:r>
              <a:rPr lang="ru-RU" sz="1900" dirty="0" err="1" smtClean="0">
                <a:solidFill>
                  <a:schemeClr val="accent5">
                    <a:lumMod val="50000"/>
                  </a:schemeClr>
                </a:solidFill>
                <a:hlinkClick r:id="rId12" tooltip="Зибенбюрген (страница отсутствует)"/>
              </a:rPr>
              <a:t>Зибенбюргене</a:t>
            </a:r>
            <a:r>
              <a:rPr lang="ru-RU" sz="1900" dirty="0" smtClean="0">
                <a:solidFill>
                  <a:schemeClr val="accent5">
                    <a:lumMod val="50000"/>
                  </a:schemeClr>
                </a:solidFill>
              </a:rPr>
              <a:t>, </a:t>
            </a:r>
            <a:r>
              <a:rPr lang="ru-RU" sz="1900" dirty="0" err="1" smtClean="0">
                <a:solidFill>
                  <a:schemeClr val="accent5">
                    <a:lumMod val="50000"/>
                  </a:schemeClr>
                </a:solidFill>
                <a:hlinkClick r:id="rId13" tooltip="Хемниц"/>
              </a:rPr>
              <a:t>Хемнице</a:t>
            </a:r>
            <a:r>
              <a:rPr lang="ru-RU" sz="1900" dirty="0" smtClean="0">
                <a:solidFill>
                  <a:schemeClr val="accent5">
                    <a:lumMod val="50000"/>
                  </a:schemeClr>
                </a:solidFill>
              </a:rPr>
              <a:t>, у дер. </a:t>
            </a:r>
            <a:r>
              <a:rPr lang="ru-RU" sz="1900" dirty="0" err="1" smtClean="0">
                <a:solidFill>
                  <a:schemeClr val="accent5">
                    <a:lumMod val="50000"/>
                  </a:schemeClr>
                </a:solidFill>
              </a:rPr>
              <a:t>Ватиха</a:t>
            </a:r>
            <a:r>
              <a:rPr lang="ru-RU" sz="1900" dirty="0" smtClean="0">
                <a:solidFill>
                  <a:schemeClr val="accent5">
                    <a:lumMod val="50000"/>
                  </a:schemeClr>
                </a:solidFill>
              </a:rPr>
              <a:t> и Липовой близ </a:t>
            </a:r>
            <a:r>
              <a:rPr lang="ru-RU" sz="1900" dirty="0" err="1" smtClean="0">
                <a:solidFill>
                  <a:schemeClr val="accent5">
                    <a:lumMod val="50000"/>
                  </a:schemeClr>
                </a:solidFill>
                <a:hlinkClick r:id="rId14" tooltip="Мурзинка (Горноуральский городской округ)"/>
              </a:rPr>
              <a:t>Мурзинки</a:t>
            </a:r>
            <a:r>
              <a:rPr lang="ru-RU" sz="1900" dirty="0" smtClean="0">
                <a:solidFill>
                  <a:schemeClr val="accent5">
                    <a:lumMod val="50000"/>
                  </a:schemeClr>
                </a:solidFill>
              </a:rPr>
              <a:t> на </a:t>
            </a:r>
            <a:r>
              <a:rPr lang="ru-RU" sz="1900" dirty="0" smtClean="0">
                <a:solidFill>
                  <a:schemeClr val="accent5">
                    <a:lumMod val="50000"/>
                  </a:schemeClr>
                </a:solidFill>
                <a:hlinkClick r:id="rId15" tooltip="Уральские горы"/>
              </a:rPr>
              <a:t>Ср. Урале</a:t>
            </a:r>
            <a:r>
              <a:rPr lang="ru-RU" sz="1900" dirty="0" smtClean="0">
                <a:solidFill>
                  <a:schemeClr val="accent5">
                    <a:lumMod val="50000"/>
                  </a:schemeClr>
                </a:solidFill>
              </a:rPr>
              <a:t>, крупные кристаллы ювелирного качества на </a:t>
            </a:r>
            <a:r>
              <a:rPr lang="ru-RU" sz="1900" dirty="0" smtClean="0">
                <a:solidFill>
                  <a:schemeClr val="accent5">
                    <a:lumMod val="50000"/>
                  </a:schemeClr>
                </a:solidFill>
                <a:hlinkClick r:id="rId16" tooltip="Приполярный Урал"/>
              </a:rPr>
              <a:t>Приполярном Урале</a:t>
            </a:r>
            <a:r>
              <a:rPr lang="ru-RU" sz="1900" dirty="0" smtClean="0">
                <a:solidFill>
                  <a:schemeClr val="accent5">
                    <a:lumMod val="50000"/>
                  </a:schemeClr>
                </a:solidFill>
              </a:rPr>
              <a:t>, на о. </a:t>
            </a:r>
            <a:r>
              <a:rPr lang="ru-RU" sz="1900" dirty="0" smtClean="0">
                <a:solidFill>
                  <a:schemeClr val="accent5">
                    <a:lumMod val="50000"/>
                  </a:schemeClr>
                </a:solidFill>
                <a:hlinkClick r:id="rId17" tooltip="Цейлон"/>
              </a:rPr>
              <a:t>Цейлон</a:t>
            </a:r>
            <a:r>
              <a:rPr lang="ru-RU" sz="1900" dirty="0" smtClean="0">
                <a:solidFill>
                  <a:schemeClr val="accent5">
                    <a:lumMod val="50000"/>
                  </a:schemeClr>
                </a:solidFill>
              </a:rPr>
              <a:t>, у </a:t>
            </a:r>
            <a:r>
              <a:rPr lang="ru-RU" sz="1900" dirty="0" smtClean="0">
                <a:solidFill>
                  <a:schemeClr val="accent5">
                    <a:lumMod val="50000"/>
                  </a:schemeClr>
                </a:solidFill>
                <a:hlinkClick r:id="rId18" tooltip="Бухта святой Марии (страница отсутствует)"/>
              </a:rPr>
              <a:t>бухты Св. Марии</a:t>
            </a:r>
            <a:r>
              <a:rPr lang="ru-RU" sz="1900" dirty="0" smtClean="0">
                <a:solidFill>
                  <a:schemeClr val="accent5">
                    <a:lumMod val="50000"/>
                  </a:schemeClr>
                </a:solidFill>
              </a:rPr>
              <a:t> (</a:t>
            </a:r>
            <a:r>
              <a:rPr lang="ru-RU" sz="1900" dirty="0" err="1" smtClean="0">
                <a:solidFill>
                  <a:schemeClr val="accent5">
                    <a:lumMod val="50000"/>
                  </a:schemeClr>
                </a:solidFill>
              </a:rPr>
              <a:t>St</a:t>
            </a:r>
            <a:r>
              <a:rPr lang="ru-RU" sz="1900" dirty="0" smtClean="0">
                <a:solidFill>
                  <a:schemeClr val="accent5">
                    <a:lumMod val="50000"/>
                  </a:schemeClr>
                </a:solidFill>
              </a:rPr>
              <a:t>. </a:t>
            </a:r>
            <a:r>
              <a:rPr lang="ru-RU" sz="1900" dirty="0" err="1" smtClean="0">
                <a:solidFill>
                  <a:schemeClr val="accent5">
                    <a:lumMod val="50000"/>
                  </a:schemeClr>
                </a:solidFill>
              </a:rPr>
              <a:t>Marys</a:t>
            </a:r>
            <a:r>
              <a:rPr lang="ru-RU" sz="1900" dirty="0" smtClean="0">
                <a:solidFill>
                  <a:schemeClr val="accent5">
                    <a:lumMod val="50000"/>
                  </a:schemeClr>
                </a:solidFill>
              </a:rPr>
              <a:t> </a:t>
            </a:r>
            <a:r>
              <a:rPr lang="ru-RU" sz="1900" dirty="0" err="1" smtClean="0">
                <a:solidFill>
                  <a:schemeClr val="accent5">
                    <a:lumMod val="50000"/>
                  </a:schemeClr>
                </a:solidFill>
              </a:rPr>
              <a:t>Bay</a:t>
            </a:r>
            <a:r>
              <a:rPr lang="ru-RU" sz="1900" dirty="0" smtClean="0">
                <a:solidFill>
                  <a:schemeClr val="accent5">
                    <a:lumMod val="50000"/>
                  </a:schemeClr>
                </a:solidFill>
              </a:rPr>
              <a:t>), в Северной Америке и в особенно значительном количестве в </a:t>
            </a:r>
            <a:r>
              <a:rPr lang="ru-RU" sz="1900" dirty="0" smtClean="0">
                <a:solidFill>
                  <a:schemeClr val="accent5">
                    <a:lumMod val="50000"/>
                  </a:schemeClr>
                </a:solidFill>
                <a:hlinkClick r:id="rId19" tooltip="Бразилия"/>
              </a:rPr>
              <a:t>Бразилии</a:t>
            </a:r>
            <a:r>
              <a:rPr lang="ru-RU" sz="1900" dirty="0" smtClean="0">
                <a:solidFill>
                  <a:schemeClr val="accent5">
                    <a:lumMod val="50000"/>
                  </a:schemeClr>
                </a:solidFill>
              </a:rPr>
              <a:t>. Также на Мадагаскаре, в Уругвае, в Армении (щётки небольших кристаллов в </a:t>
            </a:r>
            <a:r>
              <a:rPr lang="ru-RU" sz="1900" dirty="0" smtClean="0">
                <a:solidFill>
                  <a:schemeClr val="accent5">
                    <a:lumMod val="50000"/>
                  </a:schemeClr>
                </a:solidFill>
                <a:hlinkClick r:id="rId6" tooltip="Агат"/>
              </a:rPr>
              <a:t>агатовых</a:t>
            </a:r>
            <a:r>
              <a:rPr lang="ru-RU" sz="1900" dirty="0" smtClean="0">
                <a:solidFill>
                  <a:schemeClr val="accent5">
                    <a:lumMod val="50000"/>
                  </a:schemeClr>
                </a:solidFill>
              </a:rPr>
              <a:t> </a:t>
            </a:r>
            <a:r>
              <a:rPr lang="ru-RU" sz="1900" dirty="0" smtClean="0">
                <a:solidFill>
                  <a:schemeClr val="accent5">
                    <a:lumMod val="50000"/>
                  </a:schemeClr>
                </a:solidFill>
                <a:hlinkClick r:id="rId7" tooltip="Жеода"/>
              </a:rPr>
              <a:t>жеодах</a:t>
            </a:r>
            <a:r>
              <a:rPr lang="ru-RU" sz="1900" dirty="0" smtClean="0">
                <a:solidFill>
                  <a:schemeClr val="accent5">
                    <a:lumMod val="50000"/>
                  </a:schemeClr>
                </a:solidFill>
              </a:rPr>
              <a:t>).Уникальное в своём роде месторождение «</a:t>
            </a:r>
            <a:r>
              <a:rPr lang="ru-RU" sz="1900" dirty="0" smtClean="0">
                <a:solidFill>
                  <a:schemeClr val="accent5">
                    <a:lumMod val="50000"/>
                  </a:schemeClr>
                </a:solidFill>
                <a:hlinkClick r:id="rId20" tooltip="Аметисты мыса Корабль"/>
              </a:rPr>
              <a:t>Мыс Корабль</a:t>
            </a:r>
            <a:r>
              <a:rPr lang="ru-RU" sz="1900" dirty="0" smtClean="0">
                <a:solidFill>
                  <a:schemeClr val="accent5">
                    <a:lumMod val="50000"/>
                  </a:schemeClr>
                </a:solidFill>
              </a:rPr>
              <a:t>» находится на </a:t>
            </a:r>
            <a:r>
              <a:rPr lang="ru-RU" sz="1900" dirty="0" smtClean="0">
                <a:solidFill>
                  <a:schemeClr val="accent5">
                    <a:lumMod val="50000"/>
                  </a:schemeClr>
                </a:solidFill>
                <a:hlinkClick r:id="rId21" tooltip="Кольский полуостров"/>
              </a:rPr>
              <a:t>Кольском полуострове</a:t>
            </a:r>
            <a:r>
              <a:rPr lang="ru-RU" sz="1900" dirty="0" smtClean="0">
                <a:solidFill>
                  <a:schemeClr val="accent5">
                    <a:lumMod val="50000"/>
                  </a:schemeClr>
                </a:solidFill>
              </a:rPr>
              <a:t>. Это месторождение известно аметистовыми щётками с ровной и иногда достаточно тёмной фиолетовой окраской. </a:t>
            </a:r>
          </a:p>
          <a:p>
            <a:pPr marL="548640" indent="-411480" fontAlgn="auto">
              <a:spcAft>
                <a:spcPts val="0"/>
              </a:spcAft>
              <a:buClr>
                <a:schemeClr val="tx1">
                  <a:shade val="95000"/>
                </a:schemeClr>
              </a:buClr>
              <a:buFont typeface="Wingdings 2"/>
              <a:buChar char=""/>
              <a:defRPr/>
            </a:pPr>
            <a:r>
              <a:rPr lang="ru-RU" sz="1900" dirty="0" smtClean="0">
                <a:solidFill>
                  <a:schemeClr val="accent5">
                    <a:lumMod val="50000"/>
                  </a:schemeClr>
                </a:solidFill>
              </a:rPr>
              <a:t>Для аметиста характерна незначительная переменчивость окраски в зависимости от освещения. Устойчивость окраски аметистов из разных месторождений неодинакова; так, кристаллы аметиста из </a:t>
            </a:r>
            <a:r>
              <a:rPr lang="ru-RU" sz="1900" dirty="0" err="1" smtClean="0">
                <a:solidFill>
                  <a:schemeClr val="accent5">
                    <a:lumMod val="50000"/>
                  </a:schemeClr>
                </a:solidFill>
              </a:rPr>
              <a:t>хрусталеносных</a:t>
            </a:r>
            <a:r>
              <a:rPr lang="ru-RU" sz="1900" dirty="0" smtClean="0">
                <a:solidFill>
                  <a:schemeClr val="accent5">
                    <a:lumMod val="50000"/>
                  </a:schemeClr>
                </a:solidFill>
              </a:rPr>
              <a:t> жил как правило устойчивы даже к прямому солнечному свету, в то время как аметисты, находимые в жеодах среди осадочных пород обычно быстро выцветают под действием даже рассеянного солнечного света.</a:t>
            </a:r>
          </a:p>
          <a:p>
            <a:pPr marL="548640" indent="-411480" fontAlgn="auto">
              <a:spcAft>
                <a:spcPts val="0"/>
              </a:spcAft>
              <a:buClr>
                <a:schemeClr val="tx1">
                  <a:shade val="95000"/>
                </a:schemeClr>
              </a:buClr>
              <a:buFont typeface="Wingdings 2"/>
              <a:buChar char=""/>
              <a:defRPr/>
            </a:pPr>
            <a:r>
              <a:rPr lang="ru-RU" sz="1900" dirty="0" smtClean="0">
                <a:solidFill>
                  <a:schemeClr val="accent5">
                    <a:lumMod val="50000"/>
                  </a:schemeClr>
                </a:solidFill>
              </a:rPr>
              <a:t>При прокаливании уже около 250° аметист теряет свою окраску, переходящую постепенно в жёлтую или зеленоватую, и становится бесцветным. Этим свойством аметиста пользуются часто шлифовальщики, пуская в ход искусственно обесцвеченные аметисты под видом </a:t>
            </a:r>
            <a:r>
              <a:rPr lang="ru-RU" sz="1900" dirty="0" smtClean="0">
                <a:solidFill>
                  <a:schemeClr val="accent5">
                    <a:lumMod val="50000"/>
                  </a:schemeClr>
                </a:solidFill>
                <a:hlinkClick r:id="rId22" tooltip="Аквамарин"/>
              </a:rPr>
              <a:t>аквамаринов</a:t>
            </a:r>
            <a:r>
              <a:rPr lang="ru-RU" sz="1900" dirty="0" smtClean="0">
                <a:solidFill>
                  <a:schemeClr val="accent5">
                    <a:lumMod val="50000"/>
                  </a:schemeClr>
                </a:solidFill>
              </a:rPr>
              <a:t> или </a:t>
            </a:r>
            <a:r>
              <a:rPr lang="ru-RU" sz="1900" dirty="0" smtClean="0">
                <a:solidFill>
                  <a:schemeClr val="accent5">
                    <a:lumMod val="50000"/>
                  </a:schemeClr>
                </a:solidFill>
                <a:hlinkClick r:id="rId23" tooltip="Топаз"/>
              </a:rPr>
              <a:t>топазов</a:t>
            </a:r>
            <a:r>
              <a:rPr lang="ru-RU" sz="1900" dirty="0" smtClean="0">
                <a:solidFill>
                  <a:schemeClr val="accent5">
                    <a:lumMod val="50000"/>
                  </a:schemeClr>
                </a:solidFill>
              </a:rPr>
              <a:t>. Наиболее ценимые по своей окраске и качеству уральские аметисты отличаются тем, что при искусственном освещении окрашиваются в красивый фиолетово-красный цвет, между тем как, например, бразильские аметисты при этих условиях несколько сереют.</a:t>
            </a:r>
          </a:p>
          <a:p>
            <a:pPr marL="548640" indent="-411480" fontAlgn="auto">
              <a:spcAft>
                <a:spcPts val="0"/>
              </a:spcAft>
              <a:buClr>
                <a:schemeClr val="tx1">
                  <a:shade val="95000"/>
                </a:schemeClr>
              </a:buClr>
              <a:buFont typeface="Wingdings 2"/>
              <a:buChar char=""/>
              <a:defRPr/>
            </a:pPr>
            <a:endParaRPr lang="ru-RU" sz="1600" dirty="0">
              <a:solidFill>
                <a:schemeClr val="accent6">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Топаз.</a:t>
            </a:r>
            <a:endParaRPr lang="ru-RU" dirty="0"/>
          </a:p>
        </p:txBody>
      </p:sp>
      <p:pic>
        <p:nvPicPr>
          <p:cNvPr id="4" name="Содержимое 3" descr="2001-05.jpg"/>
          <p:cNvPicPr>
            <a:picLocks noGrp="1" noChangeAspect="1"/>
          </p:cNvPicPr>
          <p:nvPr>
            <p:ph idx="1"/>
          </p:nvPr>
        </p:nvPicPr>
        <p:blipFill>
          <a:blip r:embed="rId2" cstate="print"/>
          <a:stretch>
            <a:fillRect/>
          </a:stretch>
        </p:blipFill>
        <p:spPr>
          <a:xfrm>
            <a:off x="714348" y="1658240"/>
            <a:ext cx="7715304" cy="4628279"/>
          </a:xfrm>
          <a:prstGeom prst="roundRect">
            <a:avLst>
              <a:gd name="adj" fmla="val 8594"/>
            </a:avLst>
          </a:prstGeom>
          <a:solidFill>
            <a:srgbClr val="FFFFFF">
              <a:shade val="85000"/>
            </a:srgbClr>
          </a:solidFill>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62"/>
          </a:xfrm>
        </p:spPr>
        <p:txBody>
          <a:bodyPr>
            <a:normAutofit fontScale="90000"/>
          </a:bodyPr>
          <a:lstStyle/>
          <a:p>
            <a:pPr fontAlgn="auto">
              <a:spcAft>
                <a:spcPts val="0"/>
              </a:spcAft>
              <a:defRPr/>
            </a:pPr>
            <a:endParaRPr lang="ru-RU" dirty="0"/>
          </a:p>
        </p:txBody>
      </p:sp>
      <p:sp>
        <p:nvSpPr>
          <p:cNvPr id="3" name="Содержимое 2"/>
          <p:cNvSpPr>
            <a:spLocks noGrp="1"/>
          </p:cNvSpPr>
          <p:nvPr>
            <p:ph idx="1"/>
          </p:nvPr>
        </p:nvSpPr>
        <p:spPr>
          <a:xfrm>
            <a:off x="457200" y="714375"/>
            <a:ext cx="8229600" cy="5929313"/>
          </a:xfrm>
        </p:spPr>
        <p:txBody>
          <a:bodyPr>
            <a:normAutofit/>
          </a:bodyPr>
          <a:lstStyle/>
          <a:p>
            <a:pPr marL="548640" indent="-411480" fontAlgn="auto">
              <a:spcAft>
                <a:spcPts val="0"/>
              </a:spcAft>
              <a:buClr>
                <a:schemeClr val="tx1">
                  <a:shade val="95000"/>
                </a:schemeClr>
              </a:buClr>
              <a:buFont typeface="Wingdings 2"/>
              <a:buChar char=""/>
              <a:defRPr/>
            </a:pPr>
            <a:r>
              <a:rPr lang="ru-RU" sz="1600" dirty="0" smtClean="0">
                <a:solidFill>
                  <a:schemeClr val="accent5">
                    <a:lumMod val="50000"/>
                  </a:schemeClr>
                </a:solidFill>
              </a:rPr>
              <a:t>Натуральный топаз представляет вторую группу ювелирных камней и является фторсодержащим силикатом алюминия. Своим названием минерал обязан острову </a:t>
            </a:r>
            <a:r>
              <a:rPr lang="ru-RU" sz="1600" dirty="0" err="1" smtClean="0">
                <a:solidFill>
                  <a:schemeClr val="accent5">
                    <a:lumMod val="50000"/>
                  </a:schemeClr>
                </a:solidFill>
              </a:rPr>
              <a:t>Топазос</a:t>
            </a:r>
            <a:r>
              <a:rPr lang="ru-RU" sz="1600" dirty="0" smtClean="0">
                <a:solidFill>
                  <a:schemeClr val="accent5">
                    <a:lumMod val="50000"/>
                  </a:schemeClr>
                </a:solidFill>
              </a:rPr>
              <a:t>, расположенному в Красном море (сегодня </a:t>
            </a:r>
            <a:r>
              <a:rPr lang="ru-RU" sz="1600" dirty="0" err="1" smtClean="0">
                <a:solidFill>
                  <a:schemeClr val="accent5">
                    <a:lumMod val="50000"/>
                  </a:schemeClr>
                </a:solidFill>
              </a:rPr>
              <a:t>Сент-Джонс</a:t>
            </a:r>
            <a:r>
              <a:rPr lang="ru-RU" sz="1600" dirty="0" smtClean="0">
                <a:solidFill>
                  <a:schemeClr val="accent5">
                    <a:lumMod val="50000"/>
                  </a:schemeClr>
                </a:solidFill>
              </a:rPr>
              <a:t>). Это одна из версий, согласно другой, слово «топаз» произошло от санскритского «</a:t>
            </a:r>
            <a:r>
              <a:rPr lang="ru-RU" sz="1600" dirty="0" err="1" smtClean="0">
                <a:solidFill>
                  <a:schemeClr val="accent5">
                    <a:lumMod val="50000"/>
                  </a:schemeClr>
                </a:solidFill>
              </a:rPr>
              <a:t>topas</a:t>
            </a:r>
            <a:r>
              <a:rPr lang="ru-RU" sz="1600" dirty="0" smtClean="0">
                <a:solidFill>
                  <a:schemeClr val="accent5">
                    <a:lumMod val="50000"/>
                  </a:schemeClr>
                </a:solidFill>
              </a:rPr>
              <a:t>», означающего «тепло», «пламя», огонь». Эта версия имеет право на жизнь, хотя в Индии издавна «топазом» называли все драгоценные минералы желтого цвета. Визитная карточка минерала – разнообразие цвета, выраженный блеск и приемлемая стоимость. Благодаря чистоте и неповторимой игре света, особенно при удачной огранке, камень топаз не уступает алмазу.</a:t>
            </a:r>
          </a:p>
          <a:p>
            <a:pPr marL="548640" indent="-411480" fontAlgn="auto">
              <a:spcAft>
                <a:spcPts val="0"/>
              </a:spcAft>
              <a:buClr>
                <a:schemeClr val="tx1">
                  <a:shade val="95000"/>
                </a:schemeClr>
              </a:buClr>
              <a:buFont typeface="Wingdings 2"/>
              <a:buChar char=""/>
              <a:defRPr/>
            </a:pPr>
            <a:r>
              <a:rPr lang="ru-RU" sz="1600" dirty="0" smtClean="0">
                <a:solidFill>
                  <a:schemeClr val="accent5">
                    <a:lumMod val="50000"/>
                  </a:schemeClr>
                </a:solidFill>
              </a:rPr>
              <a:t>Месторождение: Самым богатым месторождением является </a:t>
            </a:r>
            <a:r>
              <a:rPr lang="ru-RU" sz="1600" dirty="0" err="1" smtClean="0">
                <a:solidFill>
                  <a:schemeClr val="accent5">
                    <a:lumMod val="50000"/>
                  </a:schemeClr>
                </a:solidFill>
              </a:rPr>
              <a:t>Оуру-Прету</a:t>
            </a:r>
            <a:r>
              <a:rPr lang="ru-RU" sz="1600" dirty="0" smtClean="0">
                <a:solidFill>
                  <a:schemeClr val="accent5">
                    <a:lumMod val="50000"/>
                  </a:schemeClr>
                </a:solidFill>
              </a:rPr>
              <a:t> и </a:t>
            </a:r>
            <a:r>
              <a:rPr lang="ru-RU" sz="1600" dirty="0" err="1" smtClean="0">
                <a:solidFill>
                  <a:schemeClr val="accent5">
                    <a:lumMod val="50000"/>
                  </a:schemeClr>
                </a:solidFill>
              </a:rPr>
              <a:t>Диамонтино</a:t>
            </a:r>
            <a:r>
              <a:rPr lang="ru-RU" sz="1600" dirty="0" smtClean="0">
                <a:solidFill>
                  <a:schemeClr val="accent5">
                    <a:lumMod val="50000"/>
                  </a:schemeClr>
                </a:solidFill>
              </a:rPr>
              <a:t> (Бразилия). Там добывают самые красивые кристаллы практически всех существующих цветов. Особенно в цене найденные голубые и прозрачные минералы и, так называемые, «бразильские рубины» (камни красного цвета).</a:t>
            </a:r>
            <a:r>
              <a:rPr lang="ru-RU" sz="1600" dirty="0" smtClean="0"/>
              <a:t/>
            </a:r>
            <a:br>
              <a:rPr lang="ru-RU" sz="1600" dirty="0" smtClean="0"/>
            </a:br>
            <a:r>
              <a:rPr lang="ru-RU" sz="1600" dirty="0" smtClean="0"/>
              <a:t> </a:t>
            </a:r>
            <a:r>
              <a:rPr lang="ru-RU" sz="1600" dirty="0" smtClean="0">
                <a:solidFill>
                  <a:schemeClr val="accent5">
                    <a:lumMod val="50000"/>
                  </a:schemeClr>
                </a:solidFill>
              </a:rPr>
              <a:t>Известно 2 крупных месторождения. Одно находится вдоль восточных склонов Уральских гор, а другое расположено в Забайкалье недалеко от Нерчинска. На востоке Сибири тоже существует месторождение, но менее известное. В этих районах добывают кристаллы самых разных оттенков: голубые, желтые, зеленые, красноватые, бледно-коричневые.</a:t>
            </a:r>
          </a:p>
          <a:p>
            <a:pPr marL="548640" indent="-411480" fontAlgn="auto">
              <a:spcAft>
                <a:spcPts val="0"/>
              </a:spcAft>
              <a:buClr>
                <a:schemeClr val="tx1">
                  <a:shade val="95000"/>
                </a:schemeClr>
              </a:buClr>
              <a:buFont typeface="Wingdings 2"/>
              <a:buChar char=""/>
              <a:defRPr/>
            </a:pPr>
            <a:r>
              <a:rPr lang="ru-RU" sz="1600" dirty="0" smtClean="0">
                <a:solidFill>
                  <a:schemeClr val="accent5">
                    <a:lumMod val="50000"/>
                  </a:schemeClr>
                </a:solidFill>
              </a:rPr>
              <a:t>Минерал чувствителен к жаре. Она способна изменять его цвет. Камень твердый, но хрупкий, свободно ломается. Обусловлено это совершенной спайностью по всем 3 направлениям. Самоцвет хоть и известен как драгоценный минерал, но в природе встречается чаще, чем другие.</a:t>
            </a:r>
            <a:endParaRPr lang="ru-RU" sz="1600" dirty="0">
              <a:solidFill>
                <a:schemeClr val="accent5">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Демантоид.</a:t>
            </a:r>
            <a:endParaRPr lang="ru-RU" dirty="0"/>
          </a:p>
        </p:txBody>
      </p:sp>
      <p:pic>
        <p:nvPicPr>
          <p:cNvPr id="4" name="Содержимое 3" descr="2001-06.jpg"/>
          <p:cNvPicPr>
            <a:picLocks noGrp="1" noChangeAspect="1"/>
          </p:cNvPicPr>
          <p:nvPr>
            <p:ph idx="1"/>
          </p:nvPr>
        </p:nvPicPr>
        <p:blipFill>
          <a:blip r:embed="rId2" cstate="print"/>
          <a:stretch>
            <a:fillRect/>
          </a:stretch>
        </p:blipFill>
        <p:spPr>
          <a:xfrm>
            <a:off x="457200" y="1603148"/>
            <a:ext cx="8229600" cy="4702629"/>
          </a:xfrm>
          <a:prstGeom prst="roundRect">
            <a:avLst>
              <a:gd name="adj" fmla="val 8594"/>
            </a:avLst>
          </a:prstGeom>
          <a:solidFill>
            <a:srgbClr val="FFFFFF">
              <a:shade val="85000"/>
            </a:srgbClr>
          </a:solidFill>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300"/>
          </a:xfrm>
        </p:spPr>
        <p:txBody>
          <a:bodyPr>
            <a:normAutofit fontScale="90000"/>
          </a:bodyPr>
          <a:lstStyle/>
          <a:p>
            <a:pPr fontAlgn="auto">
              <a:spcAft>
                <a:spcPts val="0"/>
              </a:spcAft>
              <a:defRPr/>
            </a:pPr>
            <a:endParaRPr lang="ru-RU" dirty="0"/>
          </a:p>
        </p:txBody>
      </p:sp>
      <p:sp>
        <p:nvSpPr>
          <p:cNvPr id="3" name="Содержимое 2"/>
          <p:cNvSpPr>
            <a:spLocks noGrp="1"/>
          </p:cNvSpPr>
          <p:nvPr>
            <p:ph idx="1"/>
          </p:nvPr>
        </p:nvSpPr>
        <p:spPr>
          <a:xfrm>
            <a:off x="457200" y="857250"/>
            <a:ext cx="8229600" cy="5786438"/>
          </a:xfrm>
        </p:spPr>
        <p:txBody>
          <a:bodyPr>
            <a:normAutofit fontScale="92500"/>
          </a:bodyPr>
          <a:lstStyle/>
          <a:p>
            <a:pPr marL="548640" indent="-411480" fontAlgn="auto">
              <a:spcAft>
                <a:spcPts val="0"/>
              </a:spcAft>
              <a:buClr>
                <a:schemeClr val="tx1">
                  <a:shade val="95000"/>
                </a:schemeClr>
              </a:buClr>
              <a:buFont typeface="Wingdings 2"/>
              <a:buChar char=""/>
              <a:defRPr/>
            </a:pPr>
            <a:r>
              <a:rPr lang="ru-RU" sz="1600" b="1" dirty="0" err="1" smtClean="0">
                <a:solidFill>
                  <a:schemeClr val="accent5">
                    <a:lumMod val="50000"/>
                  </a:schemeClr>
                </a:solidFill>
              </a:rPr>
              <a:t>Деманто́ид</a:t>
            </a:r>
            <a:r>
              <a:rPr lang="ru-RU" sz="1600" dirty="0" smtClean="0">
                <a:solidFill>
                  <a:schemeClr val="accent5">
                    <a:lumMod val="50000"/>
                  </a:schemeClr>
                </a:solidFill>
              </a:rPr>
              <a:t> -прозрачная, имеющая зелёные и желтовато-зеленые оттенки, ювелирная разновидность </a:t>
            </a:r>
            <a:r>
              <a:rPr lang="ru-RU" sz="1600" dirty="0" smtClean="0">
                <a:solidFill>
                  <a:schemeClr val="accent5">
                    <a:lumMod val="50000"/>
                  </a:schemeClr>
                </a:solidFill>
                <a:hlinkClick r:id="rId2" tooltip="Минерал"/>
              </a:rPr>
              <a:t>минерала</a:t>
            </a:r>
            <a:r>
              <a:rPr lang="ru-RU" sz="1600" dirty="0" smtClean="0">
                <a:solidFill>
                  <a:schemeClr val="accent5">
                    <a:lumMod val="50000"/>
                  </a:schemeClr>
                </a:solidFill>
              </a:rPr>
              <a:t> </a:t>
            </a:r>
            <a:r>
              <a:rPr lang="ru-RU" sz="1600" dirty="0" smtClean="0">
                <a:solidFill>
                  <a:schemeClr val="accent5">
                    <a:lumMod val="50000"/>
                  </a:schemeClr>
                </a:solidFill>
                <a:hlinkClick r:id="rId3" tooltip="Андрадит"/>
              </a:rPr>
              <a:t>андрадита</a:t>
            </a:r>
            <a:r>
              <a:rPr lang="ru-RU" sz="1600" dirty="0" smtClean="0">
                <a:solidFill>
                  <a:schemeClr val="accent5">
                    <a:lumMod val="50000"/>
                  </a:schemeClr>
                </a:solidFill>
              </a:rPr>
              <a:t> группы </a:t>
            </a:r>
            <a:r>
              <a:rPr lang="ru-RU" sz="1600" dirty="0" smtClean="0">
                <a:solidFill>
                  <a:schemeClr val="accent5">
                    <a:lumMod val="50000"/>
                  </a:schemeClr>
                </a:solidFill>
                <a:hlinkClick r:id="rId4" tooltip="Гранат (минерал)"/>
              </a:rPr>
              <a:t>граната</a:t>
            </a:r>
            <a:r>
              <a:rPr lang="ru-RU" sz="1600" dirty="0" smtClean="0">
                <a:solidFill>
                  <a:schemeClr val="accent5">
                    <a:lumMod val="50000"/>
                  </a:schemeClr>
                </a:solidFill>
              </a:rPr>
              <a:t>. Встречается редко. Особенностью уральского демантоида, за которую он ценится ещё выше в отличие от остальных камней, являются включения </a:t>
            </a:r>
            <a:r>
              <a:rPr lang="ru-RU" sz="1600" dirty="0" err="1" smtClean="0">
                <a:solidFill>
                  <a:schemeClr val="accent5">
                    <a:lumMod val="50000"/>
                  </a:schemeClr>
                </a:solidFill>
              </a:rPr>
              <a:t>биссолита</a:t>
            </a:r>
            <a:r>
              <a:rPr lang="ru-RU" sz="1600" dirty="0" smtClean="0">
                <a:solidFill>
                  <a:schemeClr val="accent5">
                    <a:lumMod val="50000"/>
                  </a:schemeClr>
                </a:solidFill>
              </a:rPr>
              <a:t>, так называемый "конский хвост", который придаёт камню дополнительную красоту и своеобразие. Однако указанные включения имеют не все демантоиды .</a:t>
            </a:r>
            <a:endParaRPr lang="ru-RU" sz="1600" dirty="0" smtClean="0"/>
          </a:p>
          <a:p>
            <a:pPr marL="548640" indent="-411480" fontAlgn="auto">
              <a:spcAft>
                <a:spcPts val="0"/>
              </a:spcAft>
              <a:buClr>
                <a:schemeClr val="tx1">
                  <a:shade val="95000"/>
                </a:schemeClr>
              </a:buClr>
              <a:buFont typeface="Wingdings 2"/>
              <a:buChar char=""/>
              <a:defRPr/>
            </a:pPr>
            <a:r>
              <a:rPr lang="ru-RU" sz="1600" dirty="0" smtClean="0">
                <a:solidFill>
                  <a:schemeClr val="accent5">
                    <a:lumMod val="50000"/>
                  </a:schemeClr>
                </a:solidFill>
              </a:rPr>
              <a:t>Известны месторождения в России, </a:t>
            </a:r>
            <a:r>
              <a:rPr lang="ru-RU" sz="1600" dirty="0" smtClean="0">
                <a:solidFill>
                  <a:schemeClr val="accent5">
                    <a:lumMod val="50000"/>
                  </a:schemeClr>
                </a:solidFill>
                <a:hlinkClick r:id="rId5" tooltip="Намибия"/>
              </a:rPr>
              <a:t>Намибии</a:t>
            </a:r>
            <a:r>
              <a:rPr lang="ru-RU" sz="1600" dirty="0" smtClean="0">
                <a:solidFill>
                  <a:schemeClr val="accent5">
                    <a:lumMod val="50000"/>
                  </a:schemeClr>
                </a:solidFill>
              </a:rPr>
              <a:t>, </a:t>
            </a:r>
            <a:r>
              <a:rPr lang="ru-RU" sz="1600" dirty="0" smtClean="0">
                <a:solidFill>
                  <a:schemeClr val="accent5">
                    <a:lumMod val="50000"/>
                  </a:schemeClr>
                </a:solidFill>
                <a:hlinkClick r:id="rId6" tooltip="Кения"/>
              </a:rPr>
              <a:t>Кении</a:t>
            </a:r>
            <a:r>
              <a:rPr lang="ru-RU" sz="1600" dirty="0" smtClean="0">
                <a:solidFill>
                  <a:schemeClr val="accent5">
                    <a:lumMod val="50000"/>
                  </a:schemeClr>
                </a:solidFill>
              </a:rPr>
              <a:t> и </a:t>
            </a:r>
            <a:r>
              <a:rPr lang="ru-RU" sz="1600" dirty="0" smtClean="0">
                <a:solidFill>
                  <a:schemeClr val="accent5">
                    <a:lumMod val="50000"/>
                  </a:schemeClr>
                </a:solidFill>
                <a:hlinkClick r:id="rId7" tooltip="Танзания"/>
              </a:rPr>
              <a:t>Танзании</a:t>
            </a:r>
            <a:r>
              <a:rPr lang="ru-RU" sz="1600" dirty="0" smtClean="0">
                <a:solidFill>
                  <a:schemeClr val="accent5">
                    <a:lumMod val="50000"/>
                  </a:schemeClr>
                </a:solidFill>
              </a:rPr>
              <a:t>. </a:t>
            </a:r>
            <a:r>
              <a:rPr lang="ru-RU" sz="1600" dirty="0" smtClean="0">
                <a:solidFill>
                  <a:schemeClr val="accent5">
                    <a:lumMod val="50000"/>
                  </a:schemeClr>
                </a:solidFill>
                <a:hlinkClick r:id="rId8" tooltip="Месторождение"/>
              </a:rPr>
              <a:t>Месторождение</a:t>
            </a:r>
            <a:r>
              <a:rPr lang="ru-RU" sz="1600" dirty="0" smtClean="0">
                <a:solidFill>
                  <a:schemeClr val="accent5">
                    <a:lumMod val="50000"/>
                  </a:schemeClr>
                </a:solidFill>
              </a:rPr>
              <a:t> демантоидов на территории </a:t>
            </a:r>
            <a:r>
              <a:rPr lang="ru-RU" sz="1600" dirty="0" smtClean="0">
                <a:solidFill>
                  <a:schemeClr val="accent5">
                    <a:lumMod val="50000"/>
                  </a:schemeClr>
                </a:solidFill>
                <a:hlinkClick r:id="rId9" tooltip="Россия"/>
              </a:rPr>
              <a:t>России</a:t>
            </a:r>
            <a:r>
              <a:rPr lang="ru-RU" sz="1600" dirty="0" smtClean="0">
                <a:solidFill>
                  <a:schemeClr val="accent5">
                    <a:lumMod val="50000"/>
                  </a:schemeClr>
                </a:solidFill>
              </a:rPr>
              <a:t> впервые было открыто в </a:t>
            </a:r>
            <a:r>
              <a:rPr lang="ru-RU" sz="1600" dirty="0" smtClean="0">
                <a:solidFill>
                  <a:schemeClr val="accent5">
                    <a:lumMod val="50000"/>
                  </a:schemeClr>
                </a:solidFill>
                <a:hlinkClick r:id="rId10" tooltip="1874 год"/>
              </a:rPr>
              <a:t>1874 году</a:t>
            </a:r>
            <a:r>
              <a:rPr lang="ru-RU" sz="1600" dirty="0" smtClean="0">
                <a:solidFill>
                  <a:schemeClr val="accent5">
                    <a:lumMod val="50000"/>
                  </a:schemeClr>
                </a:solidFill>
              </a:rPr>
              <a:t> на реке </a:t>
            </a:r>
            <a:r>
              <a:rPr lang="ru-RU" sz="1600" dirty="0" smtClean="0">
                <a:solidFill>
                  <a:schemeClr val="accent5">
                    <a:lumMod val="50000"/>
                  </a:schemeClr>
                </a:solidFill>
                <a:hlinkClick r:id="rId11" tooltip="Бобровка (приток Уя, притока Тобола)"/>
              </a:rPr>
              <a:t>Бобровке</a:t>
            </a:r>
            <a:r>
              <a:rPr lang="ru-RU" sz="1600" dirty="0" smtClean="0">
                <a:solidFill>
                  <a:schemeClr val="accent5">
                    <a:lumMod val="50000"/>
                  </a:schemeClr>
                </a:solidFill>
              </a:rPr>
              <a:t> (Средний </a:t>
            </a:r>
            <a:r>
              <a:rPr lang="ru-RU" sz="1600" dirty="0" smtClean="0">
                <a:solidFill>
                  <a:schemeClr val="accent5">
                    <a:lumMod val="50000"/>
                  </a:schemeClr>
                </a:solidFill>
                <a:hlinkClick r:id="rId12" tooltip="Уральские горы"/>
              </a:rPr>
              <a:t>Урал</a:t>
            </a:r>
            <a:r>
              <a:rPr lang="ru-RU" sz="1600" dirty="0" smtClean="0">
                <a:solidFill>
                  <a:schemeClr val="accent5">
                    <a:lumMod val="50000"/>
                  </a:schemeClr>
                </a:solidFill>
              </a:rPr>
              <a:t>), недалеко от </a:t>
            </a:r>
            <a:r>
              <a:rPr lang="ru-RU" sz="1600" dirty="0" smtClean="0">
                <a:solidFill>
                  <a:schemeClr val="accent5">
                    <a:lumMod val="50000"/>
                  </a:schemeClr>
                </a:solidFill>
                <a:hlinkClick r:id="rId13" tooltip="Екатеринбург"/>
              </a:rPr>
              <a:t>Екатеринбурга</a:t>
            </a:r>
            <a:r>
              <a:rPr lang="ru-RU" sz="1600" dirty="0" smtClean="0">
                <a:solidFill>
                  <a:schemeClr val="accent5">
                    <a:lumMod val="50000"/>
                  </a:schemeClr>
                </a:solidFill>
              </a:rPr>
              <a:t>. Позднее найдены в деревне Полдневая (близ г. </a:t>
            </a:r>
            <a:r>
              <a:rPr lang="ru-RU" sz="1600" dirty="0" smtClean="0">
                <a:solidFill>
                  <a:schemeClr val="accent5">
                    <a:lumMod val="50000"/>
                  </a:schemeClr>
                </a:solidFill>
                <a:hlinkClick r:id="rId14" tooltip="Полевской"/>
              </a:rPr>
              <a:t>Полевской</a:t>
            </a:r>
            <a:r>
              <a:rPr lang="ru-RU" sz="1600" dirty="0" smtClean="0">
                <a:solidFill>
                  <a:schemeClr val="accent5">
                    <a:lumMod val="50000"/>
                  </a:schemeClr>
                </a:solidFill>
              </a:rPr>
              <a:t>). Отсюда возникло несколько альтернативных наименований демантоида: его называли «</a:t>
            </a:r>
            <a:r>
              <a:rPr lang="ru-RU" sz="1600" dirty="0" err="1" smtClean="0">
                <a:solidFill>
                  <a:schemeClr val="accent5">
                    <a:lumMod val="50000"/>
                  </a:schemeClr>
                </a:solidFill>
              </a:rPr>
              <a:t>бобровским</a:t>
            </a:r>
            <a:r>
              <a:rPr lang="ru-RU" sz="1600" dirty="0" smtClean="0">
                <a:solidFill>
                  <a:schemeClr val="accent5">
                    <a:lumMod val="50000"/>
                  </a:schemeClr>
                </a:solidFill>
              </a:rPr>
              <a:t> гранатом», а также «уральским </a:t>
            </a:r>
            <a:r>
              <a:rPr lang="ru-RU" sz="1600" dirty="0" smtClean="0">
                <a:solidFill>
                  <a:schemeClr val="accent5">
                    <a:lumMod val="50000"/>
                  </a:schemeClr>
                </a:solidFill>
                <a:hlinkClick r:id="rId15" tooltip="Изумруд"/>
              </a:rPr>
              <a:t>изумрудом</a:t>
            </a:r>
            <a:r>
              <a:rPr lang="ru-RU" sz="1600" dirty="0" smtClean="0">
                <a:solidFill>
                  <a:schemeClr val="accent5">
                    <a:lumMod val="50000"/>
                  </a:schemeClr>
                </a:solidFill>
              </a:rPr>
              <a:t>» или «уральским хризолитом». </a:t>
            </a:r>
            <a:r>
              <a:rPr lang="ru-RU" sz="1600" dirty="0" smtClean="0">
                <a:solidFill>
                  <a:schemeClr val="accent5">
                    <a:lumMod val="50000"/>
                  </a:schemeClr>
                </a:solidFill>
                <a:hlinkClick r:id="rId16" tooltip="Ферсман, Александр Евгеньевич"/>
              </a:rPr>
              <a:t>А. Ферсман</a:t>
            </a:r>
            <a:r>
              <a:rPr lang="ru-RU" sz="1600" dirty="0" smtClean="0">
                <a:solidFill>
                  <a:schemeClr val="accent5">
                    <a:lumMod val="50000"/>
                  </a:schemeClr>
                </a:solidFill>
              </a:rPr>
              <a:t> в своей знаменитой книге «Рассказы о самоцветах» упоминает, что на Западе демантоид нередко фигурировал как «русский» или «сибирский </a:t>
            </a:r>
            <a:r>
              <a:rPr lang="ru-RU" sz="1600" dirty="0" smtClean="0">
                <a:solidFill>
                  <a:schemeClr val="accent5">
                    <a:lumMod val="50000"/>
                  </a:schemeClr>
                </a:solidFill>
                <a:hlinkClick r:id="rId17" tooltip="Хризолит"/>
              </a:rPr>
              <a:t>хризолит</a:t>
            </a:r>
            <a:r>
              <a:rPr lang="ru-RU" sz="1600" dirty="0" smtClean="0">
                <a:solidFill>
                  <a:schemeClr val="accent5">
                    <a:lumMod val="50000"/>
                  </a:schemeClr>
                </a:solidFill>
              </a:rPr>
              <a:t>». Позже месторождения демантоида на территории России были открыты </a:t>
            </a:r>
            <a:r>
              <a:rPr lang="ru-RU" sz="1600" dirty="0" err="1" smtClean="0">
                <a:solidFill>
                  <a:schemeClr val="accent5">
                    <a:lumMod val="50000"/>
                  </a:schemeClr>
                </a:solidFill>
              </a:rPr>
              <a:t>на</a:t>
            </a:r>
            <a:r>
              <a:rPr lang="ru-RU" sz="1600" dirty="0" err="1" smtClean="0">
                <a:solidFill>
                  <a:schemeClr val="accent5">
                    <a:lumMod val="50000"/>
                  </a:schemeClr>
                </a:solidFill>
                <a:hlinkClick r:id="rId18" tooltip="Камчатка"/>
              </a:rPr>
              <a:t>Камчатке</a:t>
            </a:r>
            <a:r>
              <a:rPr lang="ru-RU" sz="1600" dirty="0" smtClean="0">
                <a:solidFill>
                  <a:schemeClr val="accent5">
                    <a:lumMod val="50000"/>
                  </a:schemeClr>
                </a:solidFill>
              </a:rPr>
              <a:t>. Красивый ярко-зеленый демантоид встречается вместе с флогопитом и кальцитом в породах </a:t>
            </a:r>
            <a:r>
              <a:rPr lang="ru-RU" sz="1600" dirty="0" err="1" smtClean="0">
                <a:solidFill>
                  <a:schemeClr val="accent5">
                    <a:lumMod val="50000"/>
                  </a:schemeClr>
                </a:solidFill>
              </a:rPr>
              <a:t>ковдорского</a:t>
            </a:r>
            <a:r>
              <a:rPr lang="ru-RU" sz="1600" dirty="0" smtClean="0">
                <a:solidFill>
                  <a:schemeClr val="accent5">
                    <a:lumMod val="50000"/>
                  </a:schemeClr>
                </a:solidFill>
              </a:rPr>
              <a:t> карбонатитового массива в Мурманской области.</a:t>
            </a:r>
          </a:p>
          <a:p>
            <a:pPr marL="548640" indent="-411480" fontAlgn="auto">
              <a:spcAft>
                <a:spcPts val="0"/>
              </a:spcAft>
              <a:buClr>
                <a:schemeClr val="tx1">
                  <a:shade val="95000"/>
                </a:schemeClr>
              </a:buClr>
              <a:buFont typeface="Wingdings 2"/>
              <a:buNone/>
              <a:defRPr/>
            </a:pPr>
            <a:r>
              <a:rPr lang="ru-RU" sz="1600" dirty="0" smtClean="0">
                <a:solidFill>
                  <a:schemeClr val="accent5">
                    <a:lumMod val="50000"/>
                  </a:schemeClr>
                </a:solidFill>
              </a:rPr>
              <a:t>       </a:t>
            </a:r>
            <a:r>
              <a:rPr lang="ru-RU" sz="1700" dirty="0" smtClean="0">
                <a:solidFill>
                  <a:schemeClr val="accent5">
                    <a:lumMod val="50000"/>
                  </a:schemeClr>
                </a:solidFill>
              </a:rPr>
              <a:t> Крупные месторождения этого камня разрабатываются только на </a:t>
            </a:r>
            <a:r>
              <a:rPr lang="ru-RU" sz="1700" dirty="0" smtClean="0">
                <a:solidFill>
                  <a:schemeClr val="accent5">
                    <a:lumMod val="50000"/>
                  </a:schemeClr>
                </a:solidFill>
                <a:hlinkClick r:id="rId19" tooltip="Средний Урал"/>
              </a:rPr>
              <a:t>Среднем Урале</a:t>
            </a:r>
            <a:r>
              <a:rPr lang="ru-RU" sz="1700" dirty="0" smtClean="0">
                <a:solidFill>
                  <a:schemeClr val="accent5">
                    <a:lumMod val="50000"/>
                  </a:schemeClr>
                </a:solidFill>
              </a:rPr>
              <a:t>. Максимальная добыча ювелирного демантоида осуществлена в </a:t>
            </a:r>
            <a:r>
              <a:rPr lang="ru-RU" sz="1700" dirty="0" smtClean="0">
                <a:solidFill>
                  <a:schemeClr val="accent5">
                    <a:lumMod val="50000"/>
                  </a:schemeClr>
                </a:solidFill>
                <a:hlinkClick r:id="rId20" tooltip="1913 год"/>
              </a:rPr>
              <a:t>1913 году</a:t>
            </a:r>
            <a:r>
              <a:rPr lang="ru-RU" sz="1700" dirty="0" smtClean="0">
                <a:solidFill>
                  <a:schemeClr val="accent5">
                    <a:lumMod val="50000"/>
                  </a:schemeClr>
                </a:solidFill>
              </a:rPr>
              <a:t> и составила 104 </a:t>
            </a:r>
            <a:r>
              <a:rPr lang="ru-RU" sz="1700" dirty="0" smtClean="0">
                <a:solidFill>
                  <a:schemeClr val="accent5">
                    <a:lumMod val="50000"/>
                  </a:schemeClr>
                </a:solidFill>
                <a:hlinkClick r:id="rId21" tooltip="Килограмм"/>
              </a:rPr>
              <a:t>килограмма</a:t>
            </a:r>
            <a:r>
              <a:rPr lang="ru-RU" sz="1700" dirty="0" smtClean="0">
                <a:solidFill>
                  <a:schemeClr val="accent5">
                    <a:lumMod val="50000"/>
                  </a:schemeClr>
                </a:solidFill>
              </a:rPr>
              <a:t>. Кристаллы ювелирного качества при этом редко превышали размер в 5 мм, а кристаллы в 10 </a:t>
            </a:r>
            <a:r>
              <a:rPr lang="ru-RU" sz="1700" dirty="0" smtClean="0">
                <a:solidFill>
                  <a:schemeClr val="accent5">
                    <a:lumMod val="50000"/>
                  </a:schemeClr>
                </a:solidFill>
                <a:hlinkClick r:id="rId22" tooltip="Мм"/>
              </a:rPr>
              <a:t>мм</a:t>
            </a:r>
            <a:r>
              <a:rPr lang="ru-RU" sz="1700" dirty="0" smtClean="0">
                <a:solidFill>
                  <a:schemeClr val="accent5">
                    <a:lumMod val="50000"/>
                  </a:schemeClr>
                </a:solidFill>
              </a:rPr>
              <a:t> считались и считаются поныне уникальными. Самые крупные кристаллы демантоида имели массу 252,5 и 149,0 </a:t>
            </a:r>
            <a:r>
              <a:rPr lang="ru-RU" sz="1700" dirty="0" smtClean="0">
                <a:solidFill>
                  <a:schemeClr val="accent5">
                    <a:lumMod val="50000"/>
                  </a:schemeClr>
                </a:solidFill>
                <a:hlinkClick r:id="rId23" tooltip="Карат"/>
              </a:rPr>
              <a:t>карат</a:t>
            </a:r>
            <a:r>
              <a:rPr lang="ru-RU" sz="1700" dirty="0" smtClean="0">
                <a:solidFill>
                  <a:schemeClr val="accent5">
                    <a:lumMod val="50000"/>
                  </a:schemeClr>
                </a:solidFill>
              </a:rPr>
              <a:t>. В настоящее время месторождение </a:t>
            </a:r>
            <a:r>
              <a:rPr lang="ru-RU" sz="1700" dirty="0" err="1" smtClean="0">
                <a:solidFill>
                  <a:schemeClr val="accent5">
                    <a:lumMod val="50000"/>
                  </a:schemeClr>
                </a:solidFill>
              </a:rPr>
              <a:t>Каркодинское</a:t>
            </a:r>
            <a:r>
              <a:rPr lang="ru-RU" sz="1700" dirty="0" smtClean="0">
                <a:solidFill>
                  <a:schemeClr val="accent5">
                    <a:lumMod val="50000"/>
                  </a:schemeClr>
                </a:solidFill>
              </a:rPr>
              <a:t> на Среднем Урале является основным поставщиком ювелирного демантоида на мировой рынок.</a:t>
            </a:r>
          </a:p>
          <a:p>
            <a:pPr marL="548640" indent="-411480" fontAlgn="auto">
              <a:spcAft>
                <a:spcPts val="0"/>
              </a:spcAft>
              <a:buClr>
                <a:schemeClr val="tx1">
                  <a:shade val="95000"/>
                </a:schemeClr>
              </a:buClr>
              <a:buFont typeface="Wingdings 2"/>
              <a:buChar char=""/>
              <a:defRPr/>
            </a:pPr>
            <a:endParaRPr lang="ru-RU" sz="1600" dirty="0">
              <a:solidFill>
                <a:schemeClr val="accent5">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Малахит.</a:t>
            </a:r>
            <a:endParaRPr lang="ru-RU" dirty="0"/>
          </a:p>
        </p:txBody>
      </p:sp>
      <p:pic>
        <p:nvPicPr>
          <p:cNvPr id="9" name="Содержимое 8" descr="m-malh_19_RM_dd6.jpg"/>
          <p:cNvPicPr>
            <a:picLocks noGrp="1" noChangeAspect="1"/>
          </p:cNvPicPr>
          <p:nvPr>
            <p:ph idx="1"/>
          </p:nvPr>
        </p:nvPicPr>
        <p:blipFill>
          <a:blip r:embed="rId2" cstate="print"/>
          <a:stretch>
            <a:fillRect/>
          </a:stretch>
        </p:blipFill>
        <p:spPr>
          <a:xfrm>
            <a:off x="1000100" y="1600200"/>
            <a:ext cx="7500990" cy="4900634"/>
          </a:xfrm>
          <a:prstGeom prst="roundRect">
            <a:avLst>
              <a:gd name="adj" fmla="val 8594"/>
            </a:avLst>
          </a:prstGeom>
          <a:solidFill>
            <a:srgbClr val="FFFFFF">
              <a:shade val="85000"/>
            </a:srgbClr>
          </a:solid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62"/>
          </a:xfrm>
        </p:spPr>
        <p:txBody>
          <a:bodyPr>
            <a:normAutofit fontScale="90000"/>
          </a:bodyPr>
          <a:lstStyle/>
          <a:p>
            <a:pPr fontAlgn="auto">
              <a:spcAft>
                <a:spcPts val="0"/>
              </a:spcAft>
              <a:defRPr/>
            </a:pPr>
            <a:endParaRPr lang="ru-RU" dirty="0"/>
          </a:p>
        </p:txBody>
      </p:sp>
      <p:sp>
        <p:nvSpPr>
          <p:cNvPr id="3" name="Содержимое 2"/>
          <p:cNvSpPr>
            <a:spLocks noGrp="1"/>
          </p:cNvSpPr>
          <p:nvPr>
            <p:ph idx="1"/>
          </p:nvPr>
        </p:nvSpPr>
        <p:spPr>
          <a:xfrm>
            <a:off x="457200" y="714375"/>
            <a:ext cx="8229600" cy="5929313"/>
          </a:xfrm>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ru-RU" sz="1600" dirty="0" smtClean="0">
                <a:solidFill>
                  <a:schemeClr val="accent5">
                    <a:lumMod val="50000"/>
                  </a:schemeClr>
                </a:solidFill>
              </a:rPr>
              <a:t>Малахит, крупнейшие и </a:t>
            </a:r>
            <a:r>
              <a:rPr lang="ru-RU" sz="1600" dirty="0" err="1" smtClean="0">
                <a:solidFill>
                  <a:schemeClr val="accent5">
                    <a:lumMod val="50000"/>
                  </a:schemeClr>
                </a:solidFill>
              </a:rPr>
              <a:t>непревзойденнейшие</a:t>
            </a:r>
            <a:r>
              <a:rPr lang="ru-RU" sz="1600" dirty="0" smtClean="0">
                <a:solidFill>
                  <a:schemeClr val="accent5">
                    <a:lumMod val="50000"/>
                  </a:schemeClr>
                </a:solidFill>
              </a:rPr>
              <a:t> по качеству и запасам руд </a:t>
            </a:r>
            <a:r>
              <a:rPr lang="ru-RU" sz="1600" dirty="0" err="1" smtClean="0">
                <a:solidFill>
                  <a:schemeClr val="accent5">
                    <a:lumMod val="50000"/>
                  </a:schemeClr>
                </a:solidFill>
                <a:hlinkClick r:id="rId2"/>
              </a:rPr>
              <a:t>месторождения</a:t>
            </a:r>
            <a:r>
              <a:rPr lang="ru-RU" sz="1600" dirty="0" err="1" smtClean="0">
                <a:solidFill>
                  <a:schemeClr val="accent5">
                    <a:lumMod val="50000"/>
                  </a:schemeClr>
                </a:solidFill>
              </a:rPr>
              <a:t>которого</a:t>
            </a:r>
            <a:r>
              <a:rPr lang="ru-RU" sz="1600" dirty="0" smtClean="0">
                <a:solidFill>
                  <a:schemeClr val="accent5">
                    <a:lumMod val="50000"/>
                  </a:schemeClr>
                </a:solidFill>
              </a:rPr>
              <a:t> были обнаружены в начале XVIII века на Урале, в общем-то известен людям издавна. Объясняется это довольно просто. Историки достоверно установили, что вслед за каменным веком цивилизации человечество вступило сразу в медный век. Медь стала первым металлом, чье название обозначило целую эпоху в развитии человечества.</a:t>
            </a:r>
          </a:p>
          <a:p>
            <a:pPr marL="548640" indent="-411480" fontAlgn="auto">
              <a:spcAft>
                <a:spcPts val="0"/>
              </a:spcAft>
              <a:buClr>
                <a:schemeClr val="tx1">
                  <a:shade val="95000"/>
                </a:schemeClr>
              </a:buClr>
              <a:buFont typeface="Wingdings 2"/>
              <a:buChar char=""/>
              <a:defRPr/>
            </a:pPr>
            <a:r>
              <a:rPr lang="ru-RU" sz="1600" dirty="0" smtClean="0">
                <a:solidFill>
                  <a:schemeClr val="accent5">
                    <a:lumMod val="50000"/>
                  </a:schemeClr>
                </a:solidFill>
              </a:rPr>
              <a:t>С годами запасы малахита на Урале уменьшались и к началу XX века практически истощились. Стали строго учитываться даже небольшие находки малахита. Администрация </a:t>
            </a:r>
            <a:r>
              <a:rPr lang="ru-RU" sz="1600" dirty="0" err="1" smtClean="0">
                <a:solidFill>
                  <a:schemeClr val="accent5">
                    <a:lumMod val="50000"/>
                  </a:schemeClr>
                </a:solidFill>
              </a:rPr>
              <a:t>Меднорудянского</a:t>
            </a:r>
            <a:r>
              <a:rPr lang="ru-RU" sz="1600" dirty="0" smtClean="0">
                <a:solidFill>
                  <a:schemeClr val="accent5">
                    <a:lumMod val="50000"/>
                  </a:schemeClr>
                </a:solidFill>
              </a:rPr>
              <a:t> рудника принимала в начале 1900-х годов чрезвычайные меры для предотвращения хищений малахита. Вся территория рудника была обнесена высоким забором. Вход и выход возможен стал для всех только через проходную, где проходящих подвергали досмотру и обыску. Руды, в которых мог быть малахит, подавались в специальное помещение, где глинистая порода старательно промывалась, а обнаруженные куски плотного малахита протирались и отправлялись в браковочный зал.</a:t>
            </a:r>
          </a:p>
          <a:p>
            <a:pPr marL="548640" indent="-411480" fontAlgn="auto">
              <a:spcAft>
                <a:spcPts val="0"/>
              </a:spcAft>
              <a:buClr>
                <a:schemeClr val="tx1">
                  <a:shade val="95000"/>
                </a:schemeClr>
              </a:buClr>
              <a:buFont typeface="Wingdings 2"/>
              <a:buChar char=""/>
              <a:defRPr/>
            </a:pPr>
            <a:r>
              <a:rPr lang="ru-RU" sz="1700" dirty="0" smtClean="0">
                <a:solidFill>
                  <a:schemeClr val="accent5">
                    <a:lumMod val="50000"/>
                  </a:schemeClr>
                </a:solidFill>
              </a:rPr>
              <a:t>Формы выделений малахита в природе на редкость разнообразны. Хорошо образованные </a:t>
            </a:r>
            <a:r>
              <a:rPr lang="ru-RU" sz="1700" dirty="0" smtClean="0">
                <a:solidFill>
                  <a:schemeClr val="accent5">
                    <a:lumMod val="50000"/>
                  </a:schemeClr>
                </a:solidFill>
                <a:hlinkClick r:id="rId3" tooltip="Кристалл"/>
              </a:rPr>
              <a:t>кристаллы</a:t>
            </a:r>
            <a:r>
              <a:rPr lang="ru-RU" sz="1700" dirty="0" smtClean="0">
                <a:solidFill>
                  <a:schemeClr val="accent5">
                    <a:lumMod val="50000"/>
                  </a:schemeClr>
                </a:solidFill>
              </a:rPr>
              <a:t> весьма редки и всегда мелки, имеют столбчатый, пластинчатый, игольчатый вид, имеют тенденцию к расщеплению с образованием пучков, пушистых шариков, расщеплённых наподобие розетки «сферокристаллов», </a:t>
            </a:r>
            <a:r>
              <a:rPr lang="ru-RU" sz="1700" dirty="0" smtClean="0">
                <a:solidFill>
                  <a:schemeClr val="accent5">
                    <a:lumMod val="50000"/>
                  </a:schemeClr>
                </a:solidFill>
                <a:hlinkClick r:id="rId4" tooltip="Сферолит"/>
              </a:rPr>
              <a:t>сферолитов</a:t>
            </a:r>
            <a:r>
              <a:rPr lang="ru-RU" sz="1700" dirty="0" smtClean="0">
                <a:solidFill>
                  <a:schemeClr val="accent5">
                    <a:lumMod val="50000"/>
                  </a:schemeClr>
                </a:solidFill>
              </a:rPr>
              <a:t> и их эксцентрических разновидностей — «</a:t>
            </a:r>
            <a:r>
              <a:rPr lang="ru-RU" sz="1700" dirty="0" err="1" smtClean="0">
                <a:solidFill>
                  <a:schemeClr val="accent5">
                    <a:lumMod val="50000"/>
                  </a:schemeClr>
                </a:solidFill>
              </a:rPr>
              <a:t>сфероидолитов</a:t>
            </a:r>
            <a:r>
              <a:rPr lang="ru-RU" sz="1700" dirty="0" smtClean="0">
                <a:solidFill>
                  <a:schemeClr val="accent5">
                    <a:lumMod val="50000"/>
                  </a:schemeClr>
                </a:solidFill>
              </a:rPr>
              <a:t>» и </a:t>
            </a:r>
            <a:r>
              <a:rPr lang="ru-RU" sz="1700" dirty="0" err="1" smtClean="0">
                <a:solidFill>
                  <a:schemeClr val="accent5">
                    <a:lumMod val="50000"/>
                  </a:schemeClr>
                </a:solidFill>
              </a:rPr>
              <a:t>гроздьевидных</a:t>
            </a:r>
            <a:r>
              <a:rPr lang="ru-RU" sz="1700" dirty="0" smtClean="0">
                <a:solidFill>
                  <a:schemeClr val="accent5">
                    <a:lumMod val="50000"/>
                  </a:schemeClr>
                </a:solidFill>
              </a:rPr>
              <a:t> «</a:t>
            </a:r>
            <a:r>
              <a:rPr lang="ru-RU" sz="1700" dirty="0" err="1" smtClean="0">
                <a:solidFill>
                  <a:schemeClr val="accent5">
                    <a:lumMod val="50000"/>
                  </a:schemeClr>
                </a:solidFill>
              </a:rPr>
              <a:t>сфероидолитовых</a:t>
            </a:r>
            <a:r>
              <a:rPr lang="ru-RU" sz="1700" dirty="0" smtClean="0">
                <a:solidFill>
                  <a:schemeClr val="accent5">
                    <a:lumMod val="50000"/>
                  </a:schemeClr>
                </a:solidFill>
              </a:rPr>
              <a:t> </a:t>
            </a:r>
            <a:r>
              <a:rPr lang="ru-RU" sz="1700" dirty="0" smtClean="0">
                <a:solidFill>
                  <a:schemeClr val="accent5">
                    <a:lumMod val="50000"/>
                  </a:schemeClr>
                </a:solidFill>
                <a:hlinkClick r:id="rId5" tooltip="Дендрит (кристалл)"/>
              </a:rPr>
              <a:t>дендритов</a:t>
            </a:r>
            <a:r>
              <a:rPr lang="ru-RU" sz="1700" dirty="0" smtClean="0">
                <a:solidFill>
                  <a:schemeClr val="accent5">
                    <a:lumMod val="50000"/>
                  </a:schemeClr>
                </a:solidFill>
              </a:rPr>
              <a:t>». Наиболее характерны и общеизвестны </a:t>
            </a:r>
            <a:r>
              <a:rPr lang="ru-RU" sz="1700" dirty="0" err="1" smtClean="0">
                <a:solidFill>
                  <a:schemeClr val="accent5">
                    <a:lumMod val="50000"/>
                  </a:schemeClr>
                </a:solidFill>
              </a:rPr>
              <a:t>сферолитовые</a:t>
            </a:r>
            <a:r>
              <a:rPr lang="ru-RU" sz="1700" dirty="0" smtClean="0">
                <a:solidFill>
                  <a:schemeClr val="accent5">
                    <a:lumMod val="50000"/>
                  </a:schemeClr>
                </a:solidFill>
              </a:rPr>
              <a:t> тонковолокнистые концентрически-зональные почковидные формы </a:t>
            </a:r>
            <a:r>
              <a:rPr lang="ru-RU" sz="1700" dirty="0" smtClean="0">
                <a:solidFill>
                  <a:schemeClr val="accent5">
                    <a:lumMod val="50000"/>
                  </a:schemeClr>
                </a:solidFill>
                <a:hlinkClick r:id="rId6" tooltip="Минеральный агрегат (страница отсутствует)"/>
              </a:rPr>
              <a:t>агрегатов</a:t>
            </a:r>
            <a:r>
              <a:rPr lang="ru-RU" sz="1700" dirty="0" smtClean="0">
                <a:solidFill>
                  <a:schemeClr val="accent5">
                    <a:lumMod val="50000"/>
                  </a:schemeClr>
                </a:solidFill>
              </a:rPr>
              <a:t>, дающие на полированном срезе причудливый красивый рисунок (см. фото). Они растут из </a:t>
            </a:r>
            <a:r>
              <a:rPr lang="ru-RU" sz="1700" dirty="0" err="1" smtClean="0">
                <a:solidFill>
                  <a:schemeClr val="accent5">
                    <a:lumMod val="50000"/>
                  </a:schemeClr>
                </a:solidFill>
              </a:rPr>
              <a:t>сильнопересыщенных</a:t>
            </a:r>
            <a:r>
              <a:rPr lang="ru-RU" sz="1700" dirty="0" smtClean="0">
                <a:solidFill>
                  <a:schemeClr val="accent5">
                    <a:lumMod val="50000"/>
                  </a:schemeClr>
                </a:solidFill>
              </a:rPr>
              <a:t> неравновесных растворов. Иногда встречается в виде </a:t>
            </a:r>
            <a:r>
              <a:rPr lang="ru-RU" sz="1700" dirty="0" err="1" smtClean="0">
                <a:solidFill>
                  <a:schemeClr val="accent5">
                    <a:lumMod val="50000"/>
                  </a:schemeClr>
                </a:solidFill>
              </a:rPr>
              <a:t>псевдосталактитов</a:t>
            </a:r>
            <a:r>
              <a:rPr lang="ru-RU" sz="1700" baseline="30000" dirty="0" smtClean="0">
                <a:solidFill>
                  <a:schemeClr val="accent5">
                    <a:lumMod val="50000"/>
                  </a:schemeClr>
                </a:solidFill>
                <a:hlinkClick r:id="rId7"/>
              </a:rPr>
              <a:t>[3]</a:t>
            </a:r>
            <a:r>
              <a:rPr lang="ru-RU" sz="1700" dirty="0" smtClean="0">
                <a:solidFill>
                  <a:schemeClr val="accent5">
                    <a:lumMod val="50000"/>
                  </a:schemeClr>
                </a:solidFill>
              </a:rPr>
              <a:t>. Также в виде прожилков, примазок, зернистых и грубо-шестоватых агрегатов.</a:t>
            </a:r>
            <a:r>
              <a:rPr lang="ru-RU" sz="1600" dirty="0" smtClean="0"/>
              <a:t/>
            </a:r>
            <a:br>
              <a:rPr lang="ru-RU" sz="1600" dirty="0" smtClean="0"/>
            </a:br>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lide_27.jpg"/>
          <p:cNvPicPr>
            <a:picLocks noChangeAspect="1"/>
          </p:cNvPicPr>
          <p:nvPr/>
        </p:nvPicPr>
        <p:blipFill>
          <a:blip r:embed="rId2" cstate="print"/>
          <a:stretch>
            <a:fillRect/>
          </a:stretch>
        </p:blipFill>
        <p:spPr>
          <a:xfrm>
            <a:off x="250017" y="0"/>
            <a:ext cx="8643966" cy="6482975"/>
          </a:xfrm>
          <a:prstGeom prst="roundRect">
            <a:avLst>
              <a:gd name="adj" fmla="val 8594"/>
            </a:avLst>
          </a:prstGeom>
          <a:solidFill>
            <a:srgbClr val="FFFFFF">
              <a:shade val="85000"/>
            </a:srgbClr>
          </a:solidFill>
          <a:ln>
            <a:noFill/>
          </a:ln>
          <a:effectLst/>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pPr fontAlgn="auto">
              <a:spcAft>
                <a:spcPts val="0"/>
              </a:spcAft>
              <a:defRPr/>
            </a:pPr>
            <a:r>
              <a:rPr lang="ru-RU" dirty="0" smtClean="0"/>
              <a:t>Месторождения камней на Урале.</a:t>
            </a:r>
            <a:endParaRPr lang="ru-RU" dirty="0"/>
          </a:p>
        </p:txBody>
      </p:sp>
      <p:sp>
        <p:nvSpPr>
          <p:cNvPr id="3" name="Содержимое 2"/>
          <p:cNvSpPr>
            <a:spLocks noGrp="1"/>
          </p:cNvSpPr>
          <p:nvPr>
            <p:ph idx="1"/>
          </p:nvPr>
        </p:nvSpPr>
        <p:spPr>
          <a:xfrm>
            <a:off x="357188" y="1071563"/>
            <a:ext cx="8501062" cy="5572125"/>
          </a:xfrm>
        </p:spPr>
        <p:txBody>
          <a:bodyPr>
            <a:noAutofit/>
          </a:bodyPr>
          <a:lstStyle/>
          <a:p>
            <a:pPr marL="548640" indent="-411480" fontAlgn="auto">
              <a:spcAft>
                <a:spcPts val="0"/>
              </a:spcAft>
              <a:buClr>
                <a:schemeClr val="tx1">
                  <a:shade val="95000"/>
                </a:schemeClr>
              </a:buClr>
              <a:buFont typeface="Wingdings 2"/>
              <a:buChar char=""/>
              <a:defRPr/>
            </a:pPr>
            <a:r>
              <a:rPr lang="ru-RU" sz="1600" dirty="0" smtClean="0">
                <a:solidFill>
                  <a:schemeClr val="accent6">
                    <a:lumMod val="50000"/>
                  </a:schemeClr>
                </a:solidFill>
              </a:rPr>
              <a:t>Уральские рудники собой представляют целый комплекс месторождений драгоценных пород, содержащих бериллий: фенакит, изумруд, эвклаз, хризоберилл, молибден, керамический полевой шпат и вольфрам. Если рассматривать изумрудные рудники с географической стороны, то они представляют собой полосу шириною 0,5-1,5 км и протяженностью 25 км.</a:t>
            </a:r>
          </a:p>
          <a:p>
            <a:pPr marL="548640" indent="-411480" fontAlgn="auto">
              <a:spcAft>
                <a:spcPts val="0"/>
              </a:spcAft>
              <a:buClr>
                <a:schemeClr val="tx1">
                  <a:shade val="95000"/>
                </a:schemeClr>
              </a:buClr>
              <a:buFont typeface="Wingdings 2"/>
              <a:buChar char=""/>
              <a:defRPr/>
            </a:pPr>
            <a:r>
              <a:rPr lang="ru-RU" sz="1600" dirty="0" smtClean="0">
                <a:solidFill>
                  <a:schemeClr val="accent6">
                    <a:lumMod val="50000"/>
                  </a:schemeClr>
                </a:solidFill>
              </a:rPr>
              <a:t>При этом камни, добываемые на Урале, достаточно редко встречаются в других районах России. К таким экземплярам относится </a:t>
            </a:r>
            <a:r>
              <a:rPr lang="ru-RU" sz="1600" dirty="0" err="1" smtClean="0">
                <a:solidFill>
                  <a:schemeClr val="accent6">
                    <a:lumMod val="50000"/>
                  </a:schemeClr>
                </a:solidFill>
              </a:rPr>
              <a:t>уваровит</a:t>
            </a:r>
            <a:r>
              <a:rPr lang="ru-RU" sz="1600" dirty="0" smtClean="0">
                <a:solidFill>
                  <a:schemeClr val="accent6">
                    <a:lumMod val="50000"/>
                  </a:schemeClr>
                </a:solidFill>
              </a:rPr>
              <a:t>, эвклаз, воробьевит, демантоид, полихромный турмалин и некоторые другие драгоценные камни Урала, фото которых передает всю их неповторимость и природную красоту. Однако, в уральских «кладовых» имеются почти все известные в мире самоцветы. Несколько десятков драгоценных и поделочных камней, порядка тысячи их месторождений и проявлений, в частности несколько сотен яшмовых месторождений, десятки месторождений агата, орлеца — имеющиеся богатства Урала, которыми по праву гордится страна.</a:t>
            </a:r>
          </a:p>
          <a:p>
            <a:pPr marL="548640" indent="-411480" fontAlgn="auto">
              <a:spcAft>
                <a:spcPts val="0"/>
              </a:spcAft>
              <a:buClr>
                <a:schemeClr val="tx1">
                  <a:shade val="95000"/>
                </a:schemeClr>
              </a:buClr>
              <a:buFont typeface="Wingdings 2"/>
              <a:buChar char=""/>
              <a:defRPr/>
            </a:pPr>
            <a:r>
              <a:rPr lang="ru-RU" sz="1600" dirty="0" smtClean="0">
                <a:solidFill>
                  <a:schemeClr val="accent6">
                    <a:lumMod val="50000"/>
                  </a:schemeClr>
                </a:solidFill>
              </a:rPr>
              <a:t/>
            </a:r>
            <a:br>
              <a:rPr lang="ru-RU" sz="1600" dirty="0" smtClean="0">
                <a:solidFill>
                  <a:schemeClr val="accent6">
                    <a:lumMod val="50000"/>
                  </a:schemeClr>
                </a:solidFill>
              </a:rPr>
            </a:br>
            <a:r>
              <a:rPr lang="ru-RU" sz="1600" dirty="0" smtClean="0">
                <a:solidFill>
                  <a:schemeClr val="accent6">
                    <a:lumMod val="50000"/>
                  </a:schemeClr>
                </a:solidFill>
              </a:rPr>
              <a:t> Среди всех месторождений самоцветов в мире Урал – совершенно уникальное минералогическое образование не только по количеству, но и по разнообразию. Поэтому перечислить, какие камни добывают на Урале, достаточно сложно. Но многие из них, получив мировое признание, вошли в историю с собственными именами. Наиболее яркими представителями являются </a:t>
            </a:r>
            <a:r>
              <a:rPr lang="ru-RU" sz="1600" dirty="0" err="1" smtClean="0">
                <a:solidFill>
                  <a:schemeClr val="accent6">
                    <a:lumMod val="50000"/>
                  </a:schemeClr>
                </a:solidFill>
              </a:rPr>
              <a:t>мурзинские</a:t>
            </a:r>
            <a:r>
              <a:rPr lang="ru-RU" sz="1600" dirty="0" smtClean="0">
                <a:solidFill>
                  <a:schemeClr val="accent6">
                    <a:lumMod val="50000"/>
                  </a:schemeClr>
                </a:solidFill>
              </a:rPr>
              <a:t> аметисты, уральские изумруды, </a:t>
            </a:r>
            <a:r>
              <a:rPr lang="ru-RU" sz="1600" dirty="0" err="1" smtClean="0">
                <a:solidFill>
                  <a:schemeClr val="accent6">
                    <a:lumMod val="50000"/>
                  </a:schemeClr>
                </a:solidFill>
              </a:rPr>
              <a:t>тагильский</a:t>
            </a:r>
            <a:r>
              <a:rPr lang="ru-RU" sz="1600" dirty="0" smtClean="0">
                <a:solidFill>
                  <a:schemeClr val="accent6">
                    <a:lumMod val="50000"/>
                  </a:schemeClr>
                </a:solidFill>
              </a:rPr>
              <a:t> малахит, </a:t>
            </a:r>
            <a:r>
              <a:rPr lang="ru-RU" sz="1600" dirty="0" err="1" smtClean="0">
                <a:solidFill>
                  <a:schemeClr val="accent6">
                    <a:lumMod val="50000"/>
                  </a:schemeClr>
                </a:solidFill>
              </a:rPr>
              <a:t>орская</a:t>
            </a:r>
            <a:r>
              <a:rPr lang="ru-RU" sz="1600" dirty="0" smtClean="0">
                <a:solidFill>
                  <a:schemeClr val="accent6">
                    <a:lumMod val="50000"/>
                  </a:schemeClr>
                </a:solidFill>
              </a:rPr>
              <a:t> яшма, </a:t>
            </a:r>
            <a:r>
              <a:rPr lang="ru-RU" sz="1600" dirty="0" err="1" smtClean="0">
                <a:solidFill>
                  <a:schemeClr val="accent6">
                    <a:lumMod val="50000"/>
                  </a:schemeClr>
                </a:solidFill>
              </a:rPr>
              <a:t>шайтанский</a:t>
            </a:r>
            <a:r>
              <a:rPr lang="ru-RU" sz="1600" dirty="0" smtClean="0">
                <a:solidFill>
                  <a:schemeClr val="accent6">
                    <a:lumMod val="50000"/>
                  </a:schemeClr>
                </a:solidFill>
              </a:rPr>
              <a:t> переливт, </a:t>
            </a:r>
            <a:r>
              <a:rPr lang="ru-RU" sz="1600" dirty="0" err="1" smtClean="0">
                <a:solidFill>
                  <a:schemeClr val="accent6">
                    <a:lumMod val="50000"/>
                  </a:schemeClr>
                </a:solidFill>
              </a:rPr>
              <a:t>седельниковский</a:t>
            </a:r>
            <a:r>
              <a:rPr lang="ru-RU" sz="1600" dirty="0" smtClean="0">
                <a:solidFill>
                  <a:schemeClr val="accent6">
                    <a:lumMod val="50000"/>
                  </a:schemeClr>
                </a:solidFill>
              </a:rPr>
              <a:t> орлец..</a:t>
            </a:r>
            <a:br>
              <a:rPr lang="ru-RU" sz="1600" dirty="0" smtClean="0">
                <a:solidFill>
                  <a:schemeClr val="accent6">
                    <a:lumMod val="50000"/>
                  </a:schemeClr>
                </a:solidFill>
              </a:rPr>
            </a:br>
            <a:endParaRPr lang="ru-RU" sz="1600" dirty="0">
              <a:solidFill>
                <a:schemeClr val="accent6">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dirty="0" smtClean="0"/>
              <a:t>Самые востребованные камни:</a:t>
            </a:r>
            <a:endParaRPr lang="ru-RU" dirty="0"/>
          </a:p>
        </p:txBody>
      </p:sp>
      <p:sp>
        <p:nvSpPr>
          <p:cNvPr id="3" name="Содержимое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ru-RU" sz="2000" dirty="0" smtClean="0">
                <a:solidFill>
                  <a:schemeClr val="accent6">
                    <a:lumMod val="50000"/>
                  </a:schemeClr>
                </a:solidFill>
              </a:rPr>
              <a:t>Урал является богатейшим источником камня, его недра богаты самоцветами. Известный русский минералог А.Е.Ферсман на территории Урала насчитал 55 видов поделочных камней. Уральские самоцветы – одни из лучших в мире Полоса самоцветов прошла по восточным склонам уральских гор. Она объединяет воедино сотни месторождения минеральных камней. Здесь можно встретить рубины, сапфиры, аметисты, бериллы, топазы, турмалины всех цветов, морионы, аквамарины и другие ценные камни. Большинство из них являются пригодными для использования в ювелирных изделиях. Не смотря на то, что практически все камни Урала имеют международное признание, самыми востребованными и достойно выдерживающими конкуренцию считаются всего 6 драгоценных уральских камней.</a:t>
            </a:r>
            <a:endParaRPr lang="ru-RU" sz="2000" dirty="0">
              <a:solidFill>
                <a:schemeClr val="accent6">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Александрит.</a:t>
            </a:r>
            <a:endParaRPr lang="ru-RU" dirty="0"/>
          </a:p>
        </p:txBody>
      </p:sp>
      <p:pic>
        <p:nvPicPr>
          <p:cNvPr id="4" name="Содержимое 3" descr="2001-02.jpg"/>
          <p:cNvPicPr>
            <a:picLocks noGrp="1" noChangeAspect="1"/>
          </p:cNvPicPr>
          <p:nvPr>
            <p:ph idx="1"/>
          </p:nvPr>
        </p:nvPicPr>
        <p:blipFill>
          <a:blip r:embed="rId2" cstate="print"/>
          <a:stretch>
            <a:fillRect/>
          </a:stretch>
        </p:blipFill>
        <p:spPr>
          <a:xfrm>
            <a:off x="500034" y="1357298"/>
            <a:ext cx="8213066" cy="4714908"/>
          </a:xfrm>
          <a:prstGeom prst="roundRect">
            <a:avLst>
              <a:gd name="adj" fmla="val 8594"/>
            </a:avLst>
          </a:prstGeom>
          <a:solidFill>
            <a:srgbClr val="FFFFFF">
              <a:shade val="85000"/>
            </a:srgbClr>
          </a:solid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ru-RU" sz="1700" dirty="0" smtClean="0">
                <a:solidFill>
                  <a:schemeClr val="accent6">
                    <a:lumMod val="50000"/>
                  </a:schemeClr>
                </a:solidFill>
              </a:rPr>
              <a:t>Камень александрит в природе встречается достаточно редко, и обычно он имеет голубо-зеленую окраску. Но иногда встречаются экземпляры бронзового оттенка, а самая большая редкость – это бесцветный александрит. Характеристика камня обуславливается средой его образования, благодаря которой он очень твердый, но при этом, как правило, прозрачный. Представляет собой одну из вариаций хризоберилла. Обладает стеклянным блеском. По величине эти минералы обычно небольшие.</a:t>
            </a:r>
            <a:r>
              <a:rPr lang="ru-RU" dirty="0" smtClean="0">
                <a:solidFill>
                  <a:schemeClr val="accent6">
                    <a:lumMod val="50000"/>
                  </a:schemeClr>
                </a:solidFill>
              </a:rPr>
              <a:t/>
            </a:r>
            <a:br>
              <a:rPr lang="ru-RU" dirty="0" smtClean="0">
                <a:solidFill>
                  <a:schemeClr val="accent6">
                    <a:lumMod val="50000"/>
                  </a:schemeClr>
                </a:solidFill>
              </a:rPr>
            </a:br>
            <a:endParaRPr lang="ru-RU" dirty="0" smtClean="0">
              <a:solidFill>
                <a:schemeClr val="accent6">
                  <a:lumMod val="50000"/>
                </a:schemeClr>
              </a:solidFill>
            </a:endParaRPr>
          </a:p>
          <a:p>
            <a:pPr marL="548640" indent="-411480" fontAlgn="auto">
              <a:spcAft>
                <a:spcPts val="0"/>
              </a:spcAft>
              <a:buClr>
                <a:schemeClr val="tx1">
                  <a:shade val="95000"/>
                </a:schemeClr>
              </a:buClr>
              <a:buFont typeface="Wingdings 2"/>
              <a:buChar char=""/>
              <a:defRPr/>
            </a:pPr>
            <a:r>
              <a:rPr lang="ru-RU" sz="1700" dirty="0" smtClean="0">
                <a:solidFill>
                  <a:schemeClr val="accent6">
                    <a:lumMod val="50000"/>
                  </a:schemeClr>
                </a:solidFill>
              </a:rPr>
              <a:t>Месторождения: минерал александрит добывается в различных странах, среди которых — Россия, Шри-Ланка, Бразилия, страны Африки. Но в наибольшем количестве александрит в природе встречается на Урале и в Бразилии. Следует отметить, что африканские александриты не столь контрастны, в то время как экземпляры из Уральских месторождений отличаются необычайной яркостью.</a:t>
            </a:r>
          </a:p>
          <a:p>
            <a:pPr marL="548640" indent="-411480" fontAlgn="auto">
              <a:spcAft>
                <a:spcPts val="0"/>
              </a:spcAft>
              <a:buClr>
                <a:schemeClr val="tx1">
                  <a:shade val="95000"/>
                </a:schemeClr>
              </a:buClr>
              <a:buFont typeface="Wingdings 2"/>
              <a:buChar char=""/>
              <a:defRPr/>
            </a:pPr>
            <a:endParaRPr lang="ru-RU" sz="1900" dirty="0" smtClean="0">
              <a:solidFill>
                <a:schemeClr val="accent6">
                  <a:lumMod val="50000"/>
                </a:schemeClr>
              </a:solidFill>
            </a:endParaRPr>
          </a:p>
          <a:p>
            <a:pPr marL="548640" indent="-411480" fontAlgn="auto">
              <a:spcAft>
                <a:spcPts val="0"/>
              </a:spcAft>
              <a:buClr>
                <a:schemeClr val="tx1">
                  <a:shade val="95000"/>
                </a:schemeClr>
              </a:buClr>
              <a:buFont typeface="Wingdings 2"/>
              <a:buChar char=""/>
              <a:defRPr/>
            </a:pPr>
            <a:r>
              <a:rPr lang="ru-RU" sz="1900" dirty="0" smtClean="0">
                <a:solidFill>
                  <a:schemeClr val="accent6">
                    <a:lumMod val="50000"/>
                  </a:schemeClr>
                </a:solidFill>
              </a:rPr>
              <a:t>Цвет: александрит наиболее известный и широко используемый вид хризоберилла. Из-за своей великолепной способности поглощать определенные цвета, этот камень выглядит зеленым при дневном свете и красновато-фиолетовым при искусственном освещении.</a:t>
            </a:r>
            <a:br>
              <a:rPr lang="ru-RU" sz="1900" dirty="0" smtClean="0">
                <a:solidFill>
                  <a:schemeClr val="accent6">
                    <a:lumMod val="50000"/>
                  </a:schemeClr>
                </a:solidFill>
              </a:rPr>
            </a:br>
            <a:r>
              <a:rPr lang="ru-RU" dirty="0" smtClean="0"/>
              <a:t/>
            </a:r>
            <a:br>
              <a:rPr lang="ru-RU" dirty="0" smtClean="0"/>
            </a:br>
            <a:endParaRPr lang="ru-RU"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Изумруд.</a:t>
            </a:r>
            <a:endParaRPr lang="ru-RU" dirty="0"/>
          </a:p>
        </p:txBody>
      </p:sp>
      <p:pic>
        <p:nvPicPr>
          <p:cNvPr id="4" name="Содержимое 3" descr="2001-03.jpg"/>
          <p:cNvPicPr>
            <a:picLocks noGrp="1" noChangeAspect="1"/>
          </p:cNvPicPr>
          <p:nvPr>
            <p:ph idx="1"/>
          </p:nvPr>
        </p:nvPicPr>
        <p:blipFill>
          <a:blip r:embed="rId2" cstate="print"/>
          <a:stretch>
            <a:fillRect/>
          </a:stretch>
        </p:blipFill>
        <p:spPr>
          <a:xfrm>
            <a:off x="571472" y="1857364"/>
            <a:ext cx="7929618" cy="4714908"/>
          </a:xfrm>
          <a:prstGeom prst="roundRect">
            <a:avLst>
              <a:gd name="adj" fmla="val 8594"/>
            </a:avLst>
          </a:prstGeom>
          <a:solidFill>
            <a:srgbClr val="FFFFFF">
              <a:shade val="85000"/>
            </a:srgbClr>
          </a:solid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300"/>
          </a:xfrm>
        </p:spPr>
        <p:txBody>
          <a:bodyPr>
            <a:normAutofit fontScale="90000"/>
          </a:bodyPr>
          <a:lstStyle/>
          <a:p>
            <a:pPr fontAlgn="auto">
              <a:spcAft>
                <a:spcPts val="0"/>
              </a:spcAft>
              <a:defRPr/>
            </a:pPr>
            <a:endParaRPr lang="ru-RU" dirty="0"/>
          </a:p>
        </p:txBody>
      </p:sp>
      <p:sp>
        <p:nvSpPr>
          <p:cNvPr id="3" name="Содержимое 2"/>
          <p:cNvSpPr>
            <a:spLocks noGrp="1"/>
          </p:cNvSpPr>
          <p:nvPr>
            <p:ph idx="1"/>
          </p:nvPr>
        </p:nvSpPr>
        <p:spPr>
          <a:xfrm>
            <a:off x="457200" y="857250"/>
            <a:ext cx="8401050" cy="6000750"/>
          </a:xfrm>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ru-RU" sz="1600" b="1" dirty="0" err="1" smtClean="0">
                <a:solidFill>
                  <a:schemeClr val="accent6">
                    <a:lumMod val="50000"/>
                  </a:schemeClr>
                </a:solidFill>
              </a:rPr>
              <a:t>Изумру́д</a:t>
            </a:r>
            <a:r>
              <a:rPr lang="ru-RU" sz="1600" dirty="0" smtClean="0">
                <a:solidFill>
                  <a:schemeClr val="accent6">
                    <a:lumMod val="50000"/>
                  </a:schemeClr>
                </a:solidFill>
              </a:rPr>
              <a:t> — </a:t>
            </a:r>
            <a:r>
              <a:rPr lang="ru-RU" sz="1600" dirty="0" smtClean="0">
                <a:solidFill>
                  <a:schemeClr val="accent6">
                    <a:lumMod val="50000"/>
                  </a:schemeClr>
                </a:solidFill>
                <a:hlinkClick r:id="rId2" tooltip="Минерал"/>
              </a:rPr>
              <a:t>минерал</a:t>
            </a:r>
            <a:r>
              <a:rPr lang="ru-RU" sz="1600" dirty="0" smtClean="0">
                <a:solidFill>
                  <a:schemeClr val="accent6">
                    <a:lumMod val="50000"/>
                  </a:schemeClr>
                </a:solidFill>
              </a:rPr>
              <a:t>, </a:t>
            </a:r>
            <a:r>
              <a:rPr lang="ru-RU" sz="1600" dirty="0" smtClean="0">
                <a:solidFill>
                  <a:schemeClr val="accent6">
                    <a:lumMod val="50000"/>
                  </a:schemeClr>
                </a:solidFill>
                <a:hlinkClick r:id="rId3" tooltip="Драгоценные камни"/>
              </a:rPr>
              <a:t>драгоценный камень</a:t>
            </a:r>
            <a:r>
              <a:rPr lang="ru-RU" sz="1600" dirty="0" smtClean="0">
                <a:solidFill>
                  <a:schemeClr val="accent6">
                    <a:lumMod val="50000"/>
                  </a:schemeClr>
                </a:solidFill>
              </a:rPr>
              <a:t> </a:t>
            </a:r>
            <a:r>
              <a:rPr lang="ru-RU" sz="1600" dirty="0" smtClean="0">
                <a:solidFill>
                  <a:schemeClr val="accent6">
                    <a:lumMod val="50000"/>
                  </a:schemeClr>
                </a:solidFill>
                <a:hlinkClick r:id="rId4" tooltip="Берилл"/>
              </a:rPr>
              <a:t>бериллиевой группы</a:t>
            </a:r>
            <a:r>
              <a:rPr lang="ru-RU" sz="1600" dirty="0" smtClean="0">
                <a:solidFill>
                  <a:schemeClr val="accent6">
                    <a:lumMod val="50000"/>
                  </a:schemeClr>
                </a:solidFill>
              </a:rPr>
              <a:t>. Согласно классификации </a:t>
            </a:r>
            <a:r>
              <a:rPr lang="ru-RU" sz="1600" dirty="0" smtClean="0">
                <a:solidFill>
                  <a:schemeClr val="accent6">
                    <a:lumMod val="50000"/>
                  </a:schemeClr>
                </a:solidFill>
                <a:hlinkClick r:id="rId5" tooltip="Ферсман, Александр Евгеньевич"/>
              </a:rPr>
              <a:t>Ферсмана</a:t>
            </a:r>
            <a:r>
              <a:rPr lang="ru-RU" sz="1600" dirty="0" smtClean="0">
                <a:solidFill>
                  <a:schemeClr val="accent6">
                    <a:lumMod val="50000"/>
                  </a:schemeClr>
                </a:solidFill>
              </a:rPr>
              <a:t> изумруд, наравне с </a:t>
            </a:r>
            <a:r>
              <a:rPr lang="ru-RU" sz="1600" dirty="0" smtClean="0">
                <a:solidFill>
                  <a:schemeClr val="accent6">
                    <a:lumMod val="50000"/>
                  </a:schemeClr>
                </a:solidFill>
                <a:hlinkClick r:id="rId6" tooltip="Алмаз"/>
              </a:rPr>
              <a:t>алмазом</a:t>
            </a:r>
            <a:r>
              <a:rPr lang="ru-RU" sz="1600" dirty="0" smtClean="0">
                <a:solidFill>
                  <a:schemeClr val="accent6">
                    <a:lumMod val="50000"/>
                  </a:schemeClr>
                </a:solidFill>
              </a:rPr>
              <a:t>, </a:t>
            </a:r>
            <a:r>
              <a:rPr lang="ru-RU" sz="1600" dirty="0" smtClean="0">
                <a:solidFill>
                  <a:schemeClr val="accent6">
                    <a:lumMod val="50000"/>
                  </a:schemeClr>
                </a:solidFill>
                <a:hlinkClick r:id="rId7" tooltip="Сапфир"/>
              </a:rPr>
              <a:t>сапфиром</a:t>
            </a:r>
            <a:r>
              <a:rPr lang="ru-RU" sz="1600" dirty="0" smtClean="0">
                <a:solidFill>
                  <a:schemeClr val="accent6">
                    <a:lumMod val="50000"/>
                  </a:schemeClr>
                </a:solidFill>
              </a:rPr>
              <a:t>, </a:t>
            </a:r>
            <a:r>
              <a:rPr lang="ru-RU" sz="1600" dirty="0" smtClean="0">
                <a:solidFill>
                  <a:schemeClr val="accent6">
                    <a:lumMod val="50000"/>
                  </a:schemeClr>
                </a:solidFill>
                <a:hlinkClick r:id="rId8" tooltip="Рубин"/>
              </a:rPr>
              <a:t>рубином</a:t>
            </a:r>
            <a:r>
              <a:rPr lang="ru-RU" sz="1600" dirty="0" smtClean="0">
                <a:solidFill>
                  <a:schemeClr val="accent6">
                    <a:lumMod val="50000"/>
                  </a:schemeClr>
                </a:solidFill>
              </a:rPr>
              <a:t>, </a:t>
            </a:r>
            <a:r>
              <a:rPr lang="ru-RU" sz="1600" dirty="0" smtClean="0">
                <a:solidFill>
                  <a:schemeClr val="accent6">
                    <a:lumMod val="50000"/>
                  </a:schemeClr>
                </a:solidFill>
                <a:hlinkClick r:id="rId9" tooltip="Хризоберилл"/>
              </a:rPr>
              <a:t>хризобериллом</a:t>
            </a:r>
            <a:r>
              <a:rPr lang="ru-RU" sz="1600" dirty="0" smtClean="0">
                <a:solidFill>
                  <a:schemeClr val="accent6">
                    <a:lumMod val="50000"/>
                  </a:schemeClr>
                </a:solidFill>
              </a:rPr>
              <a:t>, </a:t>
            </a:r>
            <a:r>
              <a:rPr lang="ru-RU" sz="1600" dirty="0" err="1" smtClean="0">
                <a:solidFill>
                  <a:schemeClr val="accent6">
                    <a:lumMod val="50000"/>
                  </a:schemeClr>
                </a:solidFill>
                <a:hlinkClick r:id="rId10" tooltip="Александрит"/>
              </a:rPr>
              <a:t>александритом</a:t>
            </a:r>
            <a:r>
              <a:rPr lang="ru-RU" sz="1600" dirty="0" err="1" smtClean="0">
                <a:solidFill>
                  <a:schemeClr val="accent6">
                    <a:lumMod val="50000"/>
                  </a:schemeClr>
                </a:solidFill>
              </a:rPr>
              <a:t>,</a:t>
            </a:r>
            <a:r>
              <a:rPr lang="ru-RU" sz="1600" dirty="0" err="1" smtClean="0">
                <a:solidFill>
                  <a:schemeClr val="accent6">
                    <a:lumMod val="50000"/>
                  </a:schemeClr>
                </a:solidFill>
                <a:hlinkClick r:id="rId11" tooltip="Шпинель"/>
              </a:rPr>
              <a:t>благородной</a:t>
            </a:r>
            <a:r>
              <a:rPr lang="ru-RU" sz="1600" dirty="0" smtClean="0">
                <a:solidFill>
                  <a:schemeClr val="accent6">
                    <a:lumMod val="50000"/>
                  </a:schemeClr>
                </a:solidFill>
                <a:hlinkClick r:id="rId11" tooltip="Шпинель"/>
              </a:rPr>
              <a:t> шпинелью</a:t>
            </a:r>
            <a:r>
              <a:rPr lang="ru-RU" sz="1600" dirty="0" smtClean="0">
                <a:solidFill>
                  <a:schemeClr val="accent6">
                    <a:lumMod val="50000"/>
                  </a:schemeClr>
                </a:solidFill>
              </a:rPr>
              <a:t> и </a:t>
            </a:r>
            <a:r>
              <a:rPr lang="ru-RU" sz="1600" dirty="0" smtClean="0">
                <a:solidFill>
                  <a:schemeClr val="accent6">
                    <a:lumMod val="50000"/>
                  </a:schemeClr>
                </a:solidFill>
                <a:hlinkClick r:id="rId12" tooltip="Эвклаз"/>
              </a:rPr>
              <a:t>эвклазом</a:t>
            </a:r>
            <a:r>
              <a:rPr lang="ru-RU" sz="1600" dirty="0" smtClean="0">
                <a:solidFill>
                  <a:schemeClr val="accent6">
                    <a:lumMod val="50000"/>
                  </a:schemeClr>
                </a:solidFill>
              </a:rPr>
              <a:t>, относится к самоцветным камням первого </a:t>
            </a:r>
            <a:r>
              <a:rPr lang="ru-RU" sz="1600" dirty="0" err="1" smtClean="0">
                <a:solidFill>
                  <a:schemeClr val="accent6">
                    <a:lumMod val="50000"/>
                  </a:schemeClr>
                </a:solidFill>
              </a:rPr>
              <a:t>порядка.Главными</a:t>
            </a:r>
            <a:r>
              <a:rPr lang="ru-RU" sz="1600" dirty="0" smtClean="0">
                <a:solidFill>
                  <a:schemeClr val="accent6">
                    <a:lumMod val="50000"/>
                  </a:schemeClr>
                </a:solidFill>
              </a:rPr>
              <a:t> критериями качества изумруда являются его цвет, и затем — прозрачность. Идеальный изумруд — прозрачный камень равномерно распределённого насыщенного цвета. Крупные бездефектные изумруды густого тона весом от 5 </a:t>
            </a:r>
            <a:r>
              <a:rPr lang="ru-RU" sz="1600" dirty="0" err="1" smtClean="0">
                <a:solidFill>
                  <a:schemeClr val="accent6">
                    <a:lumMod val="50000"/>
                  </a:schemeClr>
                </a:solidFill>
                <a:hlinkClick r:id="rId13" tooltip="Карат"/>
              </a:rPr>
              <a:t>карат</a:t>
            </a:r>
            <a:r>
              <a:rPr lang="ru-RU" sz="1600" dirty="0" err="1" smtClean="0">
                <a:solidFill>
                  <a:schemeClr val="accent6">
                    <a:lumMod val="50000"/>
                  </a:schemeClr>
                </a:solidFill>
              </a:rPr>
              <a:t>ценятся</a:t>
            </a:r>
            <a:r>
              <a:rPr lang="ru-RU" sz="1600" dirty="0" smtClean="0">
                <a:solidFill>
                  <a:schemeClr val="accent6">
                    <a:lumMod val="50000"/>
                  </a:schemeClr>
                </a:solidFill>
              </a:rPr>
              <a:t> дороже алмазов.</a:t>
            </a:r>
          </a:p>
          <a:p>
            <a:pPr marL="548640" indent="-411480" fontAlgn="auto">
              <a:spcAft>
                <a:spcPts val="0"/>
              </a:spcAft>
              <a:buClr>
                <a:schemeClr val="tx1">
                  <a:shade val="95000"/>
                </a:schemeClr>
              </a:buClr>
              <a:buFont typeface="Wingdings 2"/>
              <a:buChar char=""/>
              <a:defRPr/>
            </a:pPr>
            <a:r>
              <a:rPr lang="ru-RU" sz="1600" b="1" dirty="0" err="1" smtClean="0">
                <a:solidFill>
                  <a:schemeClr val="accent6">
                    <a:lumMod val="50000"/>
                  </a:schemeClr>
                </a:solidFill>
              </a:rPr>
              <a:t>Месторождения:</a:t>
            </a:r>
            <a:r>
              <a:rPr lang="ru-RU" sz="1600" dirty="0" err="1" smtClean="0">
                <a:solidFill>
                  <a:schemeClr val="accent6">
                    <a:lumMod val="50000"/>
                  </a:schemeClr>
                </a:solidFill>
              </a:rPr>
              <a:t>Хорошие</a:t>
            </a:r>
            <a:r>
              <a:rPr lang="ru-RU" sz="1600" dirty="0" smtClean="0">
                <a:solidFill>
                  <a:schemeClr val="accent6">
                    <a:lumMod val="50000"/>
                  </a:schemeClr>
                </a:solidFill>
              </a:rPr>
              <a:t> изумруды редки, основная их масса встречается в колумбийских месторождениях </a:t>
            </a:r>
            <a:r>
              <a:rPr lang="ru-RU" sz="1600" dirty="0" err="1" smtClean="0">
                <a:solidFill>
                  <a:schemeClr val="accent6">
                    <a:lumMod val="50000"/>
                  </a:schemeClr>
                </a:solidFill>
                <a:hlinkClick r:id="rId14" tooltip="Тунха"/>
              </a:rPr>
              <a:t>Тунха</a:t>
            </a:r>
            <a:r>
              <a:rPr lang="ru-RU" sz="1600" dirty="0" smtClean="0">
                <a:solidFill>
                  <a:schemeClr val="accent6">
                    <a:lumMod val="50000"/>
                  </a:schemeClr>
                </a:solidFill>
              </a:rPr>
              <a:t> (месторождение открыто в </a:t>
            </a:r>
            <a:r>
              <a:rPr lang="ru-RU" sz="1600" dirty="0" smtClean="0">
                <a:solidFill>
                  <a:schemeClr val="accent6">
                    <a:lumMod val="50000"/>
                  </a:schemeClr>
                </a:solidFill>
                <a:hlinkClick r:id="rId15" tooltip="1555 год"/>
              </a:rPr>
              <a:t>1555 году</a:t>
            </a:r>
            <a:r>
              <a:rPr lang="ru-RU" sz="1600" dirty="0" smtClean="0">
                <a:solidFill>
                  <a:schemeClr val="accent6">
                    <a:lumMod val="50000"/>
                  </a:schemeClr>
                </a:solidFill>
              </a:rPr>
              <a:t>) и </a:t>
            </a:r>
            <a:r>
              <a:rPr lang="ru-RU" sz="1600" dirty="0" err="1" smtClean="0">
                <a:solidFill>
                  <a:schemeClr val="accent6">
                    <a:lumMod val="50000"/>
                  </a:schemeClr>
                </a:solidFill>
                <a:hlinkClick r:id="rId16" tooltip="Копи Мусо (страница отсутствует)"/>
              </a:rPr>
              <a:t>Мусо</a:t>
            </a:r>
            <a:r>
              <a:rPr lang="ru-RU" sz="1600" dirty="0" smtClean="0">
                <a:solidFill>
                  <a:schemeClr val="accent6">
                    <a:lumMod val="50000"/>
                  </a:schemeClr>
                </a:solidFill>
              </a:rPr>
              <a:t>(известны с </a:t>
            </a:r>
            <a:r>
              <a:rPr lang="ru-RU" sz="1600" dirty="0" smtClean="0">
                <a:solidFill>
                  <a:schemeClr val="accent6">
                    <a:lumMod val="50000"/>
                  </a:schemeClr>
                </a:solidFill>
                <a:hlinkClick r:id="rId17" tooltip="1537 год"/>
              </a:rPr>
              <a:t>1537 года</a:t>
            </a:r>
            <a:r>
              <a:rPr lang="ru-RU" sz="1600" dirty="0" smtClean="0">
                <a:solidFill>
                  <a:schemeClr val="accent6">
                    <a:lumMod val="50000"/>
                  </a:schemeClr>
                </a:solidFill>
              </a:rPr>
              <a:t>), в </a:t>
            </a:r>
            <a:r>
              <a:rPr lang="ru-RU" sz="1600" dirty="0" smtClean="0">
                <a:solidFill>
                  <a:schemeClr val="accent6">
                    <a:lumMod val="50000"/>
                  </a:schemeClr>
                </a:solidFill>
                <a:hlinkClick r:id="rId18" tooltip="Новая Гранада"/>
              </a:rPr>
              <a:t>Новой Гранаде</a:t>
            </a:r>
            <a:r>
              <a:rPr lang="ru-RU" sz="1600" dirty="0" smtClean="0">
                <a:solidFill>
                  <a:schemeClr val="accent6">
                    <a:lumMod val="50000"/>
                  </a:schemeClr>
                </a:solidFill>
              </a:rPr>
              <a:t>, Замбии, Бразилии и Египте. Изумруды более низкого качества находят в </a:t>
            </a:r>
            <a:r>
              <a:rPr lang="ru-RU" sz="1600" dirty="0" err="1" smtClean="0">
                <a:solidFill>
                  <a:schemeClr val="accent6">
                    <a:lumMod val="50000"/>
                  </a:schemeClr>
                </a:solidFill>
                <a:hlinkClick r:id="rId19" tooltip="Хабахтал (страница отсутствует)"/>
              </a:rPr>
              <a:t>Хабахтале</a:t>
            </a:r>
            <a:r>
              <a:rPr lang="ru-RU" sz="1600" dirty="0" smtClean="0">
                <a:solidFill>
                  <a:schemeClr val="accent6">
                    <a:lumMod val="50000"/>
                  </a:schemeClr>
                </a:solidFill>
              </a:rPr>
              <a:t>, </a:t>
            </a:r>
            <a:r>
              <a:rPr lang="ru-RU" sz="1600" dirty="0" err="1" smtClean="0">
                <a:solidFill>
                  <a:schemeClr val="accent6">
                    <a:lumMod val="50000"/>
                  </a:schemeClr>
                </a:solidFill>
              </a:rPr>
              <a:t>в</a:t>
            </a:r>
            <a:r>
              <a:rPr lang="ru-RU" sz="1600" dirty="0" smtClean="0">
                <a:solidFill>
                  <a:schemeClr val="accent6">
                    <a:lumMod val="50000"/>
                  </a:schemeClr>
                </a:solidFill>
              </a:rPr>
              <a:t> </a:t>
            </a:r>
            <a:r>
              <a:rPr lang="ru-RU" sz="1600" dirty="0" smtClean="0">
                <a:solidFill>
                  <a:schemeClr val="accent6">
                    <a:lumMod val="50000"/>
                  </a:schemeClr>
                </a:solidFill>
                <a:hlinkClick r:id="rId20" tooltip="Зальцбург"/>
              </a:rPr>
              <a:t>Зальцбурге</a:t>
            </a:r>
            <a:r>
              <a:rPr lang="ru-RU" sz="1600" dirty="0" smtClean="0">
                <a:solidFill>
                  <a:schemeClr val="accent6">
                    <a:lumMod val="50000"/>
                  </a:schemeClr>
                </a:solidFill>
              </a:rPr>
              <a:t>(Австрия), в горах </a:t>
            </a:r>
            <a:r>
              <a:rPr lang="ru-RU" sz="1600" dirty="0" err="1" smtClean="0">
                <a:solidFill>
                  <a:schemeClr val="accent6">
                    <a:lumMod val="50000"/>
                  </a:schemeClr>
                </a:solidFill>
                <a:hlinkClick r:id="rId21" tooltip="Моурн"/>
              </a:rPr>
              <a:t>Моурн</a:t>
            </a:r>
            <a:r>
              <a:rPr lang="ru-RU" sz="1600" dirty="0" smtClean="0">
                <a:solidFill>
                  <a:schemeClr val="accent6">
                    <a:lumMod val="50000"/>
                  </a:schemeClr>
                </a:solidFill>
              </a:rPr>
              <a:t> (Ирландия), на озере </a:t>
            </a:r>
            <a:r>
              <a:rPr lang="ru-RU" sz="1600" dirty="0" err="1" smtClean="0">
                <a:solidFill>
                  <a:schemeClr val="accent6">
                    <a:lumMod val="50000"/>
                  </a:schemeClr>
                </a:solidFill>
                <a:hlinkClick r:id="rId22" tooltip="Мьёзен"/>
              </a:rPr>
              <a:t>Мьёзен</a:t>
            </a:r>
            <a:r>
              <a:rPr lang="ru-RU" sz="1600" dirty="0" smtClean="0">
                <a:solidFill>
                  <a:schemeClr val="accent6">
                    <a:lumMod val="50000"/>
                  </a:schemeClr>
                </a:solidFill>
              </a:rPr>
              <a:t> (Норвегия) и в некоторых других </a:t>
            </a:r>
            <a:r>
              <a:rPr lang="ru-RU" sz="1600" dirty="0" err="1" smtClean="0">
                <a:solidFill>
                  <a:schemeClr val="accent6">
                    <a:lumMod val="50000"/>
                  </a:schemeClr>
                </a:solidFill>
              </a:rPr>
              <a:t>местностях.Изумруды</a:t>
            </a:r>
            <a:r>
              <a:rPr lang="ru-RU" sz="1600" dirty="0" smtClean="0">
                <a:solidFill>
                  <a:schemeClr val="accent6">
                    <a:lumMod val="50000"/>
                  </a:schemeClr>
                </a:solidFill>
              </a:rPr>
              <a:t> также добываются в России, США, Канаде, Австралии, Испании, Франции, Швейцарии, Италии, Германии, Болгарии, Казахстане, Пакистане, Афганистане, Индии, Китае, Камбодже, Египте, Эфиопии, ЮАР, Сомали, Нигерии, Намибии, Танзании, Зимбабве, Мозамбике и на Мадагаскаре.</a:t>
            </a:r>
          </a:p>
          <a:p>
            <a:pPr marL="548640" indent="-411480" fontAlgn="auto">
              <a:spcAft>
                <a:spcPts val="0"/>
              </a:spcAft>
              <a:buClr>
                <a:schemeClr val="tx1">
                  <a:shade val="95000"/>
                </a:schemeClr>
              </a:buClr>
              <a:buFont typeface="Wingdings 2"/>
              <a:buChar char=""/>
              <a:defRPr/>
            </a:pPr>
            <a:r>
              <a:rPr lang="ru-RU" sz="1600" b="1" dirty="0" smtClean="0">
                <a:solidFill>
                  <a:schemeClr val="accent6">
                    <a:lumMod val="50000"/>
                  </a:schemeClr>
                </a:solidFill>
              </a:rPr>
              <a:t>Цвет</a:t>
            </a:r>
            <a:r>
              <a:rPr lang="ru-RU" sz="1600" dirty="0" smtClean="0">
                <a:solidFill>
                  <a:schemeClr val="accent6">
                    <a:lumMod val="50000"/>
                  </a:schemeClr>
                </a:solidFill>
              </a:rPr>
              <a:t>;</a:t>
            </a:r>
            <a:endParaRPr lang="ru-RU" sz="1600" b="1" dirty="0" smtClean="0">
              <a:solidFill>
                <a:schemeClr val="accent6">
                  <a:lumMod val="50000"/>
                </a:schemeClr>
              </a:solidFill>
            </a:endParaRPr>
          </a:p>
          <a:p>
            <a:pPr marL="548640" indent="-411480" fontAlgn="auto">
              <a:spcAft>
                <a:spcPts val="0"/>
              </a:spcAft>
              <a:buClr>
                <a:schemeClr val="tx1">
                  <a:shade val="95000"/>
                </a:schemeClr>
              </a:buClr>
              <a:buFont typeface="Wingdings 2"/>
              <a:buNone/>
              <a:defRPr/>
            </a:pPr>
            <a:r>
              <a:rPr lang="ru-RU" sz="1600" dirty="0" smtClean="0">
                <a:solidFill>
                  <a:schemeClr val="accent6">
                    <a:lumMod val="50000"/>
                  </a:schemeClr>
                </a:solidFill>
              </a:rPr>
              <a:t>Цвет камня делится на три компонента: </a:t>
            </a:r>
            <a:r>
              <a:rPr lang="ru-RU" sz="1600" dirty="0" smtClean="0">
                <a:solidFill>
                  <a:schemeClr val="accent6">
                    <a:lumMod val="50000"/>
                  </a:schemeClr>
                </a:solidFill>
                <a:hlinkClick r:id="rId23" tooltip="Тон (цвет)"/>
              </a:rPr>
              <a:t>тон</a:t>
            </a:r>
            <a:r>
              <a:rPr lang="ru-RU" sz="1600" dirty="0" smtClean="0">
                <a:solidFill>
                  <a:schemeClr val="accent6">
                    <a:lumMod val="50000"/>
                  </a:schemeClr>
                </a:solidFill>
              </a:rPr>
              <a:t>, </a:t>
            </a:r>
            <a:r>
              <a:rPr lang="ru-RU" sz="1600" dirty="0" smtClean="0">
                <a:solidFill>
                  <a:schemeClr val="accent6">
                    <a:lumMod val="50000"/>
                  </a:schemeClr>
                </a:solidFill>
                <a:hlinkClick r:id="rId24" tooltip="Насыщенность (цвет)"/>
              </a:rPr>
              <a:t>насыщенность</a:t>
            </a:r>
            <a:r>
              <a:rPr lang="ru-RU" sz="1600" dirty="0" smtClean="0">
                <a:solidFill>
                  <a:schemeClr val="accent6">
                    <a:lumMod val="50000"/>
                  </a:schemeClr>
                </a:solidFill>
              </a:rPr>
              <a:t> и </a:t>
            </a:r>
            <a:r>
              <a:rPr lang="ru-RU" sz="1600" dirty="0" smtClean="0">
                <a:solidFill>
                  <a:schemeClr val="accent6">
                    <a:lumMod val="50000"/>
                  </a:schemeClr>
                </a:solidFill>
                <a:hlinkClick r:id="rId25" tooltip="Светлота (цвет)"/>
              </a:rPr>
              <a:t>светлота</a:t>
            </a:r>
            <a:r>
              <a:rPr lang="ru-RU" sz="1600" dirty="0" smtClean="0">
                <a:solidFill>
                  <a:schemeClr val="accent6">
                    <a:lumMod val="50000"/>
                  </a:schemeClr>
                </a:solidFill>
              </a:rPr>
              <a:t>. Изумруды бывают различных оттенков — от жёлто-зелёного до сине-зелёного, однако основным тоном обязательно является зелёный, вплоть до самого тёмно-зелёного тона.</a:t>
            </a:r>
          </a:p>
          <a:p>
            <a:pPr marL="548640" indent="-411480" fontAlgn="auto">
              <a:spcAft>
                <a:spcPts val="0"/>
              </a:spcAft>
              <a:buClr>
                <a:schemeClr val="tx1">
                  <a:shade val="95000"/>
                </a:schemeClr>
              </a:buClr>
              <a:buFont typeface="Wingdings 2"/>
              <a:buChar char=""/>
              <a:defRPr/>
            </a:pPr>
            <a:r>
              <a:rPr lang="ru-RU" sz="1600" dirty="0" smtClean="0">
                <a:solidFill>
                  <a:schemeClr val="accent6">
                    <a:lumMod val="50000"/>
                  </a:schemeClr>
                </a:solidFill>
              </a:rPr>
              <a:t>Распределение окраски изумруда неравномерное: обычно свободный конец кристалла окрашен ярче, чем его основание, встречаются и зональные кристаллы с продольным изменением интенсивности окраски (часто с более ярким ядром) и с поперечным чередованием светло- и тёмно-зеленых зон. У яркоокрашенных камней даже на глаз заметен </a:t>
            </a:r>
            <a:r>
              <a:rPr lang="ru-RU" sz="1600" dirty="0" smtClean="0">
                <a:solidFill>
                  <a:schemeClr val="accent6">
                    <a:lumMod val="50000"/>
                  </a:schemeClr>
                </a:solidFill>
                <a:hlinkClick r:id="rId26" tooltip="Дихроизм"/>
              </a:rPr>
              <a:t>дихроизм</a:t>
            </a:r>
            <a:r>
              <a:rPr lang="ru-RU" sz="1600" dirty="0" smtClean="0">
                <a:solidFill>
                  <a:schemeClr val="accent6">
                    <a:lumMod val="50000"/>
                  </a:schemeClr>
                </a:solidFill>
              </a:rPr>
              <a:t> — изменение окраски от желтовато- до голубовато-зелёной при повороте кристалла.</a:t>
            </a:r>
          </a:p>
          <a:p>
            <a:pPr marL="548640" indent="-411480" fontAlgn="auto">
              <a:spcAft>
                <a:spcPts val="0"/>
              </a:spcAft>
              <a:buClr>
                <a:schemeClr val="tx1">
                  <a:shade val="95000"/>
                </a:schemeClr>
              </a:buClr>
              <a:buFont typeface="Wingdings 2"/>
              <a:buChar char=""/>
              <a:defRPr/>
            </a:pPr>
            <a:r>
              <a:rPr lang="ru-RU" sz="1600" dirty="0" smtClean="0">
                <a:solidFill>
                  <a:schemeClr val="accent6">
                    <a:lumMod val="50000"/>
                  </a:schemeClr>
                </a:solidFill>
              </a:rPr>
              <a:t>Лучшие изумруды имеют примерно 75 % тона по шкале, в которой 0 % — отсутствие цветов, а 100 % — непрозрачный чёрный</a:t>
            </a:r>
            <a:r>
              <a:rPr lang="ru-RU" sz="1600" baseline="30000" dirty="0" smtClean="0">
                <a:solidFill>
                  <a:schemeClr val="accent6">
                    <a:lumMod val="50000"/>
                  </a:schemeClr>
                </a:solidFill>
              </a:rPr>
              <a:t>.</a:t>
            </a:r>
            <a:r>
              <a:rPr lang="ru-RU" sz="1600" dirty="0" smtClean="0">
                <a:solidFill>
                  <a:schemeClr val="accent6">
                    <a:lumMod val="50000"/>
                  </a:schemeClr>
                </a:solidFill>
              </a:rPr>
              <a:t> Качественный камень должен иметь насыщенный цвет с яркими изумрудными оттенками. Возможен также тусклый зелёный или серовато-зелёный оттенок.</a:t>
            </a:r>
          </a:p>
          <a:p>
            <a:pPr marL="548640" indent="-411480" fontAlgn="auto">
              <a:spcAft>
                <a:spcPts val="0"/>
              </a:spcAft>
              <a:buClr>
                <a:schemeClr val="tx1">
                  <a:shade val="95000"/>
                </a:schemeClr>
              </a:buClr>
              <a:buFont typeface="Wingdings 2"/>
              <a:buChar char=""/>
              <a:defRPr/>
            </a:pPr>
            <a:endParaRPr lang="ru-RU" sz="1700" dirty="0" smtClean="0"/>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Аметист.</a:t>
            </a:r>
            <a:endParaRPr lang="ru-RU" dirty="0"/>
          </a:p>
        </p:txBody>
      </p:sp>
      <p:pic>
        <p:nvPicPr>
          <p:cNvPr id="4" name="Содержимое 3" descr="2001-04.jpg"/>
          <p:cNvPicPr>
            <a:picLocks noGrp="1" noChangeAspect="1"/>
          </p:cNvPicPr>
          <p:nvPr>
            <p:ph idx="1"/>
          </p:nvPr>
        </p:nvPicPr>
        <p:blipFill>
          <a:blip r:embed="rId2" cstate="print"/>
          <a:stretch>
            <a:fillRect/>
          </a:stretch>
        </p:blipFill>
        <p:spPr>
          <a:xfrm>
            <a:off x="500034" y="1643050"/>
            <a:ext cx="7858180" cy="4643470"/>
          </a:xfrm>
          <a:prstGeom prst="roundRect">
            <a:avLst>
              <a:gd name="adj" fmla="val 8594"/>
            </a:avLst>
          </a:prstGeom>
          <a:solidFill>
            <a:srgbClr val="FFFFFF">
              <a:shade val="85000"/>
            </a:srgbClr>
          </a:solid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122</TotalTime>
  <Words>1554</Words>
  <Application>Microsoft Office PowerPoint</Application>
  <PresentationFormat>Экран (4:3)</PresentationFormat>
  <Paragraphs>27</Paragraphs>
  <Slides>16</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2</vt:i4>
      </vt:variant>
      <vt:variant>
        <vt:lpstr>Заголовки слайдов</vt:lpstr>
      </vt:variant>
      <vt:variant>
        <vt:i4>16</vt:i4>
      </vt:variant>
    </vt:vector>
  </HeadingPairs>
  <TitlesOfParts>
    <vt:vector size="24" baseType="lpstr">
      <vt:lpstr>Times New Roman</vt:lpstr>
      <vt:lpstr>Arial</vt:lpstr>
      <vt:lpstr>Wingdings 2</vt:lpstr>
      <vt:lpstr>Wingdings</vt:lpstr>
      <vt:lpstr>Wingdings 3</vt:lpstr>
      <vt:lpstr>Calibri</vt:lpstr>
      <vt:lpstr>Апекс</vt: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Лена</dc:creator>
  <cp:lastModifiedBy>User</cp:lastModifiedBy>
  <cp:revision>13</cp:revision>
  <dcterms:created xsi:type="dcterms:W3CDTF">2015-02-04T11:14:45Z</dcterms:created>
  <dcterms:modified xsi:type="dcterms:W3CDTF">2015-02-26T04:20:05Z</dcterms:modified>
</cp:coreProperties>
</file>