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98" r:id="rId15"/>
  </p:sldIdLst>
  <p:sldSz cx="10693400" cy="7561263"/>
  <p:notesSz cx="6858000" cy="9947275"/>
  <p:defaultTextStyle>
    <a:defPPr>
      <a:defRPr lang="en-US"/>
    </a:defPPr>
    <a:lvl1pPr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96888" indent="-39688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95363" indent="-80963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CC"/>
    <a:srgbClr val="CC9900"/>
    <a:srgbClr val="FFFF99"/>
    <a:srgbClr val="FFFF66"/>
    <a:srgbClr val="CC6600"/>
    <a:srgbClr val="C3BF09"/>
    <a:srgbClr val="F4F40C"/>
    <a:srgbClr val="FFFF00"/>
    <a:srgbClr val="E0D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2" autoAdjust="0"/>
    <p:restoredTop sz="98111" autoAdjust="0"/>
  </p:normalViewPr>
  <p:slideViewPr>
    <p:cSldViewPr snapToObjects="1">
      <p:cViewPr>
        <p:scale>
          <a:sx n="89" d="100"/>
          <a:sy n="89" d="100"/>
        </p:scale>
        <p:origin x="-444" y="492"/>
      </p:cViewPr>
      <p:guideLst>
        <p:guide orient="horz" pos="2382"/>
        <p:guide pos="3368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defTabSz="497845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 defTabSz="497845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A5E115E3-5D4E-41D1-8685-AB7C679658E4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defTabSz="497845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defTabSz="497845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1F52FFAC-B3A6-425F-9981-886A15D72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2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defTabSz="497845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 defTabSz="497845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0D158B2C-C1A9-48D5-BC6B-7447E9DFAC98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0575" y="746125"/>
            <a:ext cx="52768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defTabSz="497845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defTabSz="497845" eaLnBrk="0" hangingPunct="0">
              <a:defRPr sz="1200"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202B2716-D488-455E-93B1-7BAA03CF7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968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953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92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9907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/>
            <a:fld id="{CCB4451C-2030-4AC2-AACC-9CBFAEC94861}" type="slidenum">
              <a:rPr lang="ru-RU" smtClean="0"/>
              <a:pPr defTabSz="496888"/>
              <a:t>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/>
            <a:fld id="{901A2FFD-92C5-43EC-A4D8-908653730700}" type="slidenum">
              <a:rPr lang="ru-RU" smtClean="0"/>
              <a:pPr defTabSz="496888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/>
            <a:fld id="{901A2FFD-92C5-43EC-A4D8-908653730700}" type="slidenum">
              <a:rPr lang="ru-RU" smtClean="0"/>
              <a:pPr defTabSz="496888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/>
            <a:fld id="{901A2FFD-92C5-43EC-A4D8-908653730700}" type="slidenum">
              <a:rPr lang="ru-RU" smtClean="0"/>
              <a:pPr defTabSz="496888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/>
            <a:fld id="{901A2FFD-92C5-43EC-A4D8-908653730700}" type="slidenum">
              <a:rPr lang="ru-RU" smtClean="0"/>
              <a:pPr defTabSz="496888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/>
            <a:fld id="{901A2FFD-92C5-43EC-A4D8-908653730700}" type="slidenum">
              <a:rPr lang="ru-RU" smtClean="0"/>
              <a:pPr defTabSz="496888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/>
            <a:fld id="{901A2FFD-92C5-43EC-A4D8-908653730700}" type="slidenum">
              <a:rPr lang="ru-RU" smtClean="0"/>
              <a:pPr defTabSz="496888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/>
            <a:fld id="{901A2FFD-92C5-43EC-A4D8-908653730700}" type="slidenum">
              <a:rPr lang="ru-RU" smtClean="0"/>
              <a:pPr defTabSz="496888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/>
            <a:fld id="{6A4A4F29-F6A7-423B-8AEC-466A5555E18A}" type="slidenum">
              <a:rPr lang="ru-RU" smtClean="0"/>
              <a:pPr defTabSz="496888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F256-7FC6-4392-A24A-5C6AD8E130BD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6FB8-5205-40A1-83F8-7C15EC70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7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56EC-DC29-4FB0-B939-7E1598F2E5EA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471D-F28B-4914-8B59-A08D5C562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0CD4-6421-4622-87E4-78F5E794EF1E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D174-2167-4C39-ADD5-FD9574B18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AC35-A21B-4C77-B45C-831C66CC491E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B0EC-C18A-40D4-8943-581459D5B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27EB-61D4-4D95-9D68-823A00B93C2A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CDDA-AF12-496A-9260-D2D2AF11C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82E2-0953-460D-8783-EB12A16CCB91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F1A8-2B6C-49A4-B83E-69D62C889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7CB4-CA44-4171-AFF7-F62708AA2D81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77D9-93C7-448E-87BC-57E113ACC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D24A-C195-4010-9E1E-0E2C751CBBCB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1646-B9D2-4FE8-A065-058BC6DDB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C9DD-7B94-42D3-B3FA-437551B32664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4AAA-01E2-4968-B14B-40B4FD2FC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4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4F48-1E51-4BBA-9C5B-1F68978C7CF4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2230-F481-40F2-BB9F-120FE698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F602-DD65-4CD0-923B-005938363035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1B69-5AA7-47D7-B33D-1976A42CC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8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defTabSz="497845">
              <a:defRPr sz="1300" smtClean="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3E920DA4-2BF1-4C09-BE60-E0E44B711F19}" type="datetime1">
              <a:rPr lang="en-US"/>
              <a:pPr>
                <a:defRPr/>
              </a:pPr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defTabSz="497845">
              <a:defRPr sz="13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defTabSz="497845">
              <a:defRPr sz="13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DA092F10-1FD2-49F6-A3FC-48C9D8BC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97845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95690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493535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991380" algn="ctr" defTabSz="497845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808038" indent="-3111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244600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239963" indent="-247650" algn="l" defTabSz="4968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73814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4978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4978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132" y="3636615"/>
            <a:ext cx="10225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97845">
              <a:defRPr/>
            </a:pPr>
            <a:r>
              <a:rPr lang="ru-RU" sz="3200" b="1" dirty="0">
                <a:effectLst/>
                <a:latin typeface="+mn-lt"/>
                <a:ea typeface="ＭＳ Ｐゴシック" pitchFamily="-110" charset="-128"/>
                <a:cs typeface="+mn-cs"/>
              </a:rPr>
              <a:t>«О поддержке социально-ориентированных некоммерческих организаций, реализующих проекты </a:t>
            </a:r>
            <a:r>
              <a:rPr lang="ru-RU" sz="3200" b="1" dirty="0" smtClean="0">
                <a:effectLst/>
                <a:latin typeface="+mn-lt"/>
                <a:ea typeface="ＭＳ Ｐゴシック" pitchFamily="-110" charset="-128"/>
                <a:cs typeface="+mn-cs"/>
              </a:rPr>
              <a:t/>
            </a:r>
            <a:br>
              <a:rPr lang="ru-RU" sz="3200" b="1" dirty="0" smtClean="0">
                <a:effectLst/>
                <a:latin typeface="+mn-lt"/>
                <a:ea typeface="ＭＳ Ｐゴシック" pitchFamily="-110" charset="-128"/>
                <a:cs typeface="+mn-cs"/>
              </a:rPr>
            </a:br>
            <a:r>
              <a:rPr lang="ru-RU" sz="3200" b="1" dirty="0" smtClean="0">
                <a:effectLst/>
                <a:latin typeface="+mn-lt"/>
                <a:ea typeface="ＭＳ Ｐゴシック" pitchFamily="-110" charset="-128"/>
                <a:cs typeface="+mn-cs"/>
              </a:rPr>
              <a:t>в </a:t>
            </a:r>
            <a:r>
              <a:rPr lang="ru-RU" sz="3200" b="1" dirty="0">
                <a:effectLst/>
                <a:latin typeface="+mn-lt"/>
                <a:ea typeface="ＭＳ Ｐゴシック" pitchFamily="-110" charset="-128"/>
                <a:cs typeface="+mn-cs"/>
              </a:rPr>
              <a:t>сфере физической </a:t>
            </a:r>
            <a:r>
              <a:rPr lang="ru-RU" sz="3200" b="1" dirty="0" smtClean="0">
                <a:effectLst/>
                <a:latin typeface="+mn-lt"/>
                <a:ea typeface="ＭＳ Ｐゴシック" pitchFamily="-110" charset="-128"/>
                <a:cs typeface="+mn-cs"/>
              </a:rPr>
              <a:t>культуры и </a:t>
            </a:r>
            <a:r>
              <a:rPr lang="ru-RU" sz="3200" b="1" dirty="0" smtClean="0">
                <a:effectLst/>
                <a:latin typeface="+mn-lt"/>
                <a:ea typeface="ＭＳ Ｐゴシック" pitchFamily="-110" charset="-128"/>
                <a:cs typeface="+mn-cs"/>
              </a:rPr>
              <a:t>спорта»</a:t>
            </a:r>
            <a:endParaRPr lang="ru-RU" sz="3200" b="1" dirty="0">
              <a:effectLst/>
              <a:latin typeface="+mn-lt"/>
              <a:ea typeface="ＭＳ Ｐゴシック" pitchFamily="-110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9342" y="6619530"/>
            <a:ext cx="6480720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defTabSz="497845">
              <a:defRPr/>
            </a:pPr>
            <a:r>
              <a:rPr lang="ru-RU" sz="2200" b="1" dirty="0" smtClean="0">
                <a:solidFill>
                  <a:schemeClr val="tx2"/>
                </a:solidFill>
                <a:effectLst/>
                <a:latin typeface="+mn-lt"/>
                <a:ea typeface="ＭＳ Ｐゴシック" pitchFamily="-110" charset="-128"/>
                <a:cs typeface="+mn-cs"/>
              </a:rPr>
              <a:t>Карпухина Ирина Владимировна</a:t>
            </a:r>
            <a:endParaRPr lang="ru-RU" sz="2200" b="1" dirty="0">
              <a:solidFill>
                <a:schemeClr val="tx2"/>
              </a:solidFill>
              <a:effectLst/>
              <a:latin typeface="+mn-lt"/>
              <a:ea typeface="ＭＳ Ｐゴシック" pitchFamily="-110" charset="-128"/>
              <a:cs typeface="+mn-cs"/>
            </a:endParaRPr>
          </a:p>
          <a:p>
            <a:pPr algn="r" defTabSz="497845">
              <a:defRPr/>
            </a:pPr>
            <a:r>
              <a:rPr lang="ru-RU" sz="1600" dirty="0" smtClean="0">
                <a:effectLst/>
                <a:latin typeface="+mn-lt"/>
                <a:ea typeface="ＭＳ Ｐゴシック" pitchFamily="-110" charset="-128"/>
                <a:cs typeface="+mn-cs"/>
              </a:rPr>
              <a:t>Начальник отдела учебно-спортивной и физкультурно-массовой работы Министерства </a:t>
            </a:r>
            <a:r>
              <a:rPr lang="ru-RU" sz="1600" dirty="0">
                <a:effectLst/>
                <a:latin typeface="+mn-lt"/>
                <a:ea typeface="ＭＳ Ｐゴシック" pitchFamily="-110" charset="-128"/>
                <a:cs typeface="+mn-cs"/>
              </a:rPr>
              <a:t>физической </a:t>
            </a:r>
            <a:r>
              <a:rPr lang="ru-RU" sz="1600" dirty="0" smtClean="0">
                <a:effectLst/>
                <a:latin typeface="+mn-lt"/>
                <a:ea typeface="ＭＳ Ｐゴシック" pitchFamily="-110" charset="-128"/>
                <a:cs typeface="+mn-cs"/>
              </a:rPr>
              <a:t>культуры и спорта Свердловской </a:t>
            </a:r>
            <a:r>
              <a:rPr lang="ru-RU" sz="1600" dirty="0">
                <a:effectLst/>
                <a:latin typeface="+mn-lt"/>
                <a:ea typeface="ＭＳ Ｐゴシック" pitchFamily="-110" charset="-128"/>
                <a:cs typeface="+mn-cs"/>
              </a:rPr>
              <a:t>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-2927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10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92363" y="235843"/>
            <a:ext cx="7867650" cy="1096516"/>
          </a:xfrm>
        </p:spPr>
        <p:txBody>
          <a:bodyPr/>
          <a:lstStyle/>
          <a:p>
            <a:pPr algn="r" defTabSz="497845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качества оказания общественно полезных услуг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1908423"/>
            <a:ext cx="9937104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ysClr val="windowText" lastClr="000000"/>
                </a:solidFill>
              </a:rPr>
              <a:t>соответствие </a:t>
            </a:r>
            <a:r>
              <a:rPr lang="ru-RU" sz="2400" dirty="0">
                <a:solidFill>
                  <a:sysClr val="windowText" lastClr="000000"/>
                </a:solidFill>
              </a:rPr>
              <a:t>услуги установленным требованиям к ее содержанию</a:t>
            </a:r>
            <a:r>
              <a:rPr lang="ru-RU" sz="2400" dirty="0" smtClean="0">
                <a:solidFill>
                  <a:sysClr val="windowText" lastClr="000000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ysClr val="windowText" lastClr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ysClr val="windowText" lastClr="000000"/>
                </a:solidFill>
              </a:rPr>
              <a:t>наличие </a:t>
            </a:r>
            <a:r>
              <a:rPr lang="ru-RU" sz="2400" dirty="0">
                <a:solidFill>
                  <a:sysClr val="windowText" lastClr="000000"/>
                </a:solidFill>
              </a:rPr>
              <a:t>у лиц, непосредственно задействованных в исполнении услуги, необходимой квалификации, достаточность количества таких лиц</a:t>
            </a:r>
            <a:r>
              <a:rPr lang="ru-RU" sz="2400" dirty="0" smtClean="0">
                <a:solidFill>
                  <a:sysClr val="windowText" lastClr="000000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ysClr val="windowText" lastClr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ysClr val="windowText" lastClr="000000"/>
                </a:solidFill>
              </a:rPr>
              <a:t>удовлетворенность </a:t>
            </a:r>
            <a:r>
              <a:rPr lang="ru-RU" sz="2400" dirty="0">
                <a:solidFill>
                  <a:sysClr val="windowText" lastClr="000000"/>
                </a:solidFill>
              </a:rPr>
              <a:t>получателей услуг качеством их оказания</a:t>
            </a:r>
            <a:r>
              <a:rPr lang="ru-RU" sz="2400" dirty="0" smtClean="0">
                <a:solidFill>
                  <a:sysClr val="windowText" lastClr="000000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ysClr val="windowText" lastClr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ysClr val="windowText" lastClr="000000"/>
                </a:solidFill>
              </a:rPr>
              <a:t>открытость </a:t>
            </a:r>
            <a:r>
              <a:rPr lang="ru-RU" sz="2400" dirty="0">
                <a:solidFill>
                  <a:sysClr val="windowText" lastClr="000000"/>
                </a:solidFill>
              </a:rPr>
              <a:t>и доступность информации о НКО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ysClr val="windowText" lastClr="000000"/>
              </a:solidFill>
            </a:endParaRPr>
          </a:p>
          <a:p>
            <a:r>
              <a:rPr lang="ru-RU" sz="2400" dirty="0">
                <a:solidFill>
                  <a:sysClr val="windowText" lastClr="000000"/>
                </a:solidFill>
              </a:rPr>
              <a:t>-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 отсутствие </a:t>
            </a:r>
            <a:r>
              <a:rPr lang="ru-RU" sz="2400" dirty="0">
                <a:solidFill>
                  <a:sysClr val="windowText" lastClr="000000"/>
                </a:solidFill>
              </a:rPr>
              <a:t>НКО в реестре недобросовестных поставщиков в течение 2 лет, предшествующих подаче заявления о включении в формируемый реестр некоммерческих организаций.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398" y="1946523"/>
            <a:ext cx="985686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4660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:\Users\Роман Ольховский\Desktop\фото контактов\Минэ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3" y="71380"/>
            <a:ext cx="3138053" cy="135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Users\Роман Ольховский\Desktop\фото контактов\igsu_2017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78" y="259673"/>
            <a:ext cx="3078007" cy="95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C:\Users\Роман Ольховский\Desktop\фото контактов\ranepa_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24" y="244905"/>
            <a:ext cx="3126305" cy="9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Выноска-облако 3"/>
          <p:cNvSpPr>
            <a:spLocks noChangeArrowheads="1"/>
          </p:cNvSpPr>
          <p:nvPr/>
        </p:nvSpPr>
        <p:spPr bwMode="auto">
          <a:xfrm>
            <a:off x="550856" y="1715560"/>
            <a:ext cx="3670635" cy="1673717"/>
          </a:xfrm>
          <a:prstGeom prst="cloudCallout">
            <a:avLst>
              <a:gd name="adj1" fmla="val 62907"/>
              <a:gd name="adj2" fmla="val 67764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19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НКО</a:t>
            </a:r>
          </a:p>
          <a:p>
            <a:pPr eaLnBrk="1"/>
            <a:r>
              <a:rPr lang="ru-RU" altLang="ru-RU" sz="19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широкого спектра социальных услуг</a:t>
            </a:r>
          </a:p>
        </p:txBody>
      </p:sp>
      <p:sp>
        <p:nvSpPr>
          <p:cNvPr id="15366" name="Выноска-облако 4"/>
          <p:cNvSpPr>
            <a:spLocks noChangeArrowheads="1"/>
          </p:cNvSpPr>
          <p:nvPr/>
        </p:nvSpPr>
        <p:spPr bwMode="auto">
          <a:xfrm>
            <a:off x="7537072" y="1603569"/>
            <a:ext cx="2782999" cy="1395585"/>
          </a:xfrm>
          <a:prstGeom prst="cloudCallout">
            <a:avLst>
              <a:gd name="adj1" fmla="val -104111"/>
              <a:gd name="adj2" fmla="val 10580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19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Клубы по месту жительства</a:t>
            </a:r>
          </a:p>
        </p:txBody>
      </p:sp>
      <p:sp>
        <p:nvSpPr>
          <p:cNvPr id="15367" name="Прямоугольник 22"/>
          <p:cNvSpPr>
            <a:spLocks noChangeArrowheads="1"/>
          </p:cNvSpPr>
          <p:nvPr/>
        </p:nvSpPr>
        <p:spPr bwMode="auto">
          <a:xfrm>
            <a:off x="3985224" y="3725252"/>
            <a:ext cx="2722953" cy="6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68" tIns="25784" rIns="51568" bIns="25784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39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НКО</a:t>
            </a:r>
          </a:p>
        </p:txBody>
      </p:sp>
      <p:sp>
        <p:nvSpPr>
          <p:cNvPr id="15368" name="Выноска-облако 4"/>
          <p:cNvSpPr>
            <a:spLocks noChangeArrowheads="1"/>
          </p:cNvSpPr>
          <p:nvPr/>
        </p:nvSpPr>
        <p:spPr bwMode="auto">
          <a:xfrm>
            <a:off x="5465487" y="5566340"/>
            <a:ext cx="3434367" cy="1284824"/>
          </a:xfrm>
          <a:prstGeom prst="cloudCallout">
            <a:avLst>
              <a:gd name="adj1" fmla="val -43856"/>
              <a:gd name="adj2" fmla="val -121222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АНО</a:t>
            </a:r>
          </a:p>
        </p:txBody>
      </p:sp>
      <p:sp>
        <p:nvSpPr>
          <p:cNvPr id="15369" name="Выноска-облако 4"/>
          <p:cNvSpPr>
            <a:spLocks noChangeArrowheads="1"/>
          </p:cNvSpPr>
          <p:nvPr/>
        </p:nvSpPr>
        <p:spPr bwMode="auto">
          <a:xfrm>
            <a:off x="1319706" y="5398969"/>
            <a:ext cx="3256840" cy="1340204"/>
          </a:xfrm>
          <a:prstGeom prst="cloudCallout">
            <a:avLst>
              <a:gd name="adj1" fmla="val 60653"/>
              <a:gd name="adj2" fmla="val -119722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Спортивные федерации</a:t>
            </a:r>
          </a:p>
        </p:txBody>
      </p:sp>
      <p:sp>
        <p:nvSpPr>
          <p:cNvPr id="15370" name="Выноска-облако 4"/>
          <p:cNvSpPr>
            <a:spLocks noChangeArrowheads="1"/>
          </p:cNvSpPr>
          <p:nvPr/>
        </p:nvSpPr>
        <p:spPr bwMode="auto">
          <a:xfrm>
            <a:off x="6768223" y="3725252"/>
            <a:ext cx="3729375" cy="1506345"/>
          </a:xfrm>
          <a:prstGeom prst="cloudCallout">
            <a:avLst>
              <a:gd name="adj1" fmla="val -69468"/>
              <a:gd name="adj2" fmla="val -2380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19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Профессиональные спортклубы</a:t>
            </a:r>
          </a:p>
        </p:txBody>
      </p:sp>
      <p:sp>
        <p:nvSpPr>
          <p:cNvPr id="15371" name="Выноска-облако 4"/>
          <p:cNvSpPr>
            <a:spLocks noChangeArrowheads="1"/>
          </p:cNvSpPr>
          <p:nvPr/>
        </p:nvSpPr>
        <p:spPr bwMode="auto">
          <a:xfrm>
            <a:off x="4754072" y="1436198"/>
            <a:ext cx="2131632" cy="1395585"/>
          </a:xfrm>
          <a:prstGeom prst="cloudCallout">
            <a:avLst>
              <a:gd name="adj1" fmla="val -19694"/>
              <a:gd name="adj2" fmla="val 96449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Центры ГТО</a:t>
            </a:r>
          </a:p>
        </p:txBody>
      </p:sp>
      <p:sp>
        <p:nvSpPr>
          <p:cNvPr id="15372" name="Выноска-облако 4"/>
          <p:cNvSpPr>
            <a:spLocks noChangeArrowheads="1"/>
          </p:cNvSpPr>
          <p:nvPr/>
        </p:nvSpPr>
        <p:spPr bwMode="auto">
          <a:xfrm>
            <a:off x="550857" y="3891392"/>
            <a:ext cx="1835317" cy="1172833"/>
          </a:xfrm>
          <a:prstGeom prst="cloudCallout">
            <a:avLst>
              <a:gd name="adj1" fmla="val 169741"/>
              <a:gd name="adj2" fmla="val -31690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Фонды</a:t>
            </a:r>
          </a:p>
        </p:txBody>
      </p:sp>
      <p:pic>
        <p:nvPicPr>
          <p:cNvPr id="15373" name="Picture 2" descr="C:\Users\Роман Ольховский\Desktop\фото контактов\РЦС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90" y="6702253"/>
            <a:ext cx="905911" cy="85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-2927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12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92363" y="235843"/>
            <a:ext cx="7867650" cy="1096516"/>
          </a:xfrm>
        </p:spPr>
        <p:txBody>
          <a:bodyPr/>
          <a:lstStyle/>
          <a:p>
            <a:pPr algn="r" defTabSz="497845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2017 года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поддержке СОНКО в области ФК и С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398" y="1946523"/>
            <a:ext cx="985686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 </a:t>
            </a:r>
            <a:endParaRPr lang="ru-RU" sz="1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74291" y="1425344"/>
            <a:ext cx="8784975" cy="12031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b="1" dirty="0">
                <a:solidFill>
                  <a:schemeClr val="tx1"/>
                </a:solidFill>
              </a:rPr>
              <a:t>Разработка рекомендаций муниципальным образованиям, расположенным в Свердловской области, по расширению и совершенствованию  поддержки СОНКО, оказывающих услуг в сфере физической культуры и спора – </a:t>
            </a:r>
            <a:r>
              <a:rPr lang="ru-RU" sz="1900" b="1" dirty="0" smtClean="0">
                <a:solidFill>
                  <a:schemeClr val="tx1"/>
                </a:solidFill>
              </a:rPr>
              <a:t>май </a:t>
            </a:r>
            <a:r>
              <a:rPr lang="ru-RU" sz="1900" b="1" dirty="0">
                <a:solidFill>
                  <a:schemeClr val="tx1"/>
                </a:solidFill>
              </a:rPr>
              <a:t>2017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1744" y="2772519"/>
            <a:ext cx="10057522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b="1" dirty="0">
                <a:solidFill>
                  <a:schemeClr val="tx1"/>
                </a:solidFill>
              </a:rPr>
              <a:t>Содействие развитию кадрового потенциала СОНКО в области подголовки, переподготовки и повышению квалификации работников и добровольцев по запросам указанных СОНКО, проведения обучающих, научных и практических мероприятий – в течении всего </a:t>
            </a:r>
            <a:r>
              <a:rPr lang="ru-RU" sz="1900" b="1" dirty="0" smtClean="0">
                <a:solidFill>
                  <a:schemeClr val="tx1"/>
                </a:solidFill>
              </a:rPr>
              <a:t>периода</a:t>
            </a:r>
            <a:endParaRPr lang="ru-RU" sz="19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1744" y="3996656"/>
            <a:ext cx="10057522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</a:rPr>
              <a:t>Проведение независимой оценки качества оказания услуг  СОНКО и в сфере физической культуры и </a:t>
            </a:r>
            <a:r>
              <a:rPr lang="ru-RU" sz="2000" b="1" dirty="0" smtClean="0">
                <a:solidFill>
                  <a:schemeClr val="tx1"/>
                </a:solidFill>
              </a:rPr>
              <a:t>спорта - </a:t>
            </a:r>
            <a:r>
              <a:rPr lang="ru-RU" sz="2000" b="1" dirty="0">
                <a:solidFill>
                  <a:schemeClr val="tx1"/>
                </a:solidFill>
              </a:rPr>
              <a:t>ежегодно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1516" y="5004767"/>
            <a:ext cx="10057750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</a:rPr>
              <a:t>Подготовка сводного отраслевого рейтинга с участием негосударственных поставщиков услуг в социальной сфере - ежегодно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1744" y="6012879"/>
            <a:ext cx="10057523" cy="11815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b="1" dirty="0">
                <a:solidFill>
                  <a:schemeClr val="tx1"/>
                </a:solidFill>
              </a:rPr>
              <a:t>Рассмотрение результатов деятельности по организации доступа СОНКО, осуществляющих деятельность в области физической культуры и спорта, к бюджетным средствам, выделенным на предоставление услуг в социальной сфере, на заседаниях Общественного совета Министерства физической культуры и спорта </a:t>
            </a:r>
          </a:p>
        </p:txBody>
      </p:sp>
    </p:spTree>
    <p:extLst>
      <p:ext uri="{BB962C8B-B14F-4D97-AF65-F5344CB8AC3E}">
        <p14:creationId xmlns:p14="http://schemas.microsoft.com/office/powerpoint/2010/main" val="12512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95313"/>
            <a:ext cx="10702925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0" y="3340100"/>
            <a:ext cx="2016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392363" y="185738"/>
            <a:ext cx="7867650" cy="952500"/>
          </a:xfrm>
        </p:spPr>
        <p:txBody>
          <a:bodyPr/>
          <a:lstStyle/>
          <a:p>
            <a:pPr algn="r" defTabSz="497845">
              <a:defRPr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sp>
        <p:nvSpPr>
          <p:cNvPr id="2151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47B2D2BA-98E1-4503-8C6A-0D9C362A48B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13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2244" y="3210093"/>
            <a:ext cx="870108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97845">
              <a:defRPr/>
            </a:pPr>
            <a:r>
              <a:rPr lang="ru-RU" sz="6000" b="1" dirty="0">
                <a:latin typeface="+mj-lt"/>
                <a:ea typeface="ＭＳ Ｐゴシック" pitchFamily="-110" charset="-128"/>
                <a:cs typeface="+mn-cs"/>
              </a:rPr>
              <a:t>Благодарю за </a:t>
            </a:r>
            <a:r>
              <a:rPr lang="ru-RU" sz="6000" b="1" dirty="0" smtClean="0">
                <a:latin typeface="+mj-lt"/>
                <a:ea typeface="ＭＳ Ｐゴシック" pitchFamily="-110" charset="-128"/>
                <a:cs typeface="+mn-cs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1513"/>
            <a:ext cx="10693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9188" y="50330"/>
            <a:ext cx="7867650" cy="952500"/>
          </a:xfrm>
        </p:spPr>
        <p:txBody>
          <a:bodyPr/>
          <a:lstStyle/>
          <a:p>
            <a:pPr algn="r" defTabSz="497845"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Предоставления </a:t>
            </a:r>
            <a:r>
              <a:rPr lang="ru-RU" sz="2600" b="1" dirty="0">
                <a:solidFill>
                  <a:schemeClr val="bg1"/>
                </a:solidFill>
              </a:rPr>
              <a:t>субсидий регулируется в </a:t>
            </a:r>
            <a:r>
              <a:rPr lang="ru-RU" sz="2600" b="1" dirty="0" smtClean="0">
                <a:solidFill>
                  <a:schemeClr val="bg1"/>
                </a:solidFill>
              </a:rPr>
              <a:t>рамках: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2284" y="1620391"/>
            <a:ext cx="8928992" cy="16224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1. Государственной </a:t>
            </a:r>
            <a:r>
              <a:rPr lang="ru-RU" sz="2200" dirty="0">
                <a:solidFill>
                  <a:schemeClr val="tx1"/>
                </a:solidFill>
              </a:rPr>
              <a:t>программы Свердловской области «Развитие физической культуры, спорта и молодежной политики в Свердловской области до 2020 года», утвержденной постановлением Правительства Свердловской области от 29.10.2013 № </a:t>
            </a:r>
            <a:r>
              <a:rPr lang="ru-RU" sz="2200" dirty="0" smtClean="0">
                <a:solidFill>
                  <a:schemeClr val="tx1"/>
                </a:solidFill>
              </a:rPr>
              <a:t>1332-ПП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8600" y="3492599"/>
            <a:ext cx="10225136" cy="18722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2. Постановления  </a:t>
            </a:r>
            <a:r>
              <a:rPr lang="ru-RU" sz="2200" dirty="0">
                <a:solidFill>
                  <a:schemeClr val="tx1"/>
                </a:solidFill>
              </a:rPr>
              <a:t>Правительства  Свердловской  области от 29.12.2010 № 1926-ПП «Об утверждении порядка представления из областного бюджета субсидий зарегистрированным на территории Свердловской области частным образовательным организациям на  обеспечение  подготовки  спортсменов  и  их  участия  в  спортивных  соревнованиях  в 2015 - 2020 </a:t>
            </a:r>
            <a:r>
              <a:rPr lang="ru-RU" sz="2200" dirty="0" smtClean="0">
                <a:solidFill>
                  <a:schemeClr val="tx1"/>
                </a:solidFill>
              </a:rPr>
              <a:t>годах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6140" y="5580831"/>
            <a:ext cx="10225136" cy="1008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3. Постановления </a:t>
            </a:r>
            <a:r>
              <a:rPr lang="ru-RU" sz="2200" dirty="0">
                <a:solidFill>
                  <a:schemeClr val="tx1"/>
                </a:solidFill>
              </a:rPr>
              <a:t>Правительства Свердловской области от 20.01.2015 № 25-ПП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и № 26-ПП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65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-2927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92363" y="235843"/>
            <a:ext cx="7867650" cy="1096516"/>
          </a:xfrm>
        </p:spPr>
        <p:txBody>
          <a:bodyPr/>
          <a:lstStyle/>
          <a:p>
            <a:pPr algn="r" defTabSz="497845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ПОДДЕРЖАННЫЕ проекты НКО по направлению ФК и С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1908423"/>
            <a:ext cx="956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87631"/>
              </p:ext>
            </p:extLst>
          </p:nvPr>
        </p:nvGraphicFramePr>
        <p:xfrm>
          <a:off x="738189" y="2739420"/>
          <a:ext cx="9521824" cy="248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456">
                  <a:extLst>
                    <a:ext uri="{9D8B030D-6E8A-4147-A177-3AD203B41FA5}">
                      <a16:colId xmlns="" xmlns:a16="http://schemas.microsoft.com/office/drawing/2014/main" val="1954264685"/>
                    </a:ext>
                  </a:extLst>
                </a:gridCol>
                <a:gridCol w="2380456">
                  <a:extLst>
                    <a:ext uri="{9D8B030D-6E8A-4147-A177-3AD203B41FA5}">
                      <a16:colId xmlns="" xmlns:a16="http://schemas.microsoft.com/office/drawing/2014/main" val="2972404795"/>
                    </a:ext>
                  </a:extLst>
                </a:gridCol>
                <a:gridCol w="2380456">
                  <a:extLst>
                    <a:ext uri="{9D8B030D-6E8A-4147-A177-3AD203B41FA5}">
                      <a16:colId xmlns="" xmlns:a16="http://schemas.microsoft.com/office/drawing/2014/main" val="153612010"/>
                    </a:ext>
                  </a:extLst>
                </a:gridCol>
                <a:gridCol w="2380456">
                  <a:extLst>
                    <a:ext uri="{9D8B030D-6E8A-4147-A177-3AD203B41FA5}">
                      <a16:colId xmlns="" xmlns:a16="http://schemas.microsoft.com/office/drawing/2014/main" val="3613371409"/>
                    </a:ext>
                  </a:extLst>
                </a:gridCol>
              </a:tblGrid>
              <a:tr h="142101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Общее количество проектов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Проекты по работе с молодежью по направлению </a:t>
                      </a:r>
                      <a:br>
                        <a:rPr lang="ru-RU" sz="2400" dirty="0" smtClean="0"/>
                      </a:br>
                      <a:r>
                        <a:rPr lang="ru-RU" sz="2400" dirty="0" smtClean="0"/>
                        <a:t>ФК и 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Проекты по направлению </a:t>
                      </a:r>
                      <a:br>
                        <a:rPr lang="ru-RU" sz="2400" dirty="0" smtClean="0"/>
                      </a:br>
                      <a:r>
                        <a:rPr lang="ru-RU" sz="2400" dirty="0" smtClean="0"/>
                        <a:t>ФК</a:t>
                      </a:r>
                      <a:r>
                        <a:rPr lang="ru-RU" sz="2400" baseline="0" dirty="0" smtClean="0"/>
                        <a:t> и С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6298021"/>
                  </a:ext>
                </a:extLst>
              </a:tr>
              <a:tr h="55979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95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4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Users\Роман Ольховский\Desktop\фото контактов\Минэ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3" y="71380"/>
            <a:ext cx="3138053" cy="135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C:\Users\Роман Ольховский\Desktop\фото контактов\igsu_2017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78" y="259673"/>
            <a:ext cx="3078007" cy="95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C:\Users\Роман Ольховский\Desktop\фото контактов\ranepa_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24" y="244905"/>
            <a:ext cx="3126305" cy="9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195802" y="2664411"/>
            <a:ext cx="4558271" cy="21770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344" tIns="36672" rIns="73344" bIns="36672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Бюджетное финансирование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5110433" y="5065456"/>
            <a:ext cx="4203216" cy="195308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344" tIns="36672" rIns="73344" bIns="36672" anchor="ctr"/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Поступления от физических лиц</a:t>
            </a:r>
          </a:p>
        </p:txBody>
      </p:sp>
      <p:sp>
        <p:nvSpPr>
          <p:cNvPr id="18" name="Овал 17"/>
          <p:cNvSpPr/>
          <p:nvPr/>
        </p:nvSpPr>
        <p:spPr>
          <a:xfrm>
            <a:off x="5998068" y="1436198"/>
            <a:ext cx="4499530" cy="23505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344" tIns="36672" rIns="73344" bIns="36672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Внебюджетное финансирование</a:t>
            </a:r>
          </a:p>
        </p:txBody>
      </p:sp>
      <p:sp>
        <p:nvSpPr>
          <p:cNvPr id="19" name="Блок-схема: объединение 18"/>
          <p:cNvSpPr/>
          <p:nvPr/>
        </p:nvSpPr>
        <p:spPr>
          <a:xfrm rot="20491207">
            <a:off x="3759398" y="3786785"/>
            <a:ext cx="4094873" cy="1751249"/>
          </a:xfrm>
          <a:prstGeom prst="flowChartMer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3344" tIns="36672" rIns="73344" bIns="36672" anchor="ctr"/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 НКО</a:t>
            </a:r>
          </a:p>
        </p:txBody>
      </p:sp>
      <p:sp>
        <p:nvSpPr>
          <p:cNvPr id="23" name="Выгнутая вверх стрелка 22"/>
          <p:cNvSpPr/>
          <p:nvPr/>
        </p:nvSpPr>
        <p:spPr>
          <a:xfrm rot="1841926">
            <a:off x="3942147" y="2494578"/>
            <a:ext cx="2071586" cy="8922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44" tIns="36672" rIns="73344" bIns="36672" anchor="ctr"/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</p:txBody>
      </p:sp>
      <p:sp>
        <p:nvSpPr>
          <p:cNvPr id="24" name="Выгнутая вверх стрелка 23"/>
          <p:cNvSpPr/>
          <p:nvPr/>
        </p:nvSpPr>
        <p:spPr>
          <a:xfrm rot="9900417">
            <a:off x="6793024" y="4029227"/>
            <a:ext cx="2165571" cy="8860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44" tIns="36672" rIns="73344" bIns="36672" anchor="ctr"/>
          <a:lstStyle/>
          <a:p>
            <a:pPr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14862744">
            <a:off x="3480644" y="5421351"/>
            <a:ext cx="2041688" cy="9385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44" tIns="36672" rIns="73344" bIns="36672" anchor="ctr"/>
          <a:lstStyle/>
          <a:p>
            <a:pPr>
              <a:defRPr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8" name="Picture 2" descr="C:\Users\Роман Ольховский\Desktop\фото контактов\РЦС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90" y="6702253"/>
            <a:ext cx="905911" cy="85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8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-2927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92363" y="235843"/>
            <a:ext cx="7867650" cy="1096516"/>
          </a:xfrm>
        </p:spPr>
        <p:txBody>
          <a:bodyPr/>
          <a:lstStyle/>
          <a:p>
            <a:pPr algn="r" defTabSz="497845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НПА Федерального уровня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1908423"/>
            <a:ext cx="956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398" y="1946523"/>
            <a:ext cx="985686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1. Указ </a:t>
            </a:r>
            <a:r>
              <a:rPr lang="ru-RU" sz="1900" dirty="0"/>
              <a:t>Президента от 08.08.2016 № 398 «Об утверждении приоритетных направлений деятельности в сфере оказания общественно полезных услуг</a:t>
            </a:r>
            <a:r>
              <a:rPr lang="ru-RU" sz="1900" dirty="0" smtClean="0"/>
              <a:t>».</a:t>
            </a:r>
          </a:p>
          <a:p>
            <a:endParaRPr lang="ru-RU" sz="1900" dirty="0"/>
          </a:p>
          <a:p>
            <a:r>
              <a:rPr lang="ru-RU" sz="1900" dirty="0" smtClean="0"/>
              <a:t>2. Новый </a:t>
            </a:r>
            <a:r>
              <a:rPr lang="ru-RU" sz="1900" dirty="0"/>
              <a:t>статус НКО нашел свое закрепление на уровне </a:t>
            </a:r>
            <a:r>
              <a:rPr lang="ru-RU" sz="1900" dirty="0" smtClean="0"/>
              <a:t>федерального законодательства</a:t>
            </a:r>
            <a:r>
              <a:rPr lang="ru-RU" sz="1900" dirty="0"/>
              <a:t>: принят Федеральный закон от 03 июля 2016 года </a:t>
            </a:r>
            <a:br>
              <a:rPr lang="ru-RU" sz="1900" dirty="0"/>
            </a:br>
            <a:r>
              <a:rPr lang="ru-RU" sz="1900" dirty="0"/>
              <a:t>№ 287-ФЗ. </a:t>
            </a:r>
            <a:endParaRPr lang="ru-RU" sz="1900" dirty="0" smtClean="0"/>
          </a:p>
          <a:p>
            <a:endParaRPr lang="ru-RU" sz="1900" dirty="0" smtClean="0"/>
          </a:p>
          <a:p>
            <a:r>
              <a:rPr lang="ru-RU" sz="1900" dirty="0" smtClean="0"/>
              <a:t>3. Распоряжение </a:t>
            </a:r>
            <a:r>
              <a:rPr lang="ru-RU" sz="1900" dirty="0"/>
              <a:t>Правительства Российской Федерации от 08 июня 2016 </a:t>
            </a:r>
            <a:r>
              <a:rPr lang="ru-RU" sz="1900" dirty="0" smtClean="0"/>
              <a:t>года           </a:t>
            </a:r>
            <a:r>
              <a:rPr lang="ru-RU" sz="1900" dirty="0"/>
              <a:t>№ 1144-р </a:t>
            </a:r>
            <a:r>
              <a:rPr lang="ru-RU" sz="1900" dirty="0" smtClean="0"/>
              <a:t>«О утверждении плана </a:t>
            </a:r>
            <a:r>
              <a:rPr lang="ru-RU" sz="1900" dirty="0"/>
              <a:t>мероприятий («дорожная карта») «Поддержка доступа негосударственных организаций к предоставлению услуг в социальной сфере».</a:t>
            </a:r>
          </a:p>
          <a:p>
            <a:endParaRPr lang="ru-RU" sz="1900" dirty="0" smtClean="0"/>
          </a:p>
          <a:p>
            <a:r>
              <a:rPr lang="ru-RU" sz="1900" dirty="0" smtClean="0"/>
              <a:t>4. Постановление </a:t>
            </a:r>
            <a:r>
              <a:rPr lang="ru-RU" sz="1900" dirty="0"/>
              <a:t>Правительства РФ от 27 октября 2016 года </a:t>
            </a:r>
            <a:r>
              <a:rPr lang="ru-RU" sz="1900" dirty="0" smtClean="0"/>
              <a:t>№ </a:t>
            </a:r>
            <a:r>
              <a:rPr lang="ru-RU" sz="1900" dirty="0"/>
              <a:t>1096 «Об утверждении перечня общественно полезных услуг и критериев оценки их оказания».</a:t>
            </a:r>
          </a:p>
        </p:txBody>
      </p:sp>
    </p:spTree>
    <p:extLst>
      <p:ext uri="{BB962C8B-B14F-4D97-AF65-F5344CB8AC3E}">
        <p14:creationId xmlns:p14="http://schemas.microsoft.com/office/powerpoint/2010/main" val="27610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-2927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6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92363" y="235843"/>
            <a:ext cx="7867650" cy="1096516"/>
          </a:xfrm>
        </p:spPr>
        <p:txBody>
          <a:bodyPr/>
          <a:lstStyle/>
          <a:p>
            <a:pPr algn="r" defTabSz="497845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НПА Регионального уровня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1908423"/>
            <a:ext cx="956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180" y="2323921"/>
            <a:ext cx="95938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Закон </a:t>
            </a:r>
            <a:r>
              <a:rPr lang="ru-RU" sz="2000" dirty="0"/>
              <a:t>Свердловской области от 24 ноября 2016 года №  114-ОЗ «О внесении изменения в Закон Свердловской области «О государственной поддержке некоммерческих организаций в Свердловской области».</a:t>
            </a:r>
          </a:p>
          <a:p>
            <a:endParaRPr lang="ru-RU" sz="2000" dirty="0" smtClean="0"/>
          </a:p>
          <a:p>
            <a:r>
              <a:rPr lang="ru-RU" sz="2000" dirty="0" smtClean="0"/>
              <a:t>2. Проект </a:t>
            </a:r>
            <a:r>
              <a:rPr lang="ru-RU" sz="2000" dirty="0"/>
              <a:t>комплексной программы Свердловской области «Поддержка социально ориентированных некоммерческих организаций в Свердловской области на 2017 - 2024 годы» 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 smtClean="0"/>
              <a:t>3. </a:t>
            </a:r>
            <a:r>
              <a:rPr lang="ru-RU" sz="2000" dirty="0"/>
              <a:t>Проект комплексного плана мероприятий по обеспечению поэтапного доступа социально ориентированных некоммерческих организаций, осуществляющих деятельность в социальной сфере, к бюджетным средствам, выделяемым на предоставление социальных услуг населению, использованию различных форм поддержки деятельности социально ориентированных некоммерческих организаций Свердловской области на 2017–2020 годы</a:t>
            </a:r>
          </a:p>
        </p:txBody>
      </p:sp>
    </p:spTree>
    <p:extLst>
      <p:ext uri="{BB962C8B-B14F-4D97-AF65-F5344CB8AC3E}">
        <p14:creationId xmlns:p14="http://schemas.microsoft.com/office/powerpoint/2010/main" val="16927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-2927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88913"/>
            <a:ext cx="201613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9" tIns="49785" rIns="99569" bIns="49785" anchor="ctr">
            <a:spAutoFit/>
          </a:bodyPr>
          <a:lstStyle/>
          <a:p>
            <a:endParaRPr 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6888" eaLnBrk="1" hangingPunct="1"/>
            <a:fld id="{19D7633F-A939-456F-B26C-FDD258D40E0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96888" eaLnBrk="1" hangingPunct="1"/>
              <a:t>7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92363" y="235843"/>
            <a:ext cx="7867650" cy="1096516"/>
          </a:xfrm>
        </p:spPr>
        <p:txBody>
          <a:bodyPr/>
          <a:lstStyle/>
          <a:p>
            <a:pPr algn="r" defTabSz="497845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НПА отрасли ФК и С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1908423"/>
            <a:ext cx="9564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+mj-lt"/>
            </a:endParaRPr>
          </a:p>
          <a:p>
            <a:endParaRPr lang="ru-RU" sz="24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398" y="2124447"/>
            <a:ext cx="985686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1. </a:t>
            </a:r>
            <a:r>
              <a:rPr lang="ru-RU" sz="2000" dirty="0" smtClean="0"/>
              <a:t>Приказ </a:t>
            </a:r>
            <a:r>
              <a:rPr lang="ru-RU" sz="2000" b="1" dirty="0"/>
              <a:t>Министерства спорта Российской Федерации</a:t>
            </a:r>
            <a:r>
              <a:rPr lang="ru-RU" sz="2000" dirty="0"/>
              <a:t> </a:t>
            </a:r>
            <a:r>
              <a:rPr lang="ru-RU" sz="2000" b="1" dirty="0"/>
              <a:t>от 07.09.2016 </a:t>
            </a:r>
            <a:r>
              <a:rPr lang="ru-RU" sz="2000" b="1" dirty="0" smtClean="0"/>
              <a:t>№ </a:t>
            </a:r>
            <a:r>
              <a:rPr lang="ru-RU" sz="2000" b="1" dirty="0"/>
              <a:t>1027</a:t>
            </a:r>
            <a:r>
              <a:rPr lang="ru-RU" sz="2000" dirty="0"/>
              <a:t> </a:t>
            </a:r>
            <a:r>
              <a:rPr lang="ru-RU" sz="2000" dirty="0" smtClean="0"/>
              <a:t>«Об утверждении Комплекса </a:t>
            </a:r>
            <a:r>
              <a:rPr lang="ru-RU" sz="2000" dirty="0"/>
              <a:t>мер, направленных на обеспечение поэтапного доступа социально-ориентированных некоммерческих организаций, осуществляющих деятельность в социальной сфере, к бюджетным средствам, выделяемым на предоставление социальных услуг населению, на 2016-2020 </a:t>
            </a:r>
            <a:r>
              <a:rPr lang="ru-RU" sz="2000" dirty="0" smtClean="0"/>
              <a:t>годы».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pPr algn="just"/>
            <a:r>
              <a:rPr lang="ru-RU" sz="2000" dirty="0" smtClean="0"/>
              <a:t>2. П</a:t>
            </a:r>
            <a:r>
              <a:rPr lang="ru-RU" sz="2000" b="1" dirty="0" smtClean="0"/>
              <a:t>риказ </a:t>
            </a:r>
            <a:r>
              <a:rPr lang="ru-RU" sz="2000" b="1" dirty="0"/>
              <a:t>Министерства физической культуры и спорта Свердловской области от 25.11.2016 № 585/ос </a:t>
            </a:r>
            <a:r>
              <a:rPr lang="ru-RU" sz="2000" b="1" dirty="0" smtClean="0"/>
              <a:t>«Об утверждении плана</a:t>
            </a:r>
            <a:r>
              <a:rPr lang="ru-RU" sz="2000" dirty="0" smtClean="0"/>
              <a:t> </a:t>
            </a:r>
            <a:r>
              <a:rPr lang="ru-RU" sz="2000" dirty="0"/>
              <a:t>мероприятий по обеспечению поэтапного доступа социально ориентированных некоммерческих организаций, осуществляющих деятельность в социальной сфере к бюджетным средствам, выделяемым на предоставление услуг населению в социальной сфере, использованию различных форм поддержки деятельности социально ориентированных некоммерческих организаций Свердловской области на 2016–2020 </a:t>
            </a:r>
            <a:r>
              <a:rPr lang="ru-RU" sz="2000" dirty="0" smtClean="0"/>
              <a:t>годы».</a:t>
            </a:r>
            <a:endParaRPr lang="ru-RU" sz="2000" dirty="0"/>
          </a:p>
          <a:p>
            <a:r>
              <a:rPr lang="ru-RU" sz="1900" dirty="0" smtClean="0"/>
              <a:t>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5738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" y="0"/>
            <a:ext cx="107029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20630" y="1620391"/>
            <a:ext cx="10409056" cy="5940872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ru-RU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спортивная подготовка по спорту глухих, слепых, лиц с интеллектуальными нарушениями, </a:t>
            </a: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поражением опорно-двигательного аппарата, спортивная подготовка по футболу лиц </a:t>
            </a: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заболеванием церебральным </a:t>
            </a: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параличом</a:t>
            </a:r>
          </a:p>
          <a:p>
            <a:pPr algn="just" eaLnBrk="1" hangingPunct="1"/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пропаганда 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культуры, спорта и здорового образа жизни, организация и проведение официальных физкультурных (физкультурно-оздоровительных) мероприятий, проведение занятий физкультурно-спортивной направленности по месту проживания граждан, обеспечение доступа к спортивным объектам, организация и проведение спортивно-оздоровительной работы по развитию физической культуры и спорта среди различных групп </a:t>
            </a: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  <a:p>
            <a:pPr algn="just" eaLnBrk="1" hangingPunct="1"/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развития национальных видов спорта</a:t>
            </a:r>
          </a:p>
          <a:p>
            <a:pPr algn="just" eaLnBrk="1" hangingPunct="1"/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 проведение физкультурных и спортивных мероприятий в рамках Всероссийского физкультурно-спортивного комплекса "Готов к труду и обороне" (ГТО) (за исключением тестирования выполнения нормативов испытаний комплекса ГТО</a:t>
            </a: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/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alt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 проведение мероприятий по военно-прикладным видам спорта, по служебно-прикладным видам спорта, всероссийских смотров физической подготовки граждан допризывного и призывного возрастов к военной </a:t>
            </a: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службе</a:t>
            </a:r>
          </a:p>
          <a:p>
            <a:pPr algn="just" eaLnBrk="1" hangingPunct="1"/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и обеспечение экспериментальной и инновационной деятельности в области физкультуры и спорта   и др.    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18 услуг</a:t>
            </a:r>
            <a:endParaRPr lang="ru-RU" alt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8388" y="171780"/>
            <a:ext cx="7891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 typeface="Wingdings 3" pitchFamily="18" charset="2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 области физической культуры и массового спорта:</a:t>
            </a:r>
          </a:p>
        </p:txBody>
      </p:sp>
    </p:spTree>
    <p:extLst>
      <p:ext uri="{BB962C8B-B14F-4D97-AF65-F5344CB8AC3E}">
        <p14:creationId xmlns:p14="http://schemas.microsoft.com/office/powerpoint/2010/main" val="1303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Users\Роман Ольховский\Desktop\фото контактов\Минэ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3" y="71380"/>
            <a:ext cx="3138053" cy="135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Роман Ольховский\Desktop\фото контактов\igsu_2017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78" y="259673"/>
            <a:ext cx="3078007" cy="95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C:\Users\Роман Ольховский\Desktop\фото контактов\ranepa_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24" y="244905"/>
            <a:ext cx="3126305" cy="9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Выноска-облако 3"/>
          <p:cNvSpPr>
            <a:spLocks noChangeArrowheads="1"/>
          </p:cNvSpPr>
          <p:nvPr/>
        </p:nvSpPr>
        <p:spPr bwMode="auto">
          <a:xfrm>
            <a:off x="609597" y="1491577"/>
            <a:ext cx="3375627" cy="1506345"/>
          </a:xfrm>
          <a:prstGeom prst="cloudCallout">
            <a:avLst>
              <a:gd name="adj1" fmla="val 64875"/>
              <a:gd name="adj2" fmla="val 8499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19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Спортивная подготовка лиц </a:t>
            </a:r>
          </a:p>
          <a:p>
            <a:pPr eaLnBrk="1"/>
            <a:r>
              <a:rPr lang="ru-RU" altLang="ru-RU" sz="19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ограничениями по здоровью</a:t>
            </a:r>
          </a:p>
        </p:txBody>
      </p:sp>
      <p:sp>
        <p:nvSpPr>
          <p:cNvPr id="17414" name="Выноска-облако 4"/>
          <p:cNvSpPr>
            <a:spLocks noChangeArrowheads="1"/>
          </p:cNvSpPr>
          <p:nvPr/>
        </p:nvSpPr>
        <p:spPr bwMode="auto">
          <a:xfrm>
            <a:off x="7597118" y="1491577"/>
            <a:ext cx="2901786" cy="1395585"/>
          </a:xfrm>
          <a:prstGeom prst="cloudCallout">
            <a:avLst>
              <a:gd name="adj1" fmla="val -98449"/>
              <a:gd name="adj2" fmla="val 100639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Спортивные объекты</a:t>
            </a:r>
          </a:p>
        </p:txBody>
      </p:sp>
      <p:sp>
        <p:nvSpPr>
          <p:cNvPr id="17415" name="Прямоугольник 22"/>
          <p:cNvSpPr>
            <a:spLocks noChangeArrowheads="1"/>
          </p:cNvSpPr>
          <p:nvPr/>
        </p:nvSpPr>
        <p:spPr bwMode="auto">
          <a:xfrm>
            <a:off x="3985224" y="3557880"/>
            <a:ext cx="2722953" cy="12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568" tIns="25784" rIns="51568" bIns="25784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39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</a:p>
          <a:p>
            <a:pPr eaLnBrk="1"/>
            <a:r>
              <a:rPr lang="ru-RU" altLang="ru-RU" sz="39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населению</a:t>
            </a:r>
          </a:p>
        </p:txBody>
      </p:sp>
      <p:sp>
        <p:nvSpPr>
          <p:cNvPr id="17416" name="Выноска-облако 4"/>
          <p:cNvSpPr>
            <a:spLocks noChangeArrowheads="1"/>
          </p:cNvSpPr>
          <p:nvPr/>
        </p:nvSpPr>
        <p:spPr bwMode="auto">
          <a:xfrm>
            <a:off x="6175596" y="4450118"/>
            <a:ext cx="4382048" cy="1284824"/>
          </a:xfrm>
          <a:prstGeom prst="cloudCallout">
            <a:avLst>
              <a:gd name="adj1" fmla="val -42264"/>
              <a:gd name="adj2" fmla="val -61375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Прикладные виды спорта и подготовка к военной службе</a:t>
            </a:r>
          </a:p>
        </p:txBody>
      </p:sp>
      <p:sp>
        <p:nvSpPr>
          <p:cNvPr id="17417" name="Выноска-облако 4"/>
          <p:cNvSpPr>
            <a:spLocks noChangeArrowheads="1"/>
          </p:cNvSpPr>
          <p:nvPr/>
        </p:nvSpPr>
        <p:spPr bwMode="auto">
          <a:xfrm>
            <a:off x="1260965" y="5566341"/>
            <a:ext cx="3730681" cy="1340204"/>
          </a:xfrm>
          <a:prstGeom prst="cloudCallout">
            <a:avLst>
              <a:gd name="adj1" fmla="val 49935"/>
              <a:gd name="adj2" fmla="val -107171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19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Экспериментальная и инновационная деятельность</a:t>
            </a:r>
          </a:p>
        </p:txBody>
      </p:sp>
      <p:sp>
        <p:nvSpPr>
          <p:cNvPr id="17418" name="Выноска-облако 4"/>
          <p:cNvSpPr>
            <a:spLocks noChangeArrowheads="1"/>
          </p:cNvSpPr>
          <p:nvPr/>
        </p:nvSpPr>
        <p:spPr bwMode="auto">
          <a:xfrm>
            <a:off x="7597118" y="2887162"/>
            <a:ext cx="2960526" cy="1506345"/>
          </a:xfrm>
          <a:prstGeom prst="cloudCallout">
            <a:avLst>
              <a:gd name="adj1" fmla="val -86847"/>
              <a:gd name="adj2" fmla="val 18472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19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Национальные виды спорта</a:t>
            </a:r>
          </a:p>
        </p:txBody>
      </p:sp>
      <p:sp>
        <p:nvSpPr>
          <p:cNvPr id="17419" name="Выноска-облако 4"/>
          <p:cNvSpPr>
            <a:spLocks noChangeArrowheads="1"/>
          </p:cNvSpPr>
          <p:nvPr/>
        </p:nvSpPr>
        <p:spPr bwMode="auto">
          <a:xfrm>
            <a:off x="4043964" y="1324206"/>
            <a:ext cx="3553154" cy="1507576"/>
          </a:xfrm>
          <a:prstGeom prst="cloudCallout">
            <a:avLst>
              <a:gd name="adj1" fmla="val -7856"/>
              <a:gd name="adj2" fmla="val 98838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19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Пропаганда, физкультурные и оздоровительные мероприятия </a:t>
            </a:r>
          </a:p>
        </p:txBody>
      </p:sp>
      <p:sp>
        <p:nvSpPr>
          <p:cNvPr id="17420" name="Выноска-облако 4"/>
          <p:cNvSpPr>
            <a:spLocks noChangeArrowheads="1"/>
          </p:cNvSpPr>
          <p:nvPr/>
        </p:nvSpPr>
        <p:spPr bwMode="auto">
          <a:xfrm>
            <a:off x="373330" y="2999154"/>
            <a:ext cx="1539004" cy="1172832"/>
          </a:xfrm>
          <a:prstGeom prst="cloudCallout">
            <a:avLst>
              <a:gd name="adj1" fmla="val 195463"/>
              <a:gd name="adj2" fmla="val 40019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ГТО</a:t>
            </a:r>
          </a:p>
        </p:txBody>
      </p:sp>
      <p:sp>
        <p:nvSpPr>
          <p:cNvPr id="17421" name="Выноска-облако 4"/>
          <p:cNvSpPr>
            <a:spLocks noChangeArrowheads="1"/>
          </p:cNvSpPr>
          <p:nvPr/>
        </p:nvSpPr>
        <p:spPr bwMode="auto">
          <a:xfrm>
            <a:off x="195802" y="4227367"/>
            <a:ext cx="3730681" cy="1340204"/>
          </a:xfrm>
          <a:prstGeom prst="cloudCallout">
            <a:avLst>
              <a:gd name="adj1" fmla="val 58815"/>
              <a:gd name="adj2" fmla="val -54278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19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Официальные спортивные мероприятия</a:t>
            </a:r>
          </a:p>
        </p:txBody>
      </p:sp>
      <p:sp>
        <p:nvSpPr>
          <p:cNvPr id="17422" name="Выноска-облако 4"/>
          <p:cNvSpPr>
            <a:spLocks noChangeArrowheads="1"/>
          </p:cNvSpPr>
          <p:nvPr/>
        </p:nvSpPr>
        <p:spPr bwMode="auto">
          <a:xfrm>
            <a:off x="4991646" y="6069686"/>
            <a:ext cx="4382049" cy="1284824"/>
          </a:xfrm>
          <a:prstGeom prst="cloudCallout">
            <a:avLst>
              <a:gd name="adj1" fmla="val -38481"/>
              <a:gd name="adj2" fmla="val -153014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649" tIns="28649" rIns="28649" bIns="28649" anchor="ctr"/>
          <a:lstStyle>
            <a:lvl1pPr marL="239713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Подготовка спортивного резерва</a:t>
            </a:r>
          </a:p>
        </p:txBody>
      </p:sp>
      <p:pic>
        <p:nvPicPr>
          <p:cNvPr id="17423" name="Picture 2" descr="C:\Users\Роман Ольховский\Desktop\фото контактов\РЦС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90" y="6702253"/>
            <a:ext cx="905911" cy="85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Изменен</outs:displayName>
      <outs:dateTime>2010-05-26T12:13:55Z</outs:dateTime>
      <outs:isPinned>true</outs:isPinned>
    </outs:relatedDate>
    <outs:relatedDate>
      <outs:type>2</outs:type>
      <outs:displayName>Создан</outs:displayName>
      <outs:dateTime>2010-01-22T12:08:31Z</outs:dateTime>
      <outs:isPinned>true</outs:isPinned>
    </outs:relatedDate>
    <outs:relatedDate>
      <outs:type>4</outs:type>
      <outs:displayName>Напечатан</outs:displayName>
      <outs:dateTime/>
      <outs:isPinned>true</outs:isPinned>
    </outs:relatedDate>
  </outs:relatedDates>
  <outs:relatedDocuments>
    <outs:relatedDocument>
      <outs:type>2</outs:type>
      <outs:displayName>Другие документы в текущей папке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МКПЦН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Admin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C3E1AE56-C01D-4ED6-81F5-E70C562AA76A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6091</TotalTime>
  <Words>570</Words>
  <Application>Microsoft Office PowerPoint</Application>
  <PresentationFormat>Произвольный</PresentationFormat>
  <Paragraphs>111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Предоставления субсидий регулируется в рамках:</vt:lpstr>
      <vt:lpstr>ПОДДЕРЖАННЫЕ проекты НКО по направлению ФК и С</vt:lpstr>
      <vt:lpstr>Презентация PowerPoint</vt:lpstr>
      <vt:lpstr>НПА Федерального уровня</vt:lpstr>
      <vt:lpstr>НПА Регионального уровня</vt:lpstr>
      <vt:lpstr>НПА отрасли ФК и С</vt:lpstr>
      <vt:lpstr>Презентация PowerPoint</vt:lpstr>
      <vt:lpstr>Презентация PowerPoint</vt:lpstr>
      <vt:lpstr>Критерии оценки качества оказания общественно полезных услуг</vt:lpstr>
      <vt:lpstr>Презентация PowerPoint</vt:lpstr>
      <vt:lpstr>Мероприятия 2017 года  по поддержке СОНКО в области ФК и С</vt:lpstr>
      <vt:lpstr>СВЕРДЛОВСКАЯ ОБЛАСТЬ</vt:lpstr>
    </vt:vector>
  </TitlesOfParts>
  <Company>МКПЦН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Перезентация</dc:title>
  <dc:creator>МКПЦН</dc:creator>
  <cp:lastModifiedBy>Fond</cp:lastModifiedBy>
  <cp:revision>564</cp:revision>
  <cp:lastPrinted>2017-03-09T12:33:08Z</cp:lastPrinted>
  <dcterms:created xsi:type="dcterms:W3CDTF">2010-01-22T12:08:31Z</dcterms:created>
  <dcterms:modified xsi:type="dcterms:W3CDTF">2017-03-29T09:42:15Z</dcterms:modified>
</cp:coreProperties>
</file>