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8" r:id="rId3"/>
    <p:sldId id="279" r:id="rId4"/>
    <p:sldId id="281" r:id="rId5"/>
    <p:sldId id="282" r:id="rId6"/>
    <p:sldId id="305" r:id="rId7"/>
    <p:sldId id="306" r:id="rId8"/>
    <p:sldId id="307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0" d="100"/>
          <a:sy n="60" d="100"/>
        </p:scale>
        <p:origin x="-78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D1364-E70D-49DB-BB82-6A2698B7A381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1DD0BD-298C-48C2-A475-D030C8B50C68}">
      <dgm:prSet phldrT="[Текст]"/>
      <dgm:spPr/>
      <dgm:t>
        <a:bodyPr/>
        <a:lstStyle/>
        <a:p>
          <a:r>
            <a:rPr lang="ru-RU" b="1" dirty="0" smtClean="0"/>
            <a:t>1. Организация и проведение традиционных национальных праздников</a:t>
          </a:r>
          <a:br>
            <a:rPr lang="ru-RU" b="1" dirty="0" smtClean="0"/>
          </a:br>
          <a:r>
            <a:rPr lang="ru-RU" b="1" dirty="0" smtClean="0"/>
            <a:t>2. Проведение </a:t>
          </a:r>
          <a:r>
            <a:rPr lang="ru-RU" b="1" dirty="0" err="1" smtClean="0"/>
            <a:t>фестивально</a:t>
          </a:r>
          <a:r>
            <a:rPr lang="ru-RU" b="1" dirty="0" smtClean="0"/>
            <a:t>-конкурсных мероприятий</a:t>
          </a:r>
          <a:br>
            <a:rPr lang="ru-RU" b="1" dirty="0" smtClean="0"/>
          </a:br>
          <a:r>
            <a:rPr lang="ru-RU" b="1" dirty="0" smtClean="0"/>
            <a:t>3. Организация мероприятий, посвященных юбилейным датам </a:t>
          </a:r>
          <a:br>
            <a:rPr lang="ru-RU" b="1" dirty="0" smtClean="0"/>
          </a:br>
          <a:r>
            <a:rPr lang="ru-RU" b="1" dirty="0" smtClean="0"/>
            <a:t>в истории того или иного народа. </a:t>
          </a:r>
          <a:br>
            <a:rPr lang="ru-RU" b="1" dirty="0" smtClean="0"/>
          </a:br>
          <a:r>
            <a:rPr lang="ru-RU" b="1" dirty="0" smtClean="0"/>
            <a:t>4. Поведение научно-практических конференций, посвященных истории и традициям народов, населяющих Российскую Федерацию. </a:t>
          </a:r>
          <a:br>
            <a:rPr lang="ru-RU" b="1" dirty="0" smtClean="0"/>
          </a:br>
          <a:r>
            <a:rPr lang="ru-RU" b="1" dirty="0" smtClean="0"/>
            <a:t>5. Создание Интернет-проектов</a:t>
          </a:r>
          <a:r>
            <a:rPr lang="ru-RU" b="1" i="1" dirty="0" smtClean="0"/>
            <a:t> </a:t>
          </a:r>
          <a:r>
            <a:rPr lang="ru-RU" b="1" dirty="0" smtClean="0"/>
            <a:t>с использованием новых информационных технологий.</a:t>
          </a:r>
          <a:br>
            <a:rPr lang="ru-RU" b="1" dirty="0" smtClean="0"/>
          </a:br>
          <a:r>
            <a:rPr lang="ru-RU" b="1" dirty="0" smtClean="0"/>
            <a:t>6. Укрепление материально-технической базы творческих коллективов, работающих на базе национально-культурных объединений</a:t>
          </a:r>
          <a:endParaRPr lang="ru-RU" dirty="0"/>
        </a:p>
      </dgm:t>
    </dgm:pt>
    <dgm:pt modelId="{2CAA0C38-6461-48DC-889E-BD90F2717ED1}" type="parTrans" cxnId="{8B9D1287-F58D-4140-999A-DA9E34E42428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C8DC3CC-C82C-4D86-B311-F23C09E539BC}" type="sibTrans" cxnId="{8B9D1287-F58D-4140-999A-DA9E34E42428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B347C71-279D-4B37-BDFA-A0500051095E}">
      <dgm:prSet phldrT="[Текст]"/>
      <dgm:spPr/>
      <dgm:t>
        <a:bodyPr/>
        <a:lstStyle/>
        <a:p>
          <a:r>
            <a:rPr lang="ru-RU" b="1" dirty="0" smtClean="0"/>
            <a:t>Дни татарской литературы и искусства  в Свердловской области (региональная общественная организация «Конгресс татар (Татары Урала) Свердловской области»)</a:t>
          </a:r>
          <a:endParaRPr lang="ru-RU" dirty="0"/>
        </a:p>
      </dgm:t>
    </dgm:pt>
    <dgm:pt modelId="{2FA6B0BF-3939-41E8-9A28-81B2591BA3DA}" type="parTrans" cxnId="{985F33FC-34E6-4506-923B-D55E1642D0A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545D112-9992-42C4-9B05-A6A8BA26C50B}" type="sibTrans" cxnId="{985F33FC-34E6-4506-923B-D55E1642D0A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277A087-B024-4D25-AD17-66A1D6907445}">
      <dgm:prSet/>
      <dgm:spPr/>
      <dgm:t>
        <a:bodyPr/>
        <a:lstStyle/>
        <a:p>
          <a:r>
            <a:rPr lang="ru-RU" b="1" dirty="0" smtClean="0"/>
            <a:t> Фестиваль казачьей культуры «Казачий Спас» (Уральский фонд поддержки казачества) </a:t>
          </a:r>
        </a:p>
      </dgm:t>
    </dgm:pt>
    <dgm:pt modelId="{73F0F18D-41B4-4076-AD8C-962B7D6F5E6D}" type="parTrans" cxnId="{6A900BEA-06A2-4DC3-B85E-F841594EB9E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FE1B5CE-821E-4F4E-ADE5-031E63A3A26E}" type="sibTrans" cxnId="{6A900BEA-06A2-4DC3-B85E-F841594EB9E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8C584A8-DDC9-46D3-8F03-C1B5789B1B08}">
      <dgm:prSet/>
      <dgm:spPr/>
      <dgm:t>
        <a:bodyPr/>
        <a:lstStyle/>
        <a:p>
          <a:r>
            <a:rPr lang="ru-RU" b="1" dirty="0" smtClean="0"/>
            <a:t>Создание документального фильма «160. Культурное наследие народов Среднего Урала» (Свердловская областная общественная организация «Культурное просвещение») </a:t>
          </a:r>
          <a:endParaRPr lang="ru-RU" b="1" dirty="0"/>
        </a:p>
      </dgm:t>
    </dgm:pt>
    <dgm:pt modelId="{6CB4E8D1-14E8-41DA-A8EB-626BB1CADE68}" type="parTrans" cxnId="{3A8890CF-D8FE-4BE4-819C-FD721582051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98A0B2F-EC34-443D-8F1B-231F17A17476}" type="sibTrans" cxnId="{3A8890CF-D8FE-4BE4-819C-FD721582051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3ABEFFF-4294-47D6-9885-A96D8BE56293}" type="pres">
      <dgm:prSet presAssocID="{33BD1364-E70D-49DB-BB82-6A2698B7A38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EC4129-65CC-4BA6-8039-5A64F91C4424}" type="pres">
      <dgm:prSet presAssocID="{9E1DD0BD-298C-48C2-A475-D030C8B50C68}" presName="roof" presStyleLbl="dkBgShp" presStyleIdx="0" presStyleCnt="2" custScaleY="201334" custLinFactNeighborX="-206" custLinFactNeighborY="21722"/>
      <dgm:spPr/>
      <dgm:t>
        <a:bodyPr/>
        <a:lstStyle/>
        <a:p>
          <a:endParaRPr lang="ru-RU"/>
        </a:p>
      </dgm:t>
    </dgm:pt>
    <dgm:pt modelId="{FD8723CD-83E2-4B29-BA5B-7F637A7AD7BD}" type="pres">
      <dgm:prSet presAssocID="{9E1DD0BD-298C-48C2-A475-D030C8B50C68}" presName="pillars" presStyleCnt="0"/>
      <dgm:spPr/>
    </dgm:pt>
    <dgm:pt modelId="{6399BB8F-184C-4F10-8BF4-EFE724AAB294}" type="pres">
      <dgm:prSet presAssocID="{9E1DD0BD-298C-48C2-A475-D030C8B50C68}" presName="pillar1" presStyleLbl="node1" presStyleIdx="0" presStyleCnt="3" custScaleX="124919" custScaleY="56078" custLinFactNeighborX="-61" custLinFactNeighborY="12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B49EB-62F0-4D63-85BC-FD84A16F21C9}" type="pres">
      <dgm:prSet presAssocID="{2277A087-B024-4D25-AD17-66A1D6907445}" presName="pillarX" presStyleLbl="node1" presStyleIdx="1" presStyleCnt="3" custScaleX="78036" custScaleY="54859" custLinFactNeighborX="-1387" custLinFactNeighborY="11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0253C-27AF-41C6-BE6C-496D6BCE2779}" type="pres">
      <dgm:prSet presAssocID="{A8C584A8-DDC9-46D3-8F03-C1B5789B1B08}" presName="pillarX" presStyleLbl="node1" presStyleIdx="2" presStyleCnt="3" custScaleX="127780" custScaleY="54687" custLinFactNeighborX="61" custLinFactNeighborY="1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831F4-C6B8-4B30-8F3B-4A5B032B2E98}" type="pres">
      <dgm:prSet presAssocID="{9E1DD0BD-298C-48C2-A475-D030C8B50C68}" presName="base" presStyleLbl="dkBgShp" presStyleIdx="1" presStyleCnt="2" custLinFactY="-16439" custLinFactNeighborX="-131" custLinFactNeighborY="-100000"/>
      <dgm:spPr/>
    </dgm:pt>
  </dgm:ptLst>
  <dgm:cxnLst>
    <dgm:cxn modelId="{CB1A899F-9CA6-4A3A-8B0F-16A228E2B153}" type="presOf" srcId="{9E1DD0BD-298C-48C2-A475-D030C8B50C68}" destId="{15EC4129-65CC-4BA6-8039-5A64F91C4424}" srcOrd="0" destOrd="0" presId="urn:microsoft.com/office/officeart/2005/8/layout/hList3"/>
    <dgm:cxn modelId="{6A900BEA-06A2-4DC3-B85E-F841594EB9E6}" srcId="{9E1DD0BD-298C-48C2-A475-D030C8B50C68}" destId="{2277A087-B024-4D25-AD17-66A1D6907445}" srcOrd="1" destOrd="0" parTransId="{73F0F18D-41B4-4076-AD8C-962B7D6F5E6D}" sibTransId="{2FE1B5CE-821E-4F4E-ADE5-031E63A3A26E}"/>
    <dgm:cxn modelId="{42A81ADB-385D-471B-98A6-073BD7A7ED92}" type="presOf" srcId="{33BD1364-E70D-49DB-BB82-6A2698B7A381}" destId="{53ABEFFF-4294-47D6-9885-A96D8BE56293}" srcOrd="0" destOrd="0" presId="urn:microsoft.com/office/officeart/2005/8/layout/hList3"/>
    <dgm:cxn modelId="{87D3FB6E-07A6-417A-A9CC-D77244680EAF}" type="presOf" srcId="{2277A087-B024-4D25-AD17-66A1D6907445}" destId="{B5DB49EB-62F0-4D63-85BC-FD84A16F21C9}" srcOrd="0" destOrd="0" presId="urn:microsoft.com/office/officeart/2005/8/layout/hList3"/>
    <dgm:cxn modelId="{3A8890CF-D8FE-4BE4-819C-FD7215820517}" srcId="{9E1DD0BD-298C-48C2-A475-D030C8B50C68}" destId="{A8C584A8-DDC9-46D3-8F03-C1B5789B1B08}" srcOrd="2" destOrd="0" parTransId="{6CB4E8D1-14E8-41DA-A8EB-626BB1CADE68}" sibTransId="{E98A0B2F-EC34-443D-8F1B-231F17A17476}"/>
    <dgm:cxn modelId="{985F33FC-34E6-4506-923B-D55E1642D0A7}" srcId="{9E1DD0BD-298C-48C2-A475-D030C8B50C68}" destId="{1B347C71-279D-4B37-BDFA-A0500051095E}" srcOrd="0" destOrd="0" parTransId="{2FA6B0BF-3939-41E8-9A28-81B2591BA3DA}" sibTransId="{4545D112-9992-42C4-9B05-A6A8BA26C50B}"/>
    <dgm:cxn modelId="{C2D8FD41-EAC2-4AB7-B612-54347EBFBE1F}" type="presOf" srcId="{1B347C71-279D-4B37-BDFA-A0500051095E}" destId="{6399BB8F-184C-4F10-8BF4-EFE724AAB294}" srcOrd="0" destOrd="0" presId="urn:microsoft.com/office/officeart/2005/8/layout/hList3"/>
    <dgm:cxn modelId="{8B9D1287-F58D-4140-999A-DA9E34E42428}" srcId="{33BD1364-E70D-49DB-BB82-6A2698B7A381}" destId="{9E1DD0BD-298C-48C2-A475-D030C8B50C68}" srcOrd="0" destOrd="0" parTransId="{2CAA0C38-6461-48DC-889E-BD90F2717ED1}" sibTransId="{8C8DC3CC-C82C-4D86-B311-F23C09E539BC}"/>
    <dgm:cxn modelId="{66609236-3348-4A3B-AD2A-DAA90D8EC09E}" type="presOf" srcId="{A8C584A8-DDC9-46D3-8F03-C1B5789B1B08}" destId="{1930253C-27AF-41C6-BE6C-496D6BCE2779}" srcOrd="0" destOrd="0" presId="urn:microsoft.com/office/officeart/2005/8/layout/hList3"/>
    <dgm:cxn modelId="{61703799-590B-4ECC-B69D-7DD95B48E927}" type="presParOf" srcId="{53ABEFFF-4294-47D6-9885-A96D8BE56293}" destId="{15EC4129-65CC-4BA6-8039-5A64F91C4424}" srcOrd="0" destOrd="0" presId="urn:microsoft.com/office/officeart/2005/8/layout/hList3"/>
    <dgm:cxn modelId="{817FC7D7-4545-4B42-85B4-EA2C9582331A}" type="presParOf" srcId="{53ABEFFF-4294-47D6-9885-A96D8BE56293}" destId="{FD8723CD-83E2-4B29-BA5B-7F637A7AD7BD}" srcOrd="1" destOrd="0" presId="urn:microsoft.com/office/officeart/2005/8/layout/hList3"/>
    <dgm:cxn modelId="{74C53D0B-2B06-48CE-8036-269EDEF60058}" type="presParOf" srcId="{FD8723CD-83E2-4B29-BA5B-7F637A7AD7BD}" destId="{6399BB8F-184C-4F10-8BF4-EFE724AAB294}" srcOrd="0" destOrd="0" presId="urn:microsoft.com/office/officeart/2005/8/layout/hList3"/>
    <dgm:cxn modelId="{C1CAD676-9879-4124-AE37-81F0B9D05D16}" type="presParOf" srcId="{FD8723CD-83E2-4B29-BA5B-7F637A7AD7BD}" destId="{B5DB49EB-62F0-4D63-85BC-FD84A16F21C9}" srcOrd="1" destOrd="0" presId="urn:microsoft.com/office/officeart/2005/8/layout/hList3"/>
    <dgm:cxn modelId="{F40E61B1-699C-4515-B182-EB50BD18E64F}" type="presParOf" srcId="{FD8723CD-83E2-4B29-BA5B-7F637A7AD7BD}" destId="{1930253C-27AF-41C6-BE6C-496D6BCE2779}" srcOrd="2" destOrd="0" presId="urn:microsoft.com/office/officeart/2005/8/layout/hList3"/>
    <dgm:cxn modelId="{CFB3F771-F445-4D4A-BBF1-96A70F6610AB}" type="presParOf" srcId="{53ABEFFF-4294-47D6-9885-A96D8BE56293}" destId="{789831F4-C6B8-4B30-8F3B-4A5B032B2E9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C4129-65CC-4BA6-8039-5A64F91C4424}">
      <dsp:nvSpPr>
        <dsp:cNvPr id="0" name=""/>
        <dsp:cNvSpPr/>
      </dsp:nvSpPr>
      <dsp:spPr>
        <a:xfrm>
          <a:off x="0" y="-51662"/>
          <a:ext cx="8497638" cy="28800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1. Организация и проведение традиционных национальных праздников</a:t>
          </a:r>
          <a:br>
            <a:rPr lang="ru-RU" sz="1900" b="1" kern="1200" dirty="0" smtClean="0"/>
          </a:br>
          <a:r>
            <a:rPr lang="ru-RU" sz="1900" b="1" kern="1200" dirty="0" smtClean="0"/>
            <a:t>2. Проведение </a:t>
          </a:r>
          <a:r>
            <a:rPr lang="ru-RU" sz="1900" b="1" kern="1200" dirty="0" err="1" smtClean="0"/>
            <a:t>фестивально</a:t>
          </a:r>
          <a:r>
            <a:rPr lang="ru-RU" sz="1900" b="1" kern="1200" dirty="0" smtClean="0"/>
            <a:t>-конкурсных мероприятий</a:t>
          </a:r>
          <a:br>
            <a:rPr lang="ru-RU" sz="1900" b="1" kern="1200" dirty="0" smtClean="0"/>
          </a:br>
          <a:r>
            <a:rPr lang="ru-RU" sz="1900" b="1" kern="1200" dirty="0" smtClean="0"/>
            <a:t>3. Организация мероприятий, посвященных юбилейным датам </a:t>
          </a:r>
          <a:br>
            <a:rPr lang="ru-RU" sz="1900" b="1" kern="1200" dirty="0" smtClean="0"/>
          </a:br>
          <a:r>
            <a:rPr lang="ru-RU" sz="1900" b="1" kern="1200" dirty="0" smtClean="0"/>
            <a:t>в истории того или иного народа. </a:t>
          </a:r>
          <a:br>
            <a:rPr lang="ru-RU" sz="1900" b="1" kern="1200" dirty="0" smtClean="0"/>
          </a:br>
          <a:r>
            <a:rPr lang="ru-RU" sz="1900" b="1" kern="1200" dirty="0" smtClean="0"/>
            <a:t>4. Поведение научно-практических конференций, посвященных истории и традициям народов, населяющих Российскую Федерацию. </a:t>
          </a:r>
          <a:br>
            <a:rPr lang="ru-RU" sz="1900" b="1" kern="1200" dirty="0" smtClean="0"/>
          </a:br>
          <a:r>
            <a:rPr lang="ru-RU" sz="1900" b="1" kern="1200" dirty="0" smtClean="0"/>
            <a:t>5. Создание Интернет-проектов</a:t>
          </a:r>
          <a:r>
            <a:rPr lang="ru-RU" sz="1900" b="1" i="1" kern="1200" dirty="0" smtClean="0"/>
            <a:t> </a:t>
          </a:r>
          <a:r>
            <a:rPr lang="ru-RU" sz="1900" b="1" kern="1200" dirty="0" smtClean="0"/>
            <a:t>с использованием новых информационных технологий.</a:t>
          </a:r>
          <a:br>
            <a:rPr lang="ru-RU" sz="1900" b="1" kern="1200" dirty="0" smtClean="0"/>
          </a:br>
          <a:r>
            <a:rPr lang="ru-RU" sz="1900" b="1" kern="1200" dirty="0" smtClean="0"/>
            <a:t>6. Укрепление материально-технической базы творческих коллективов, работающих на базе национально-культурных объединений</a:t>
          </a:r>
          <a:endParaRPr lang="ru-RU" sz="1900" kern="1200" dirty="0"/>
        </a:p>
      </dsp:txBody>
      <dsp:txXfrm>
        <a:off x="0" y="-51662"/>
        <a:ext cx="8497638" cy="2880065"/>
      </dsp:txXfrm>
    </dsp:sp>
    <dsp:sp modelId="{6399BB8F-184C-4F10-8BF4-EFE724AAB294}">
      <dsp:nvSpPr>
        <dsp:cNvPr id="0" name=""/>
        <dsp:cNvSpPr/>
      </dsp:nvSpPr>
      <dsp:spPr>
        <a:xfrm>
          <a:off x="0" y="2826692"/>
          <a:ext cx="3208391" cy="1684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Дни татарской литературы и искусства  в Свердловской области (региональная общественная организация «Конгресс татар (Татары Урала) Свердловской области»)</a:t>
          </a:r>
          <a:endParaRPr lang="ru-RU" sz="1700" kern="1200" dirty="0"/>
        </a:p>
      </dsp:txBody>
      <dsp:txXfrm>
        <a:off x="0" y="2826692"/>
        <a:ext cx="3208391" cy="1684600"/>
      </dsp:txXfrm>
    </dsp:sp>
    <dsp:sp modelId="{B5DB49EB-62F0-4D63-85BC-FD84A16F21C9}">
      <dsp:nvSpPr>
        <dsp:cNvPr id="0" name=""/>
        <dsp:cNvSpPr/>
      </dsp:nvSpPr>
      <dsp:spPr>
        <a:xfrm>
          <a:off x="3174325" y="2824093"/>
          <a:ext cx="2004259" cy="16479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 Фестиваль казачьей культуры «Казачий Спас» (Уральский фонд поддержки казачества) </a:t>
          </a:r>
        </a:p>
      </dsp:txBody>
      <dsp:txXfrm>
        <a:off x="3174325" y="2824093"/>
        <a:ext cx="2004259" cy="1647981"/>
      </dsp:txXfrm>
    </dsp:sp>
    <dsp:sp modelId="{1930253C-27AF-41C6-BE6C-496D6BCE2779}">
      <dsp:nvSpPr>
        <dsp:cNvPr id="0" name=""/>
        <dsp:cNvSpPr/>
      </dsp:nvSpPr>
      <dsp:spPr>
        <a:xfrm>
          <a:off x="5215764" y="2837461"/>
          <a:ext cx="3281873" cy="164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Создание документального фильма «160. Культурное наследие народов Среднего Урала» (Свердловская областная общественная организация «Культурное просвещение») </a:t>
          </a:r>
          <a:endParaRPr lang="ru-RU" sz="1700" b="1" kern="1200" dirty="0"/>
        </a:p>
      </dsp:txBody>
      <dsp:txXfrm>
        <a:off x="5215764" y="2837461"/>
        <a:ext cx="3281873" cy="1642814"/>
      </dsp:txXfrm>
    </dsp:sp>
    <dsp:sp modelId="{789831F4-C6B8-4B30-8F3B-4A5B032B2E98}">
      <dsp:nvSpPr>
        <dsp:cNvPr id="0" name=""/>
        <dsp:cNvSpPr/>
      </dsp:nvSpPr>
      <dsp:spPr>
        <a:xfrm>
          <a:off x="0" y="4408264"/>
          <a:ext cx="8497638" cy="33378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A16B9-5CF6-4D0B-8510-C71590FA91D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1DCC3-C2CB-45C5-9EDC-9116FE88F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19F9-D6FF-4A09-A9D6-927CA4CB3D2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D51D8-8E42-4B7C-ADC3-9FEC08040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180" y="1484784"/>
            <a:ext cx="8497639" cy="314119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/>
            </a:r>
            <a:br>
              <a:rPr lang="ru-RU" sz="1600" b="1" dirty="0" smtClean="0">
                <a:solidFill>
                  <a:srgbClr val="000000"/>
                </a:solidFill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поддержке социально ориентированных некоммерческих организаций, реализующих проекты в сфере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4581128"/>
            <a:ext cx="5329287" cy="187220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Москалева Екатерина Владимировна,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музейной, библиотечной, культурно-досуговой деятельности и межведомственных программ Министерства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Свердловской области</a:t>
            </a:r>
          </a:p>
          <a:p>
            <a:pPr algn="l">
              <a:lnSpc>
                <a:spcPct val="80000"/>
              </a:lnSpc>
            </a:pPr>
            <a:endParaRPr lang="ru-RU" sz="2200" b="1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13916" y="549275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</a:t>
            </a:r>
            <a:endParaRPr lang="ru-RU" dirty="0"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180" y="1484784"/>
            <a:ext cx="8497639" cy="314119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/>
            </a:r>
            <a:br>
              <a:rPr lang="ru-RU" sz="1600" b="1" dirty="0" smtClean="0">
                <a:solidFill>
                  <a:srgbClr val="000000"/>
                </a:solidFill>
              </a:rPr>
            </a:br>
            <a:endParaRPr lang="ru-RU" sz="3200" b="1" dirty="0" smtClean="0">
              <a:latin typeface="Century" panose="02040604050505020304" pitchFamily="18" charset="0"/>
              <a:cs typeface="Times New Roman" pitchFamily="18" charset="0"/>
            </a:endParaRP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13916" y="549275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</a:t>
            </a:r>
            <a:endParaRPr lang="ru-RU" dirty="0"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5434" y="1484784"/>
            <a:ext cx="8313132" cy="6747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Государственная программа Свердловской области «Развитие культуры в Свердловской области до 2024 года: субсидии НКО на реализацию проектов в сфере </a:t>
            </a:r>
            <a:r>
              <a:rPr lang="ru-RU" sz="1600" b="1" dirty="0" smtClean="0">
                <a:solidFill>
                  <a:schemeClr val="tx1"/>
                </a:solidFill>
              </a:rPr>
              <a:t>культуры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3067" y="2492896"/>
            <a:ext cx="6340105" cy="36724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1) реализация </a:t>
            </a:r>
            <a:r>
              <a:rPr lang="ru-RU" b="1" dirty="0">
                <a:solidFill>
                  <a:schemeClr val="tx1"/>
                </a:solidFill>
              </a:rPr>
              <a:t>социокультурных проектов, направленных на развитие межнационального сотрудничества, укрепление межэтнических и межконфессиональных отношений, популяризацию и развитие самобытной казачьей культуры, на поддержку и развитие коллективов любительского художественного творчества;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2) </a:t>
            </a:r>
            <a:r>
              <a:rPr lang="ru-RU" b="1" dirty="0">
                <a:solidFill>
                  <a:schemeClr val="tx1"/>
                </a:solidFill>
              </a:rPr>
              <a:t>поддержка проектов СОНКО (общественные объединения творческих работников и их союзы, ассоциации);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3) </a:t>
            </a:r>
            <a:r>
              <a:rPr lang="ru-RU" b="1" dirty="0">
                <a:solidFill>
                  <a:schemeClr val="tx1"/>
                </a:solidFill>
              </a:rPr>
              <a:t>гранты Губернатора Свердловской области учреждениям культуры </a:t>
            </a: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искусства, фондам, некоммерческим партнерствам и </a:t>
            </a:r>
            <a:r>
              <a:rPr lang="ru-RU" b="1" dirty="0" smtClean="0">
                <a:solidFill>
                  <a:schemeClr val="tx1"/>
                </a:solidFill>
              </a:rPr>
              <a:t>АНО (целевое назначение)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7740352" y="2129530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2492896"/>
            <a:ext cx="2160935" cy="36724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Объем финансовой поддержки (2014-2016 гг.):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63,58 млн. руб. Источники финансирования: областной бюджет – с 2012 года; федеральный бюджет – с 2016 года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180" y="1484785"/>
            <a:ext cx="8497639" cy="259228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/>
            </a:r>
            <a:br>
              <a:rPr lang="ru-RU" sz="1600" b="1" dirty="0" smtClean="0">
                <a:solidFill>
                  <a:srgbClr val="000000"/>
                </a:solidFill>
              </a:rPr>
            </a:br>
            <a:endParaRPr lang="ru-RU" sz="3200" b="1" dirty="0" smtClean="0">
              <a:latin typeface="Century" panose="02040604050505020304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6" y="1360603"/>
            <a:ext cx="8901208" cy="22124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tx1"/>
                </a:solidFill>
              </a:rPr>
              <a:t>Субсидии НКО, работающим в сфере межнациональных отношений и сохранения самобытной казачьей </a:t>
            </a:r>
            <a:r>
              <a:rPr lang="ru-RU" sz="1800" b="1" dirty="0" smtClean="0">
                <a:solidFill>
                  <a:schemeClr val="tx1"/>
                </a:solidFill>
              </a:rPr>
              <a:t>культуры</a:t>
            </a:r>
          </a:p>
          <a:p>
            <a:pPr algn="l">
              <a:lnSpc>
                <a:spcPct val="80000"/>
              </a:lnSpc>
            </a:pP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13916" y="549275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</a:t>
            </a:r>
            <a:endParaRPr lang="ru-RU" dirty="0"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4851"/>
              </p:ext>
            </p:extLst>
          </p:nvPr>
        </p:nvGraphicFramePr>
        <p:xfrm>
          <a:off x="4708870" y="4403565"/>
          <a:ext cx="4184305" cy="159447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52047"/>
                <a:gridCol w="1692444"/>
                <a:gridCol w="1739814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Получателей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Объем средств (</a:t>
                      </a:r>
                      <a:r>
                        <a:rPr lang="ru-RU" sz="1800" dirty="0" err="1">
                          <a:effectLst/>
                        </a:rPr>
                        <a:t>млн.руб</a:t>
                      </a:r>
                      <a:r>
                        <a:rPr lang="ru-RU" sz="1800" dirty="0">
                          <a:effectLst/>
                        </a:rPr>
                        <a:t>.)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2014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2015</a:t>
                      </a:r>
                      <a:endParaRPr lang="ru-RU" sz="18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11,5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2016</a:t>
                      </a:r>
                      <a:endParaRPr lang="ru-RU" sz="18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14,5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72352"/>
              </p:ext>
            </p:extLst>
          </p:nvPr>
        </p:nvGraphicFramePr>
        <p:xfrm>
          <a:off x="681570" y="1844824"/>
          <a:ext cx="7780860" cy="1508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14166"/>
                <a:gridCol w="1658183"/>
                <a:gridCol w="1080120"/>
                <a:gridCol w="3528391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Проектов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НКО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Объем средств (млн. руб.)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2,09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3,07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3,03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16016" y="3452963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Гранты Губернатора Свердловской области</a:t>
            </a:r>
            <a:endParaRPr lang="ru-RU" b="1" dirty="0">
              <a:latin typeface="Century" panose="020406040505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1243" y="343451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Субсидии общественным объединениям творческих работников  и их союзам, ассоциация</a:t>
            </a:r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67075"/>
              </p:ext>
            </p:extLst>
          </p:nvPr>
        </p:nvGraphicFramePr>
        <p:xfrm>
          <a:off x="303971" y="4385421"/>
          <a:ext cx="3969830" cy="159447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50654"/>
                <a:gridCol w="1571261"/>
                <a:gridCol w="1747915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Объединений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Объем средств (</a:t>
                      </a:r>
                      <a:r>
                        <a:rPr lang="ru-RU" sz="1800" dirty="0" err="1">
                          <a:effectLst/>
                        </a:rPr>
                        <a:t>млн.руб</a:t>
                      </a:r>
                      <a:r>
                        <a:rPr lang="ru-RU" sz="1800" dirty="0">
                          <a:effectLst/>
                        </a:rPr>
                        <a:t>.)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2014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2015</a:t>
                      </a:r>
                      <a:endParaRPr lang="ru-RU" sz="18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5,39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2016</a:t>
                      </a:r>
                      <a:endParaRPr lang="ru-RU" sz="18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478839" y="297656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</a:t>
            </a:r>
          </a:p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Социокультурные проекты, победившие в конкурсах и получившие поддержку:</a:t>
            </a:r>
          </a:p>
          <a:p>
            <a:pPr algn="ctr"/>
            <a:endParaRPr lang="ru-RU" dirty="0"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149528"/>
              </p:ext>
            </p:extLst>
          </p:nvPr>
        </p:nvGraphicFramePr>
        <p:xfrm>
          <a:off x="395537" y="1397000"/>
          <a:ext cx="849763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64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13916" y="549275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области: </a:t>
            </a:r>
          </a:p>
          <a:p>
            <a:pPr algn="ctr"/>
            <a:r>
              <a:rPr lang="ru-RU" dirty="0" smtClean="0">
                <a:latin typeface="Century" panose="02040604050505020304" pitchFamily="18" charset="0"/>
              </a:rPr>
              <a:t>Предоставление субсидий</a:t>
            </a:r>
            <a:endParaRPr lang="ru-RU" dirty="0"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73" y="1341438"/>
            <a:ext cx="86423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средств на реализацию мероприятий по предоставлению субсидий некоммерческим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являющимся государственными и муниципальными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социально-культурных проектов (мероприятий),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развитие межнационального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сотрудничества, сохранение и защиту самобытности, культуры, языков и традиций народов Российской Федерации, укрепление межэтнических и межконфессиональных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1400 тыс. руб.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 федерального бюджета 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тыс.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и развитие работающих на базе некоммерческих организаций национальных коллективов любительского художественного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 тыс.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 федерального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популяризацию и развитие самобытной казачьей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611,5 тыс. руб.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 федерального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291,5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предоставляются по итогам конкурсного отбора. </a:t>
            </a:r>
          </a:p>
          <a:p>
            <a:pPr algn="ctr"/>
            <a:endParaRPr lang="ru-RU" sz="2200" b="1" dirty="0" smtClean="0"/>
          </a:p>
          <a:p>
            <a:pPr marL="342900" indent="-342900" algn="ctr">
              <a:buFontTx/>
              <a:buChar char="-"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0840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13916" y="549275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области: </a:t>
            </a:r>
          </a:p>
          <a:p>
            <a:pPr algn="ctr"/>
            <a:r>
              <a:rPr lang="ru-RU" dirty="0" smtClean="0">
                <a:latin typeface="Century" panose="02040604050505020304" pitchFamily="18" charset="0"/>
              </a:rPr>
              <a:t>Предоставление субсидий</a:t>
            </a:r>
            <a:endParaRPr lang="ru-RU" dirty="0"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73" y="1341438"/>
            <a:ext cx="86423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00CC"/>
                </a:solidFill>
              </a:rPr>
              <a:t>Право на получении субсидии имеют </a:t>
            </a:r>
            <a:r>
              <a:rPr lang="ru-RU" altLang="ru-RU" sz="2000" b="1" dirty="0" smtClean="0">
                <a:solidFill>
                  <a:srgbClr val="0000CC"/>
                </a:solidFill>
              </a:rPr>
              <a:t>НКО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524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зарегистрированные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Свердловской области</a:t>
            </a:r>
          </a:p>
          <a:p>
            <a:pPr indent="3524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находящиеся в состоянии ликвидации и не имеющие решения Арбитражного суда Свердловской области о признании организации банкротом и об открытии конкурсного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2425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задолженности по начисленным налогам, сборам и иным обязательным платежам в бюджеты бюджетной системы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</a:p>
          <a:p>
            <a:pPr indent="3524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осуществляющие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учредительными документами деятельность по развитию межнационального сотрудничества, сохранению и защите самобытности, культуры, языков и традиций народов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на своей базе работающие национальные коллективы любительского художественного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творчества, а также осуществляющие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учредительными документами деятельность по популяризации и развитию самобытной казачьей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309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250825" y="1341438"/>
            <a:ext cx="86423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7" descr="полный герб (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295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13916" y="549275"/>
            <a:ext cx="750095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Министерство культуры Свердловской области: </a:t>
            </a: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  <a:p>
            <a:pPr algn="ctr"/>
            <a:endParaRPr lang="ru-RU" b="1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73" y="1341438"/>
            <a:ext cx="86423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Для проведения конкурсного отбора Министерство:</a:t>
            </a:r>
          </a:p>
          <a:p>
            <a:pPr indent="1825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создает комиссию по проведению конкурсного отбора, по результатам которого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НКО предоставляются субсидии;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определяет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НКО 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признанных участниками конкурсного отбора, а также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НКО,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допущенных к участию в конкурсном отборе;</a:t>
            </a:r>
          </a:p>
          <a:p>
            <a:pPr indent="1825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организует работу Комиссии по рассмотрению документов участников конкурсного отбора;</a:t>
            </a:r>
          </a:p>
          <a:p>
            <a:pPr indent="1825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отбора направляет уведомления участникам конкурсного отбора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000" b="1" dirty="0" smtClean="0"/>
              <a:t>Комиссия  рассматривает заявки и проекты в </a:t>
            </a:r>
            <a:r>
              <a:rPr lang="ru-RU" sz="2000" b="1" dirty="0"/>
              <a:t>два этапа:</a:t>
            </a:r>
          </a:p>
          <a:p>
            <a:pPr algn="just"/>
            <a:r>
              <a:rPr lang="ru-RU" sz="2000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(дистанционное) рассмотрение документов участников конкурсного отбора;</a:t>
            </a:r>
          </a:p>
          <a:p>
            <a:pPr algn="just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обсуждением результатов заочного (дистанционного) рассмотрения документов участников конкурсного отбора, утверждением сводных результатов по каждому заявленному проекту и определением размера субсидий для каждого участника конкурсного отбора.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77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519" cy="21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381" imgH="381" progId="TCLayout.ActiveDocument.1">
                  <p:embed/>
                </p:oleObj>
              </mc:Choice>
              <mc:Fallback>
                <p:oleObj name="think-cell Slide" r:id="rId7" imgW="381" imgH="381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519" cy="21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62211" y="1104861"/>
            <a:ext cx="86422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8463" tIns="49232" rIns="98463" bIns="49232"/>
          <a:lstStyle/>
          <a:p>
            <a:endParaRPr lang="ru-RU"/>
          </a:p>
        </p:txBody>
      </p:sp>
      <p:pic>
        <p:nvPicPr>
          <p:cNvPr id="17412" name="Picture 7" descr="полный герб (1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79" y="179973"/>
            <a:ext cx="1132273" cy="77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35474" y="283665"/>
            <a:ext cx="7308526" cy="50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63" tIns="49232" rIns="98463" bIns="49232"/>
          <a:lstStyle>
            <a:lvl1pPr>
              <a:spcBef>
                <a:spcPct val="20000"/>
              </a:spcBef>
              <a:buFont typeface="Arial" charset="0"/>
              <a:buChar char="•"/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03" name="Прямоугольник 1"/>
          <p:cNvSpPr>
            <a:spLocks noChangeArrowheads="1"/>
          </p:cNvSpPr>
          <p:nvPr/>
        </p:nvSpPr>
        <p:spPr bwMode="auto">
          <a:xfrm>
            <a:off x="1692450" y="367095"/>
            <a:ext cx="7451550" cy="5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63" tIns="49232" rIns="98463" bIns="4923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7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Министерство культуры Свердловской области</a:t>
            </a:r>
            <a:endParaRPr lang="ru-RU" altLang="ru-RU" sz="2700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5" name="Объект 2"/>
          <p:cNvSpPr txBox="1">
            <a:spLocks/>
          </p:cNvSpPr>
          <p:nvPr/>
        </p:nvSpPr>
        <p:spPr bwMode="auto">
          <a:xfrm>
            <a:off x="457677" y="1429049"/>
            <a:ext cx="8228647" cy="199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63" tIns="49232" rIns="98463" bIns="49232"/>
          <a:lstStyle>
            <a:lvl1pPr>
              <a:spcBef>
                <a:spcPct val="20000"/>
              </a:spcBef>
              <a:buFont typeface="Arial" charset="0"/>
              <a:buChar char="•"/>
              <a:defRPr sz="4600">
                <a:solidFill>
                  <a:schemeClr val="tx1"/>
                </a:solidFill>
                <a:latin typeface="Calibri" pitchFamily="34" charset="0"/>
              </a:defRPr>
            </a:lvl1pPr>
            <a:lvl2pPr marL="1065213" indent="-409575">
              <a:spcBef>
                <a:spcPct val="20000"/>
              </a:spcBef>
              <a:buFont typeface="Arial" charset="0"/>
              <a:buChar char="–"/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638300" indent="-327025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93938" indent="-327025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Calibri" pitchFamily="34" charset="0"/>
              </a:defRPr>
            </a:lvl4pPr>
            <a:lvl5pPr marL="2949575" indent="-327025">
              <a:spcBef>
                <a:spcPct val="20000"/>
              </a:spcBef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5pPr>
            <a:lvl6pPr marL="3406775" indent="-3270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6pPr>
            <a:lvl7pPr marL="3863975" indent="-3270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7pPr>
            <a:lvl8pPr marL="4321175" indent="-3270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8pPr>
            <a:lvl9pPr marL="4778375" indent="-3270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endParaRPr lang="ru-RU" altLang="ru-RU" sz="4100" b="1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altLang="ru-RU" sz="4100" b="1">
                <a:cs typeface="Times New Roman" pitchFamily="18" charset="0"/>
              </a:rPr>
              <a:t>Благодарю за внимание!</a:t>
            </a:r>
            <a:endParaRPr lang="ru-RU" altLang="ru-RU" sz="3400" b="1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JldmO3NokWk7Mh2cpoKB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ag.npYxf0GdVtuSf5XG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0t_rrGjMEe8MZ26Z6dDA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696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think-cell Slide</vt:lpstr>
      <vt:lpstr> О поддержке социально ориентированных некоммерческих организаций, реализующих проекты в сфере культуры 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Министерство культуры Свердловской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развитии сферы культуры в Свердловской области и проведении в 2014 году в Свердловской области  Года культуры</dc:title>
  <dc:creator>Литовских Вера Константиновна</dc:creator>
  <cp:lastModifiedBy>Москалева Екатерина Владимировна</cp:lastModifiedBy>
  <cp:revision>138</cp:revision>
  <cp:lastPrinted>2017-03-24T03:29:55Z</cp:lastPrinted>
  <dcterms:created xsi:type="dcterms:W3CDTF">2014-04-24T08:28:43Z</dcterms:created>
  <dcterms:modified xsi:type="dcterms:W3CDTF">2017-03-24T03:34:23Z</dcterms:modified>
</cp:coreProperties>
</file>