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3782" r:id="rId2"/>
  </p:sldMasterIdLst>
  <p:notesMasterIdLst>
    <p:notesMasterId r:id="rId30"/>
  </p:notesMasterIdLst>
  <p:sldIdLst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05" r:id="rId21"/>
    <p:sldId id="297" r:id="rId22"/>
    <p:sldId id="304" r:id="rId23"/>
    <p:sldId id="298" r:id="rId24"/>
    <p:sldId id="299" r:id="rId25"/>
    <p:sldId id="300" r:id="rId26"/>
    <p:sldId id="301" r:id="rId27"/>
    <p:sldId id="288" r:id="rId28"/>
    <p:sldId id="306" r:id="rId2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6666FF"/>
    <a:srgbClr val="3333CC"/>
    <a:srgbClr val="000099"/>
    <a:srgbClr val="000000"/>
    <a:srgbClr val="000066"/>
    <a:srgbClr val="0066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D347CBA-CE15-4258-BF1D-C534CD4E2083}" type="datetimeFigureOut">
              <a:rPr lang="ru-RU"/>
              <a:pPr>
                <a:defRPr/>
              </a:pPr>
              <a:t>25.11.2010</a:t>
            </a:fld>
            <a:endParaRPr lang="ru-RU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EB020250-5A8B-4B51-B963-CE1DCCA8D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301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051ABEB-95E6-4509-82E8-F122BE382910}" type="slidenum">
              <a:rPr lang="ru-RU" sz="1200"/>
              <a:pPr algn="r"/>
              <a:t>16</a:t>
            </a:fld>
            <a:endParaRPr 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3A5D20-A081-4313-9A1E-4D3286F47159}" type="slidenum">
              <a:rPr lang="ru-RU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FE662-FFCB-4445-9B9F-2A1487559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AE5D8-534F-471F-956B-315D5FC37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86868-C90D-4204-99F0-53BC0AF58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19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33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34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35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6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7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38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39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grpSp>
                  <p:nvGrpSpPr>
                    <p:cNvPr id="40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>
                          <a:defRPr/>
                        </a:pPr>
                        <a:endParaRPr lang="ru-RU"/>
                      </a:p>
                    </p:txBody>
                  </p:sp>
                  <p:grpSp>
                    <p:nvGrpSpPr>
                      <p:cNvPr id="42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3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44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45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46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47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48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49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0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1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2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3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4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5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6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7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8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59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0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1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2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3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4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5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6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7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8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69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0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1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2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3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4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5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6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7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78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grpSp>
                      <p:nvGrpSpPr>
                        <p:cNvPr id="79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1" y="1811"/>
                          <a:ext cx="3672" cy="2049"/>
                          <a:chOff x="6" y="1815"/>
                          <a:chExt cx="3672" cy="2049"/>
                        </a:xfrm>
                      </p:grpSpPr>
                      <p:sp>
                        <p:nvSpPr>
                          <p:cNvPr id="11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5" y="2871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1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1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1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6" y="1867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8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4" y="1359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  <p:sp>
                        <p:nvSpPr>
                          <p:cNvPr id="12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7" y="1004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>
                              <a:defRPr/>
                            </a:pPr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8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8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9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0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1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1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1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1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1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  <p:sp>
                      <p:nvSpPr>
                        <p:cNvPr id="11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>
                            <a:defRPr/>
                          </a:pPr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2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2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2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</p:grpSp>
        <p:grpSp>
          <p:nvGrpSpPr>
            <p:cNvPr id="6" name="Group 113"/>
            <p:cNvGrpSpPr>
              <a:grpSpLocks/>
            </p:cNvGrpSpPr>
            <p:nvPr userDrawn="1"/>
          </p:nvGrpSpPr>
          <p:grpSpPr bwMode="auto">
            <a:xfrm>
              <a:off x="16" y="1318"/>
              <a:ext cx="3325" cy="2956"/>
              <a:chOff x="16" y="1318"/>
              <a:chExt cx="3325" cy="2956"/>
            </a:xfrm>
          </p:grpSpPr>
          <p:sp>
            <p:nvSpPr>
              <p:cNvPr id="7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8" y="2695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3" name="Group 120"/>
              <p:cNvGrpSpPr>
                <a:grpSpLocks noChangeAspect="1"/>
              </p:cNvGrpSpPr>
              <p:nvPr/>
            </p:nvGrpSpPr>
            <p:grpSpPr bwMode="auto">
              <a:xfrm>
                <a:off x="3070" y="1318"/>
                <a:ext cx="262" cy="297"/>
                <a:chOff x="3042" y="1265"/>
                <a:chExt cx="367" cy="424"/>
              </a:xfrm>
            </p:grpSpPr>
            <p:sp>
              <p:nvSpPr>
                <p:cNvPr id="14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1" y="1468"/>
                  <a:ext cx="282" cy="16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5"/>
                  <a:ext cx="226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5" y="1365"/>
                  <a:ext cx="162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7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2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36990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991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8" name="Rectangle 12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effectLst/>
              </a:defRPr>
            </a:lvl1pPr>
          </a:lstStyle>
          <a:p>
            <a:pPr>
              <a:defRPr/>
            </a:pPr>
            <a:fld id="{5C8DFF93-3921-4C3B-8863-2A3898C11FEB}" type="datetimeFigureOut">
              <a:rPr lang="ru-RU"/>
              <a:pPr>
                <a:defRPr/>
              </a:pPr>
              <a:t>25.11.2010</a:t>
            </a:fld>
            <a:endParaRPr lang="ru-RU"/>
          </a:p>
        </p:txBody>
      </p:sp>
      <p:sp>
        <p:nvSpPr>
          <p:cNvPr id="129" name="Rectangle 12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" name="Rectangle 1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effectLst/>
              </a:defRPr>
            </a:lvl1pPr>
          </a:lstStyle>
          <a:p>
            <a:pPr>
              <a:defRPr/>
            </a:pPr>
            <a:fld id="{E423C6FF-54F5-44FB-AD90-A4012F7D8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8ECE9-08E1-4FDA-9868-93B5F2B87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A2DF5-7681-443C-946B-7828694012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AD269-CBF3-4B81-A64E-DD146C047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118E3-E47C-44C9-B83F-6C546DC3E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117C1-A4BB-468D-BA40-8BDD66174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BC2B1-97B3-486D-A1AD-C1934508C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F2FE2-15B3-4F30-9077-BD9D4B64F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D3112-579C-4BA0-8379-A5F7A167C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11BB9AAC-DB25-4348-AAD6-52176255A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10600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0601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69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970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5" name="Rectangle 12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effectLst/>
                <a:latin typeface="+mn-lt"/>
              </a:defRPr>
            </a:lvl1pPr>
          </a:lstStyle>
          <a:p>
            <a:pPr>
              <a:defRPr/>
            </a:pPr>
            <a:fld id="{FCDA9AEF-F78E-4713-9384-27DFD3DABE72}" type="datetimeFigureOut">
              <a:rPr lang="ru-RU"/>
              <a:pPr>
                <a:defRPr/>
              </a:pPr>
              <a:t>25.11.2010</a:t>
            </a:fld>
            <a:endParaRPr lang="ru-RU"/>
          </a:p>
        </p:txBody>
      </p:sp>
      <p:sp>
        <p:nvSpPr>
          <p:cNvPr id="256" name="Rectangle 1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7" name="Rectangle 1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  <a:latin typeface="+mn-lt"/>
              </a:defRPr>
            </a:lvl1pPr>
          </a:lstStyle>
          <a:p>
            <a:pPr>
              <a:defRPr/>
            </a:pPr>
            <a:fld id="{3A1DCB6C-5E9F-4BAD-AC0E-7D3093E7E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файла, файловой системы, классификация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1066800"/>
            <a:ext cx="7772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Файлы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 файловая система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7543800" y="0"/>
            <a:ext cx="1600200" cy="457200"/>
          </a:xfrm>
        </p:spPr>
        <p:txBody>
          <a:bodyPr/>
          <a:lstStyle/>
          <a:p>
            <a:pPr algn="r">
              <a:defRPr/>
            </a:pPr>
            <a:fld id="{81E11102-91E7-4C95-BC4C-FC5B48FD7F48}" type="datetime1">
              <a:rPr lang="ru-RU" sz="1800" b="1" smtClean="0"/>
              <a:pPr algn="r">
                <a:defRPr/>
              </a:pPr>
              <a:t>25.11.2010</a:t>
            </a:fld>
            <a:endParaRPr lang="ru-RU" sz="1800" b="1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pPr>
              <a:defRPr/>
            </a:pPr>
            <a:fld id="{301FE662-FFCB-4445-9B9F-2A148755976D}" type="slidenum">
              <a:rPr lang="ru-RU" sz="2000" b="1" smtClean="0"/>
              <a:pPr>
                <a:defRPr/>
              </a:pPr>
              <a:t>1</a:t>
            </a:fld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90999" y="76200"/>
            <a:ext cx="216200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ГОУ НПО ПУ №31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6130116"/>
            <a:ext cx="28844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Анисимова Т.В.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76679" y="6488668"/>
            <a:ext cx="206761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Гурьевск, 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ru-RU" sz="3200" b="1" u="sng" dirty="0" smtClean="0">
                <a:solidFill>
                  <a:srgbClr val="000099"/>
                </a:solidFill>
                <a:latin typeface="Monotype Corsiva" pitchFamily="66" charset="0"/>
                <a:ea typeface="+mn-ea"/>
                <a:cs typeface="+mn-cs"/>
              </a:rPr>
              <a:t>Папка</a:t>
            </a:r>
            <a:r>
              <a:rPr lang="en-US" sz="3200" b="1" u="sng" dirty="0" smtClean="0">
                <a:solidFill>
                  <a:srgbClr val="000099"/>
                </a:solidFill>
                <a:latin typeface="Monotype Corsiva" pitchFamily="66" charset="0"/>
                <a:ea typeface="+mn-ea"/>
                <a:cs typeface="+mn-cs"/>
              </a:rPr>
              <a:t> (</a:t>
            </a:r>
            <a:r>
              <a:rPr lang="ru-RU" sz="3200" b="1" u="sng" dirty="0" smtClean="0">
                <a:solidFill>
                  <a:srgbClr val="000099"/>
                </a:solidFill>
                <a:latin typeface="Monotype Corsiva" pitchFamily="66" charset="0"/>
                <a:ea typeface="+mn-ea"/>
                <a:cs typeface="+mn-cs"/>
              </a:rPr>
              <a:t>каталог) </a:t>
            </a:r>
            <a:r>
              <a:rPr lang="ru-RU" sz="3200" b="1" dirty="0" smtClean="0">
                <a:solidFill>
                  <a:srgbClr val="000099"/>
                </a:solidFill>
                <a:latin typeface="Monotype Corsiva" pitchFamily="66" charset="0"/>
                <a:ea typeface="+mn-ea"/>
                <a:cs typeface="+mn-cs"/>
              </a:rPr>
              <a:t> </a:t>
            </a:r>
            <a:r>
              <a:rPr lang="ru-RU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ru-RU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совокупность файлов </a:t>
            </a:r>
            <a:r>
              <a:rPr lang="ru-RU" sz="3200" b="1" u="sng" dirty="0" smtClean="0">
                <a:solidFill>
                  <a:srgbClr val="000099"/>
                </a:solidFill>
                <a:latin typeface="Monotype Corsiva" pitchFamily="66" charset="0"/>
                <a:ea typeface="+mn-ea"/>
                <a:cs typeface="+mn-cs"/>
              </a:rPr>
              <a:t>(подкаталогов) </a:t>
            </a:r>
            <a:r>
              <a:rPr lang="ru-RU" sz="3200" b="1" dirty="0" smtClean="0">
                <a:solidFill>
                  <a:srgbClr val="000099"/>
                </a:solidFill>
                <a:latin typeface="Monotype Corsiva" pitchFamily="66" charset="0"/>
                <a:ea typeface="+mn-ea"/>
                <a:cs typeface="+mn-cs"/>
              </a:rPr>
              <a:t> </a:t>
            </a:r>
            <a:r>
              <a:rPr lang="ru-RU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</a:t>
            </a:r>
            <a:r>
              <a:rPr lang="ru-RU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одной тематике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828800"/>
            <a:ext cx="8610600" cy="46482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900" dirty="0" smtClean="0"/>
              <a:t>В операционной системе </a:t>
            </a:r>
            <a:r>
              <a:rPr lang="en-US" sz="2900" dirty="0" smtClean="0"/>
              <a:t>Windows </a:t>
            </a:r>
            <a:r>
              <a:rPr lang="ru-RU" sz="2900" dirty="0" smtClean="0"/>
              <a:t>вместо</a:t>
            </a:r>
            <a:endParaRPr lang="en-US" sz="2900" dirty="0" smtClean="0"/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900" dirty="0" smtClean="0"/>
              <a:t>каталогов используется понятие «папка». </a:t>
            </a:r>
          </a:p>
          <a:p>
            <a:pPr algn="just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3200" b="1" u="sng" dirty="0" smtClean="0">
                <a:solidFill>
                  <a:srgbClr val="000099"/>
                </a:solidFill>
                <a:latin typeface="Monotype Corsiva" pitchFamily="66" charset="0"/>
              </a:rPr>
              <a:t>Папка</a:t>
            </a:r>
            <a:r>
              <a:rPr lang="ru-RU" sz="2900" b="1" dirty="0" smtClean="0"/>
              <a:t> </a:t>
            </a:r>
            <a:r>
              <a:rPr lang="ru-RU" sz="2900" dirty="0" smtClean="0"/>
              <a:t>– это объект </a:t>
            </a:r>
            <a:r>
              <a:rPr lang="en-US" sz="2900" dirty="0" smtClean="0"/>
              <a:t>Windows</a:t>
            </a:r>
            <a:r>
              <a:rPr lang="ru-RU" sz="2900" dirty="0" smtClean="0"/>
              <a:t>, предназначенное</a:t>
            </a:r>
            <a:endParaRPr lang="en-US" sz="2900" dirty="0" smtClean="0"/>
          </a:p>
          <a:p>
            <a:pPr algn="just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900" dirty="0" smtClean="0"/>
              <a:t>для объединения файлов и других папок в</a:t>
            </a:r>
            <a:endParaRPr lang="en-US" sz="2900" dirty="0" smtClean="0"/>
          </a:p>
          <a:p>
            <a:pPr algn="just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900" dirty="0" smtClean="0"/>
              <a:t>группы.</a:t>
            </a: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900" dirty="0" smtClean="0"/>
              <a:t>Понятие папки шире, чем понятие «каталог». В</a:t>
            </a:r>
            <a:endParaRPr lang="en-US" sz="2900" dirty="0" smtClean="0"/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900" dirty="0" err="1" smtClean="0"/>
              <a:t>Windows</a:t>
            </a:r>
            <a:r>
              <a:rPr lang="ru-RU" sz="2900" dirty="0" smtClean="0"/>
              <a:t> на вершине иерархии папок находится</a:t>
            </a:r>
            <a:endParaRPr lang="en-US" sz="2900" dirty="0" smtClean="0"/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900" dirty="0" smtClean="0"/>
              <a:t>папка </a:t>
            </a:r>
            <a:r>
              <a:rPr lang="ru-RU" sz="3200" b="1" u="sng" dirty="0" smtClean="0">
                <a:solidFill>
                  <a:srgbClr val="000099"/>
                </a:solidFill>
                <a:latin typeface="Monotype Corsiva" pitchFamily="66" charset="0"/>
              </a:rPr>
              <a:t>Рабочий стол</a:t>
            </a:r>
            <a:r>
              <a:rPr lang="ru-RU" sz="2900" dirty="0" smtClean="0"/>
              <a:t>. (Следующий уровень</a:t>
            </a:r>
            <a:endParaRPr lang="en-US" sz="2900" dirty="0" smtClean="0"/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900" dirty="0" smtClean="0"/>
              <a:t>представлен папками </a:t>
            </a:r>
            <a:r>
              <a:rPr lang="ru-RU" sz="3200" b="1" u="sng" dirty="0" smtClean="0">
                <a:solidFill>
                  <a:srgbClr val="000099"/>
                </a:solidFill>
                <a:latin typeface="Monotype Corsiva" pitchFamily="66" charset="0"/>
              </a:rPr>
              <a:t>Мой компьютер, Корзина</a:t>
            </a:r>
            <a:endParaRPr lang="en-US" sz="3200" b="1" u="sng" dirty="0" smtClean="0">
              <a:solidFill>
                <a:srgbClr val="000099"/>
              </a:solidFill>
              <a:latin typeface="Monotype Corsiva" pitchFamily="66" charset="0"/>
            </a:endParaRPr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900" dirty="0" smtClean="0"/>
              <a:t>и</a:t>
            </a:r>
            <a:r>
              <a:rPr lang="ru-RU" sz="3200" dirty="0" smtClean="0"/>
              <a:t> </a:t>
            </a:r>
            <a:r>
              <a:rPr lang="ru-RU" sz="3200" b="1" u="sng" dirty="0" smtClean="0">
                <a:solidFill>
                  <a:srgbClr val="000099"/>
                </a:solidFill>
                <a:latin typeface="Monotype Corsiva" pitchFamily="66" charset="0"/>
              </a:rPr>
              <a:t>Сетевое окружение </a:t>
            </a:r>
            <a:r>
              <a:rPr lang="ru-RU" sz="2900" dirty="0" smtClean="0"/>
              <a:t>(если компьютер</a:t>
            </a:r>
            <a:endParaRPr lang="en-US" sz="2900" dirty="0" smtClean="0"/>
          </a:p>
          <a:p>
            <a:pPr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900" dirty="0" smtClean="0"/>
              <a:t>подключен к локальной сети). </a:t>
            </a:r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>
          <a:xfrm>
            <a:off x="7543800" y="0"/>
            <a:ext cx="1600200" cy="457200"/>
          </a:xfrm>
        </p:spPr>
        <p:txBody>
          <a:bodyPr/>
          <a:lstStyle/>
          <a:p>
            <a:pPr algn="r">
              <a:defRPr/>
            </a:pPr>
            <a:fld id="{81E11102-91E7-4C95-BC4C-FC5B48FD7F48}" type="datetime1">
              <a:rPr lang="ru-RU" sz="1800" b="1" smtClean="0"/>
              <a:pPr algn="r">
                <a:defRPr/>
              </a:pPr>
              <a:t>25.11.2010</a:t>
            </a:fld>
            <a:endParaRPr lang="ru-RU" sz="1800" b="1" dirty="0"/>
          </a:p>
        </p:txBody>
      </p:sp>
      <p:sp>
        <p:nvSpPr>
          <p:cNvPr id="5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pPr>
              <a:defRPr/>
            </a:pPr>
            <a:fld id="{301FE662-FFCB-4445-9B9F-2A148755976D}" type="slidenum">
              <a:rPr lang="ru-RU" sz="2000" b="1" smtClean="0"/>
              <a:pPr>
                <a:defRPr/>
              </a:pPr>
              <a:t>10</a:t>
            </a:fld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228600"/>
            <a:ext cx="8763000" cy="5334000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4800" b="1" dirty="0" smtClean="0">
                <a:solidFill>
                  <a:schemeClr val="tx2"/>
                </a:solidFill>
                <a:latin typeface="Monotype Corsiva" pitchFamily="66" charset="0"/>
                <a:ea typeface="+mj-ea"/>
                <a:cs typeface="+mj-cs"/>
              </a:rPr>
              <a:t>На одном компьютере может быть</a:t>
            </a:r>
            <a:endParaRPr lang="en-US" sz="4800" b="1" dirty="0" smtClean="0">
              <a:solidFill>
                <a:schemeClr val="tx2"/>
              </a:solidFill>
              <a:latin typeface="Monotype Corsiva" pitchFamily="66" charset="0"/>
              <a:ea typeface="+mj-ea"/>
              <a:cs typeface="+mj-cs"/>
            </a:endParaRPr>
          </a:p>
          <a:p>
            <a:pPr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4800" b="1" dirty="0" smtClean="0">
                <a:solidFill>
                  <a:schemeClr val="tx2"/>
                </a:solidFill>
                <a:latin typeface="Monotype Corsiva" pitchFamily="66" charset="0"/>
                <a:ea typeface="+mj-ea"/>
                <a:cs typeface="+mj-cs"/>
              </a:rPr>
              <a:t>несколько дисков. </a:t>
            </a:r>
            <a:endParaRPr lang="en-US" sz="4800" b="1" dirty="0" smtClean="0">
              <a:solidFill>
                <a:schemeClr val="tx2"/>
              </a:solidFill>
              <a:latin typeface="Monotype Corsiva" pitchFamily="66" charset="0"/>
              <a:ea typeface="+mj-ea"/>
              <a:cs typeface="+mj-cs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dirty="0" smtClean="0"/>
              <a:t>Каждому </a:t>
            </a:r>
            <a:r>
              <a:rPr lang="ru-RU" dirty="0" smtClean="0"/>
              <a:t>дисководу</a:t>
            </a:r>
            <a:r>
              <a:rPr lang="en-US" dirty="0" smtClean="0"/>
              <a:t> </a:t>
            </a:r>
            <a:r>
              <a:rPr lang="ru-RU" dirty="0" smtClean="0"/>
              <a:t>присваивается</a:t>
            </a:r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dirty="0" smtClean="0"/>
              <a:t>однобуквенное имя</a:t>
            </a:r>
            <a:r>
              <a:rPr lang="en-US" dirty="0" smtClean="0"/>
              <a:t> </a:t>
            </a:r>
            <a:r>
              <a:rPr lang="ru-RU" dirty="0" smtClean="0"/>
              <a:t>после</a:t>
            </a:r>
            <a:r>
              <a:rPr lang="en-US" dirty="0" smtClean="0"/>
              <a:t> </a:t>
            </a:r>
            <a:r>
              <a:rPr lang="ru-RU" dirty="0" smtClean="0"/>
              <a:t>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dirty="0" smtClean="0"/>
              <a:t>А:, В:, С:, </a:t>
            </a:r>
            <a:r>
              <a:rPr lang="en-US" b="1" dirty="0" smtClean="0"/>
              <a:t>D</a:t>
            </a:r>
            <a:r>
              <a:rPr lang="ru-RU" b="1" dirty="0" smtClean="0"/>
              <a:t>:, …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3600" b="1" u="sng" dirty="0" smtClean="0">
                <a:solidFill>
                  <a:srgbClr val="000099"/>
                </a:solidFill>
                <a:latin typeface="Monotype Corsiva" pitchFamily="66" charset="0"/>
              </a:rPr>
              <a:t>Логический диск </a:t>
            </a:r>
            <a:r>
              <a:rPr lang="ru-RU" dirty="0" smtClean="0"/>
              <a:t>– это физический диск, реальный диск или часть физического диска, которому присвоено имя.</a:t>
            </a:r>
          </a:p>
        </p:txBody>
      </p:sp>
      <p:sp>
        <p:nvSpPr>
          <p:cNvPr id="3" name="Дата 6"/>
          <p:cNvSpPr>
            <a:spLocks noGrp="1"/>
          </p:cNvSpPr>
          <p:nvPr>
            <p:ph type="dt" sz="half" idx="10"/>
          </p:nvPr>
        </p:nvSpPr>
        <p:spPr>
          <a:xfrm>
            <a:off x="7543800" y="0"/>
            <a:ext cx="1600200" cy="457200"/>
          </a:xfrm>
        </p:spPr>
        <p:txBody>
          <a:bodyPr/>
          <a:lstStyle/>
          <a:p>
            <a:pPr algn="r">
              <a:defRPr/>
            </a:pPr>
            <a:fld id="{81E11102-91E7-4C95-BC4C-FC5B48FD7F48}" type="datetime1">
              <a:rPr lang="ru-RU" sz="1800" b="1" smtClean="0"/>
              <a:pPr algn="r">
                <a:defRPr/>
              </a:pPr>
              <a:t>25.11.2010</a:t>
            </a:fld>
            <a:endParaRPr lang="ru-RU" sz="1800" b="1" dirty="0"/>
          </a:p>
        </p:txBody>
      </p:sp>
      <p:sp>
        <p:nvSpPr>
          <p:cNvPr id="4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pPr>
              <a:defRPr/>
            </a:pPr>
            <a:fld id="{301FE662-FFCB-4445-9B9F-2A148755976D}" type="slidenum">
              <a:rPr lang="ru-RU" sz="2000" b="1" smtClean="0"/>
              <a:pPr>
                <a:defRPr/>
              </a:pPr>
              <a:t>11</a:t>
            </a:fld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8458200" cy="1143000"/>
          </a:xfrm>
        </p:spPr>
        <p:txBody>
          <a:bodyPr anchor="t"/>
          <a:lstStyle/>
          <a:p>
            <a:pPr algn="ctr" eaLnBrk="1" hangingPunct="1"/>
            <a:r>
              <a:rPr lang="ru-RU" sz="3600" b="1" u="sng" dirty="0" smtClean="0">
                <a:solidFill>
                  <a:srgbClr val="000099"/>
                </a:solidFill>
                <a:latin typeface="Monotype Corsiva" pitchFamily="66" charset="0"/>
                <a:ea typeface="+mn-ea"/>
                <a:cs typeface="+mn-cs"/>
              </a:rPr>
              <a:t>Файловая структура</a:t>
            </a:r>
            <a:r>
              <a:rPr lang="ru-RU" sz="3600" b="1" dirty="0" smtClean="0">
                <a:solidFill>
                  <a:srgbClr val="000099"/>
                </a:solidFill>
                <a:latin typeface="Monotype Corsiva" pitchFamily="66" charset="0"/>
                <a:ea typeface="+mn-ea"/>
                <a:cs typeface="+mn-cs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Monotype Corsiva" pitchFamily="66" charset="0"/>
                <a:ea typeface="+mn-ea"/>
                <a:cs typeface="+mn-cs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charset="0"/>
              </a:rPr>
              <a:t>– </a:t>
            </a:r>
            <a:r>
              <a:rPr lang="ru-RU" sz="2800" dirty="0" smtClean="0">
                <a:solidFill>
                  <a:schemeClr val="tx1"/>
                </a:solidFill>
                <a:latin typeface="Arial" charset="0"/>
              </a:rPr>
              <a:t>вся совокупность файлов на диске и взаимосвязей между ними.</a:t>
            </a:r>
          </a:p>
        </p:txBody>
      </p:sp>
      <p:sp>
        <p:nvSpPr>
          <p:cNvPr id="56327" name="AutoShape 19"/>
          <p:cNvSpPr>
            <a:spLocks noChangeArrowheads="1"/>
          </p:cNvSpPr>
          <p:nvPr/>
        </p:nvSpPr>
        <p:spPr bwMode="auto">
          <a:xfrm>
            <a:off x="2133600" y="1752600"/>
            <a:ext cx="152400" cy="990600"/>
          </a:xfrm>
          <a:prstGeom prst="downArrow">
            <a:avLst>
              <a:gd name="adj1" fmla="val 50000"/>
              <a:gd name="adj2" fmla="val 162500"/>
            </a:avLst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28" name="AutoShape 21"/>
          <p:cNvSpPr>
            <a:spLocks noChangeArrowheads="1"/>
          </p:cNvSpPr>
          <p:nvPr/>
        </p:nvSpPr>
        <p:spPr bwMode="auto">
          <a:xfrm>
            <a:off x="6629400" y="1752600"/>
            <a:ext cx="152400" cy="914400"/>
          </a:xfrm>
          <a:prstGeom prst="downArrow">
            <a:avLst>
              <a:gd name="adj1" fmla="val 50000"/>
              <a:gd name="adj2" fmla="val 150000"/>
            </a:avLst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914400" y="2743200"/>
            <a:ext cx="3124200" cy="1219200"/>
          </a:xfrm>
          <a:prstGeom prst="roundRect">
            <a:avLst>
              <a:gd name="adj" fmla="val 16667"/>
            </a:avLst>
          </a:prstGeom>
          <a:solidFill>
            <a:srgbClr val="99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 b="1"/>
              <a:t>Одноуровневая</a:t>
            </a:r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5257800" y="2743200"/>
            <a:ext cx="3124200" cy="1219200"/>
          </a:xfrm>
          <a:prstGeom prst="roundRect">
            <a:avLst>
              <a:gd name="adj" fmla="val 16667"/>
            </a:avLst>
          </a:prstGeom>
          <a:solidFill>
            <a:srgbClr val="99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Многоуровневая</a:t>
            </a:r>
          </a:p>
          <a:p>
            <a:r>
              <a:rPr lang="ru-RU" sz="2800" b="1"/>
              <a:t>(иерархическая)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7543800" y="0"/>
            <a:ext cx="1600200" cy="457200"/>
          </a:xfrm>
        </p:spPr>
        <p:txBody>
          <a:bodyPr/>
          <a:lstStyle/>
          <a:p>
            <a:pPr algn="r">
              <a:defRPr/>
            </a:pPr>
            <a:fld id="{81E11102-91E7-4C95-BC4C-FC5B48FD7F48}" type="datetime1">
              <a:rPr lang="ru-RU" sz="1800" b="1" smtClean="0"/>
              <a:pPr algn="r">
                <a:defRPr/>
              </a:pPr>
              <a:t>25.11.2010</a:t>
            </a:fld>
            <a:endParaRPr lang="ru-RU" sz="1800" b="1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pPr>
              <a:defRPr/>
            </a:pPr>
            <a:fld id="{301FE662-FFCB-4445-9B9F-2A148755976D}" type="slidenum">
              <a:rPr lang="ru-RU" sz="2000" b="1" smtClean="0"/>
              <a:pPr>
                <a:defRPr/>
              </a:pPr>
              <a:t>12</a:t>
            </a:fld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7" grpId="0" animBg="1"/>
      <p:bldP spid="56328" grpId="0" animBg="1"/>
      <p:bldP spid="8208" grpId="0" animBg="1"/>
      <p:bldP spid="82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533400"/>
            <a:ext cx="8458200" cy="990600"/>
          </a:xfrm>
        </p:spPr>
        <p:txBody>
          <a:bodyPr anchor="t"/>
          <a:lstStyle/>
          <a:p>
            <a:pPr algn="ctr" eaLnBrk="1" hangingPunct="1"/>
            <a:r>
              <a:rPr lang="ru-RU" sz="4800" b="1" dirty="0" smtClean="0">
                <a:latin typeface="Monotype Corsiva" pitchFamily="66" charset="0"/>
              </a:rPr>
              <a:t>Одноуровневая файловая система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62000" y="1752600"/>
            <a:ext cx="7848600" cy="4191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/>
              <a:t>     </a:t>
            </a:r>
            <a:r>
              <a:rPr lang="ru-RU" sz="2100" dirty="0" smtClean="0"/>
              <a:t>Для дисков с небольшим количеством файлов (до нескольких десятков) удобно применять </a:t>
            </a:r>
            <a:r>
              <a:rPr lang="ru-RU" sz="2800" b="1" u="sng" dirty="0" smtClean="0">
                <a:solidFill>
                  <a:srgbClr val="000099"/>
                </a:solidFill>
                <a:latin typeface="Monotype Corsiva" pitchFamily="66" charset="0"/>
              </a:rPr>
              <a:t>одноуровневую файловую систему</a:t>
            </a:r>
            <a:r>
              <a:rPr lang="ru-RU" sz="2100" dirty="0" smtClean="0"/>
              <a:t>, когда каталог (оглавление диска) представляет собой линейную последовательность имен файлов. Для отыскания файла на диске достаточно указать лишь имя файла.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 </a:t>
            </a:r>
            <a:r>
              <a:rPr lang="ru-RU" sz="2100" b="1" dirty="0" smtClean="0"/>
              <a:t>Диск: </a:t>
            </a:r>
            <a:r>
              <a:rPr lang="ru-RU" sz="2100" b="1" dirty="0" err="1" smtClean="0"/>
              <a:t>имя.расширение</a:t>
            </a:r>
            <a:endParaRPr lang="ru-RU" sz="21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1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b="1" dirty="0" smtClean="0"/>
              <a:t> </a:t>
            </a:r>
            <a:r>
              <a:rPr lang="ru-RU" sz="2100" b="1" dirty="0" smtClean="0"/>
              <a:t>А: </a:t>
            </a:r>
            <a:r>
              <a:rPr lang="en-US" sz="2100" b="1" dirty="0" smtClean="0"/>
              <a:t>tetris.exe</a:t>
            </a:r>
            <a:endParaRPr lang="ru-RU" sz="2100" b="1" dirty="0" smtClean="0"/>
          </a:p>
        </p:txBody>
      </p:sp>
      <p:pic>
        <p:nvPicPr>
          <p:cNvPr id="57348" name="Picture 4" descr="одноуровневая файловая систе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191000"/>
            <a:ext cx="56165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>
          <a:xfrm>
            <a:off x="7543800" y="0"/>
            <a:ext cx="1600200" cy="457200"/>
          </a:xfrm>
        </p:spPr>
        <p:txBody>
          <a:bodyPr/>
          <a:lstStyle/>
          <a:p>
            <a:pPr algn="r">
              <a:defRPr/>
            </a:pPr>
            <a:fld id="{81E11102-91E7-4C95-BC4C-FC5B48FD7F48}" type="datetime1">
              <a:rPr lang="ru-RU" sz="1800" b="1" smtClean="0"/>
              <a:pPr algn="r">
                <a:defRPr/>
              </a:pPr>
              <a:t>25.11.2010</a:t>
            </a:fld>
            <a:endParaRPr lang="ru-RU" sz="1800" b="1" dirty="0"/>
          </a:p>
        </p:txBody>
      </p:sp>
      <p:sp>
        <p:nvSpPr>
          <p:cNvPr id="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pPr>
              <a:defRPr/>
            </a:pPr>
            <a:fld id="{301FE662-FFCB-4445-9B9F-2A148755976D}" type="slidenum">
              <a:rPr lang="ru-RU" sz="2000" b="1" smtClean="0"/>
              <a:pPr>
                <a:defRPr/>
              </a:pPr>
              <a:t>13</a:t>
            </a:fld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8153400" cy="1371600"/>
          </a:xfrm>
        </p:spPr>
        <p:txBody>
          <a:bodyPr anchor="t"/>
          <a:lstStyle/>
          <a:p>
            <a:pPr algn="ctr" eaLnBrk="1" hangingPunct="1"/>
            <a:r>
              <a:rPr lang="ru-RU" sz="4800" b="1" dirty="0" smtClean="0">
                <a:latin typeface="Monotype Corsiva" pitchFamily="66" charset="0"/>
              </a:rPr>
              <a:t>Многоуровневая иерархическая файловая система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62000" y="1752600"/>
            <a:ext cx="7772400" cy="4191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Если на диске хранятся сотни и тысячи файлов, то для</a:t>
            </a:r>
            <a:endParaRPr lang="en-US" sz="21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удобства поиска файлы организуются в </a:t>
            </a:r>
            <a:r>
              <a:rPr lang="ru-RU" sz="2800" b="1" u="sng" dirty="0" smtClean="0">
                <a:solidFill>
                  <a:srgbClr val="000099"/>
                </a:solidFill>
                <a:latin typeface="Monotype Corsiva" pitchFamily="66" charset="0"/>
              </a:rPr>
              <a:t>многоуровневую</a:t>
            </a:r>
            <a:endParaRPr lang="en-US" sz="2800" b="1" u="sng" dirty="0" smtClean="0">
              <a:solidFill>
                <a:srgbClr val="000099"/>
              </a:solidFill>
              <a:latin typeface="Monotype Corsiva" pitchFamily="66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u="sng" dirty="0" smtClean="0">
                <a:solidFill>
                  <a:srgbClr val="000099"/>
                </a:solidFill>
                <a:latin typeface="Monotype Corsiva" pitchFamily="66" charset="0"/>
              </a:rPr>
              <a:t>иерархическую файловую систему</a:t>
            </a:r>
            <a:r>
              <a:rPr lang="ru-RU" sz="2100" dirty="0" smtClean="0"/>
              <a:t>, которая имеет</a:t>
            </a:r>
            <a:endParaRPr lang="en-US" sz="21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dirty="0" smtClean="0"/>
              <a:t>«древовидную» структуру (имеет вид перевернутого дерева).</a:t>
            </a:r>
            <a:endParaRPr lang="en-US" sz="21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dirty="0" smtClean="0"/>
              <a:t>Диск</a:t>
            </a:r>
            <a:r>
              <a:rPr lang="en-US" sz="2100" b="1" dirty="0" smtClean="0"/>
              <a:t> (</a:t>
            </a:r>
            <a:r>
              <a:rPr lang="ru-RU" sz="2100" b="1" dirty="0" smtClean="0"/>
              <a:t>корневой каталог)</a:t>
            </a:r>
            <a:r>
              <a:rPr lang="en-US" sz="2100" b="1" dirty="0" smtClean="0"/>
              <a:t>\</a:t>
            </a:r>
            <a:r>
              <a:rPr lang="ru-RU" sz="2100" b="1" dirty="0" smtClean="0"/>
              <a:t>каталог</a:t>
            </a:r>
            <a:r>
              <a:rPr lang="en-US" sz="2100" b="1" dirty="0" smtClean="0"/>
              <a:t>\</a:t>
            </a:r>
            <a:r>
              <a:rPr lang="ru-RU" sz="2100" b="1" dirty="0" smtClean="0"/>
              <a:t> …</a:t>
            </a:r>
            <a:r>
              <a:rPr lang="en-US" sz="2100" b="1" dirty="0" smtClean="0"/>
              <a:t>\</a:t>
            </a:r>
            <a:r>
              <a:rPr lang="ru-RU" sz="2100" b="1" dirty="0" err="1" smtClean="0"/>
              <a:t>имя.расширение</a:t>
            </a:r>
            <a:endParaRPr lang="ru-RU" sz="2100" b="1" dirty="0" smtClean="0"/>
          </a:p>
        </p:txBody>
      </p:sp>
      <p:pic>
        <p:nvPicPr>
          <p:cNvPr id="58372" name="Picture 5" descr="многоуровневая иерархическая файловая систе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051300"/>
            <a:ext cx="3286125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>
          <a:xfrm>
            <a:off x="7543800" y="0"/>
            <a:ext cx="1600200" cy="457200"/>
          </a:xfrm>
        </p:spPr>
        <p:txBody>
          <a:bodyPr/>
          <a:lstStyle/>
          <a:p>
            <a:pPr algn="r">
              <a:defRPr/>
            </a:pPr>
            <a:fld id="{81E11102-91E7-4C95-BC4C-FC5B48FD7F48}" type="datetime1">
              <a:rPr lang="ru-RU" sz="1800" b="1" smtClean="0"/>
              <a:pPr algn="r">
                <a:defRPr/>
              </a:pPr>
              <a:t>25.11.2010</a:t>
            </a:fld>
            <a:endParaRPr lang="ru-RU" sz="1800" b="1" dirty="0"/>
          </a:p>
        </p:txBody>
      </p:sp>
      <p:sp>
        <p:nvSpPr>
          <p:cNvPr id="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pPr>
              <a:defRPr/>
            </a:pPr>
            <a:fld id="{301FE662-FFCB-4445-9B9F-2A148755976D}" type="slidenum">
              <a:rPr lang="ru-RU" sz="2000" b="1" smtClean="0"/>
              <a:pPr>
                <a:defRPr/>
              </a:pPr>
              <a:t>14</a:t>
            </a:fld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1239837"/>
          </a:xfrm>
        </p:spPr>
        <p:txBody>
          <a:bodyPr/>
          <a:lstStyle/>
          <a:p>
            <a:pPr algn="ctr" eaLnBrk="1" hangingPunct="1"/>
            <a:r>
              <a:rPr lang="ru-RU" sz="3600" b="1" u="sng" dirty="0" smtClean="0">
                <a:solidFill>
                  <a:srgbClr val="000099"/>
                </a:solidFill>
                <a:latin typeface="Monotype Corsiva" pitchFamily="66" charset="0"/>
                <a:ea typeface="+mn-ea"/>
                <a:cs typeface="+mn-cs"/>
              </a:rPr>
              <a:t>Путь к файлу </a:t>
            </a:r>
            <a:r>
              <a:rPr lang="ru-RU" sz="2800" dirty="0" smtClean="0">
                <a:solidFill>
                  <a:schemeClr val="tx1"/>
                </a:solidFill>
                <a:latin typeface="Arial" charset="0"/>
              </a:rPr>
              <a:t>– последовательность папок, начиная от самой верхней и заканчивая той, в которой непосредственно хранится файл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00600" y="2222501"/>
            <a:ext cx="3886200" cy="4025900"/>
          </a:xfrm>
        </p:spPr>
        <p:txBody>
          <a:bodyPr/>
          <a:lstStyle/>
          <a:p>
            <a:pPr marL="469900" indent="-4699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dirty="0" smtClean="0"/>
              <a:t>Для того чтобы найти файл в</a:t>
            </a:r>
            <a:endParaRPr lang="en-US" sz="2000" dirty="0" smtClean="0"/>
          </a:p>
          <a:p>
            <a:pPr marL="469900" indent="-4699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dirty="0" smtClean="0"/>
              <a:t>иерархической файловой</a:t>
            </a:r>
            <a:endParaRPr lang="en-US" sz="2000" dirty="0" smtClean="0"/>
          </a:p>
          <a:p>
            <a:pPr marL="469900" indent="-4699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dirty="0" smtClean="0"/>
              <a:t>структуре необходимо</a:t>
            </a:r>
            <a:endParaRPr lang="en-US" sz="2000" dirty="0" smtClean="0"/>
          </a:p>
          <a:p>
            <a:pPr marL="469900" indent="-4699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dirty="0" smtClean="0"/>
              <a:t>указать путь к файлу. В путь</a:t>
            </a:r>
            <a:endParaRPr lang="en-US" sz="2000" dirty="0" smtClean="0"/>
          </a:p>
          <a:p>
            <a:pPr marL="469900" indent="-4699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dirty="0" smtClean="0"/>
              <a:t>к файлу входят</a:t>
            </a:r>
            <a:endParaRPr lang="en-US" sz="2000" dirty="0" smtClean="0"/>
          </a:p>
          <a:p>
            <a:pPr marL="469900" indent="-4699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dirty="0" smtClean="0"/>
              <a:t>записываемые через</a:t>
            </a:r>
            <a:endParaRPr lang="en-US" sz="2000" dirty="0" smtClean="0"/>
          </a:p>
          <a:p>
            <a:pPr marL="469900" indent="-4699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dirty="0" smtClean="0"/>
              <a:t>разделитель "\" логическое</a:t>
            </a:r>
            <a:endParaRPr lang="en-US" sz="2000" dirty="0" smtClean="0"/>
          </a:p>
          <a:p>
            <a:pPr marL="469900" indent="-4699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dirty="0" smtClean="0"/>
              <a:t>имя диска и</a:t>
            </a:r>
            <a:endParaRPr lang="en-US" sz="2000" dirty="0" smtClean="0"/>
          </a:p>
          <a:p>
            <a:pPr marL="469900" indent="-4699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dirty="0" smtClean="0"/>
              <a:t>последовательность имен</a:t>
            </a:r>
            <a:endParaRPr lang="en-US" sz="2000" dirty="0" smtClean="0"/>
          </a:p>
          <a:p>
            <a:pPr marL="469900" indent="-4699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dirty="0" smtClean="0"/>
              <a:t>вложенных друг в друга</a:t>
            </a:r>
            <a:endParaRPr lang="en-US" sz="2000" dirty="0" smtClean="0"/>
          </a:p>
          <a:p>
            <a:pPr marL="469900" indent="-4699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dirty="0" smtClean="0"/>
              <a:t>каталогов, в последнем из</a:t>
            </a:r>
            <a:endParaRPr lang="en-US" sz="2000" dirty="0" smtClean="0"/>
          </a:p>
          <a:p>
            <a:pPr marL="469900" indent="-4699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dirty="0" smtClean="0"/>
              <a:t>которых находится данный</a:t>
            </a:r>
            <a:endParaRPr lang="en-US" sz="2000" dirty="0" smtClean="0"/>
          </a:p>
          <a:p>
            <a:pPr marL="469900" indent="-4699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dirty="0" smtClean="0"/>
              <a:t>нужный файл. </a:t>
            </a:r>
          </a:p>
        </p:txBody>
      </p:sp>
      <p:pic>
        <p:nvPicPr>
          <p:cNvPr id="59396" name="Picture 4" descr="Без-имени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0"/>
            <a:ext cx="4267200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33400" y="5029200"/>
            <a:ext cx="3584575" cy="1190625"/>
          </a:xfrm>
          <a:prstGeom prst="rect">
            <a:avLst/>
          </a:prstGeom>
          <a:solidFill>
            <a:srgbClr val="E2F3F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b="1">
                <a:latin typeface="Times New Roman" pitchFamily="18" charset="0"/>
              </a:rPr>
              <a:t>C:\Рефераты\</a:t>
            </a:r>
          </a:p>
          <a:p>
            <a:pPr algn="l"/>
            <a:r>
              <a:rPr lang="ru-RU" b="1">
                <a:latin typeface="Times New Roman" pitchFamily="18" charset="0"/>
              </a:rPr>
              <a:t>C:\Рефераты\Физика\</a:t>
            </a:r>
          </a:p>
          <a:p>
            <a:pPr algn="l"/>
            <a:r>
              <a:rPr lang="ru-RU" b="1">
                <a:latin typeface="Times New Roman" pitchFamily="18" charset="0"/>
              </a:rPr>
              <a:t>C:\Рефераты\Информатика\ </a:t>
            </a:r>
          </a:p>
          <a:p>
            <a:pPr algn="l"/>
            <a:r>
              <a:rPr lang="ru-RU" b="1">
                <a:latin typeface="Times New Roman" pitchFamily="18" charset="0"/>
              </a:rPr>
              <a:t>C:\Рисунки\ 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0" y="1690688"/>
            <a:ext cx="91439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000066"/>
                </a:solidFill>
                <a:latin typeface="+mn-lt"/>
              </a:rPr>
              <a:t>Полное имя файла</a:t>
            </a:r>
            <a:r>
              <a:rPr lang="ru-RU" dirty="0">
                <a:solidFill>
                  <a:srgbClr val="000066"/>
                </a:solidFill>
                <a:latin typeface="+mn-lt"/>
              </a:rPr>
              <a:t> </a:t>
            </a:r>
            <a:r>
              <a:rPr lang="ru-RU" dirty="0" smtClean="0">
                <a:solidFill>
                  <a:srgbClr val="000066"/>
                </a:solidFill>
                <a:latin typeface="+mn-lt"/>
              </a:rPr>
              <a:t>= </a:t>
            </a:r>
            <a:r>
              <a:rPr lang="ru-RU" dirty="0">
                <a:solidFill>
                  <a:srgbClr val="000066"/>
                </a:solidFill>
                <a:latin typeface="+mn-lt"/>
              </a:rPr>
              <a:t>имя логического диска + путь к файлу + имя файла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7543800" y="0"/>
            <a:ext cx="1600200" cy="457200"/>
          </a:xfrm>
        </p:spPr>
        <p:txBody>
          <a:bodyPr/>
          <a:lstStyle/>
          <a:p>
            <a:pPr algn="r">
              <a:defRPr/>
            </a:pPr>
            <a:fld id="{81E11102-91E7-4C95-BC4C-FC5B48FD7F48}" type="datetime1">
              <a:rPr lang="ru-RU" sz="1800" b="1" smtClean="0"/>
              <a:pPr algn="r">
                <a:defRPr/>
              </a:pPr>
              <a:t>25.11.2010</a:t>
            </a:fld>
            <a:endParaRPr lang="ru-RU" sz="1800" b="1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pPr>
              <a:defRPr/>
            </a:pPr>
            <a:fld id="{301FE662-FFCB-4445-9B9F-2A148755976D}" type="slidenum">
              <a:rPr lang="ru-RU" sz="2000" b="1" smtClean="0"/>
              <a:pPr>
                <a:defRPr/>
              </a:pPr>
              <a:t>15</a:t>
            </a:fld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/>
      <p:bldP spid="59397" grpId="0" animBg="1"/>
      <p:bldP spid="593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228600"/>
            <a:ext cx="9144000" cy="14478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800" b="1" dirty="0" smtClean="0">
                <a:ea typeface="+mj-ea"/>
                <a:cs typeface="+mj-cs"/>
              </a:rPr>
              <a:t>Путь к файлу вместе с именем файла</a:t>
            </a:r>
            <a:endParaRPr lang="en-US" sz="2800" b="1" dirty="0" smtClean="0">
              <a:ea typeface="+mj-ea"/>
              <a:cs typeface="+mj-cs"/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800" b="1" dirty="0" smtClean="0">
                <a:ea typeface="+mj-ea"/>
                <a:cs typeface="+mj-cs"/>
              </a:rPr>
              <a:t>называют </a:t>
            </a:r>
            <a:r>
              <a:rPr lang="ru-RU" sz="3600" b="1" u="sng" dirty="0" smtClean="0">
                <a:solidFill>
                  <a:srgbClr val="000099"/>
                </a:solidFill>
                <a:latin typeface="Monotype Corsiva" pitchFamily="66" charset="0"/>
              </a:rPr>
              <a:t>полным именем файла</a:t>
            </a:r>
            <a:r>
              <a:rPr lang="ru-RU" sz="2900" b="1" dirty="0" smtClean="0">
                <a:solidFill>
                  <a:srgbClr val="000066"/>
                </a:solidFill>
              </a:rPr>
              <a:t>. </a:t>
            </a:r>
          </a:p>
        </p:txBody>
      </p:sp>
      <p:pic>
        <p:nvPicPr>
          <p:cNvPr id="60420" name="Picture 4" descr="Без-имени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75" y="1752600"/>
            <a:ext cx="424815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428625" y="4479925"/>
            <a:ext cx="8334375" cy="1616075"/>
          </a:xfrm>
          <a:prstGeom prst="rect">
            <a:avLst/>
          </a:prstGeom>
          <a:solidFill>
            <a:srgbClr val="E2F3F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000" b="1" dirty="0">
                <a:latin typeface="+mn-lt"/>
              </a:rPr>
              <a:t>C:\Рефераты\Физика\Оптические явления.</a:t>
            </a:r>
            <a:r>
              <a:rPr lang="en-US" sz="2000" b="1" dirty="0">
                <a:latin typeface="+mn-lt"/>
              </a:rPr>
              <a:t>doc</a:t>
            </a:r>
            <a:endParaRPr lang="ru-RU" sz="2000" b="1" dirty="0">
              <a:latin typeface="+mn-lt"/>
            </a:endParaRPr>
          </a:p>
          <a:p>
            <a:pPr algn="l"/>
            <a:r>
              <a:rPr lang="ru-RU" sz="2000" b="1" dirty="0">
                <a:latin typeface="+mn-lt"/>
              </a:rPr>
              <a:t>C:\Рефераты\Информатика\Интернет.</a:t>
            </a:r>
            <a:r>
              <a:rPr lang="en-US" sz="2000" b="1" dirty="0">
                <a:latin typeface="+mn-lt"/>
              </a:rPr>
              <a:t>doc</a:t>
            </a:r>
            <a:endParaRPr lang="ru-RU" sz="2000" b="1" dirty="0">
              <a:latin typeface="+mn-lt"/>
            </a:endParaRPr>
          </a:p>
          <a:p>
            <a:pPr algn="l"/>
            <a:r>
              <a:rPr lang="ru-RU" sz="2000" b="1" dirty="0">
                <a:latin typeface="+mn-lt"/>
              </a:rPr>
              <a:t>C:\Рефераты\Информатика\Компьютерные вирусы.</a:t>
            </a:r>
            <a:r>
              <a:rPr lang="en-US" sz="2000" b="1" dirty="0">
                <a:latin typeface="+mn-lt"/>
              </a:rPr>
              <a:t>doc</a:t>
            </a:r>
            <a:endParaRPr lang="ru-RU" sz="2000" b="1" dirty="0">
              <a:latin typeface="+mn-lt"/>
            </a:endParaRPr>
          </a:p>
          <a:p>
            <a:pPr algn="l"/>
            <a:r>
              <a:rPr lang="ru-RU" sz="2000" b="1" dirty="0">
                <a:latin typeface="+mn-lt"/>
              </a:rPr>
              <a:t>C:\Рисунки\Закат.</a:t>
            </a:r>
            <a:r>
              <a:rPr lang="en-US" sz="2000" b="1" dirty="0">
                <a:latin typeface="+mn-lt"/>
              </a:rPr>
              <a:t>jpg</a:t>
            </a:r>
            <a:endParaRPr lang="ru-RU" sz="2000" b="1" dirty="0">
              <a:latin typeface="+mn-lt"/>
            </a:endParaRPr>
          </a:p>
          <a:p>
            <a:pPr algn="l"/>
            <a:r>
              <a:rPr lang="ru-RU" sz="2000" b="1" dirty="0">
                <a:latin typeface="+mn-lt"/>
              </a:rPr>
              <a:t>C:\Рисунки\ Зима.</a:t>
            </a:r>
            <a:r>
              <a:rPr lang="en-US" sz="2000" b="1" dirty="0">
                <a:latin typeface="+mn-lt"/>
              </a:rPr>
              <a:t>jpg</a:t>
            </a:r>
            <a:endParaRPr lang="ru-RU" sz="2000" b="1" dirty="0">
              <a:latin typeface="+mn-lt"/>
            </a:endParaRP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>
          <a:xfrm>
            <a:off x="7543800" y="0"/>
            <a:ext cx="1600200" cy="457200"/>
          </a:xfrm>
        </p:spPr>
        <p:txBody>
          <a:bodyPr/>
          <a:lstStyle/>
          <a:p>
            <a:pPr algn="r">
              <a:defRPr/>
            </a:pPr>
            <a:fld id="{81E11102-91E7-4C95-BC4C-FC5B48FD7F48}" type="datetime1">
              <a:rPr lang="ru-RU" sz="1800" b="1" smtClean="0"/>
              <a:pPr algn="r">
                <a:defRPr/>
              </a:pPr>
              <a:t>25.11.2010</a:t>
            </a:fld>
            <a:endParaRPr lang="ru-RU" sz="1800" b="1" dirty="0"/>
          </a:p>
        </p:txBody>
      </p:sp>
      <p:sp>
        <p:nvSpPr>
          <p:cNvPr id="6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pPr>
              <a:defRPr/>
            </a:pPr>
            <a:fld id="{301FE662-FFCB-4445-9B9F-2A148755976D}" type="slidenum">
              <a:rPr lang="ru-RU" sz="2000" b="1" smtClean="0"/>
              <a:pPr>
                <a:defRPr/>
              </a:pPr>
              <a:t>16</a:t>
            </a:fld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85800"/>
            <a:ext cx="7696200" cy="1143000"/>
          </a:xfrm>
        </p:spPr>
        <p:txBody>
          <a:bodyPr anchor="t"/>
          <a:lstStyle/>
          <a:p>
            <a:pPr algn="ctr" eaLnBrk="1" hangingPunct="1"/>
            <a:r>
              <a:rPr lang="ru-RU" sz="4800" b="1" dirty="0" smtClean="0">
                <a:latin typeface="Monotype Corsiva" pitchFamily="66" charset="0"/>
              </a:rPr>
              <a:t>Иерархии папок </a:t>
            </a:r>
            <a:r>
              <a:rPr lang="ru-RU" sz="4800" b="1" dirty="0" err="1" smtClean="0">
                <a:latin typeface="Monotype Corsiva" pitchFamily="66" charset="0"/>
              </a:rPr>
              <a:t>Windows</a:t>
            </a:r>
            <a:endParaRPr lang="ru-RU" sz="4800" b="1" dirty="0" smtClean="0">
              <a:latin typeface="Monotype Corsiva" pitchFamily="66" charset="0"/>
            </a:endParaRPr>
          </a:p>
        </p:txBody>
      </p:sp>
      <p:pic>
        <p:nvPicPr>
          <p:cNvPr id="31747" name="Picture 5" descr="раб-сто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916113"/>
            <a:ext cx="7920037" cy="402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>
          <a:xfrm>
            <a:off x="7543800" y="0"/>
            <a:ext cx="1600200" cy="457200"/>
          </a:xfrm>
        </p:spPr>
        <p:txBody>
          <a:bodyPr/>
          <a:lstStyle/>
          <a:p>
            <a:pPr algn="r">
              <a:defRPr/>
            </a:pPr>
            <a:fld id="{81E11102-91E7-4C95-BC4C-FC5B48FD7F48}" type="datetime1">
              <a:rPr lang="ru-RU" sz="1800" b="1" smtClean="0"/>
              <a:pPr algn="r">
                <a:defRPr/>
              </a:pPr>
              <a:t>25.11.2010</a:t>
            </a:fld>
            <a:endParaRPr lang="ru-RU" sz="1800" b="1" dirty="0"/>
          </a:p>
        </p:txBody>
      </p:sp>
      <p:sp>
        <p:nvSpPr>
          <p:cNvPr id="5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pPr>
              <a:defRPr/>
            </a:pPr>
            <a:fld id="{301FE662-FFCB-4445-9B9F-2A148755976D}" type="slidenum">
              <a:rPr lang="ru-RU" sz="2000" b="1" smtClean="0"/>
              <a:pPr>
                <a:defRPr/>
              </a:pPr>
              <a:t>17</a:t>
            </a:fld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pPr algn="ctr" eaLnBrk="1" hangingPunct="1"/>
            <a:r>
              <a:rPr lang="ru-RU" sz="4800" b="1" dirty="0" smtClean="0">
                <a:latin typeface="Monotype Corsiva" pitchFamily="66" charset="0"/>
              </a:rPr>
              <a:t>Операции с файлами и папками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pPr eaLnBrk="1" hangingPunct="1">
              <a:buClr>
                <a:srgbClr val="000099"/>
              </a:buClr>
            </a:pPr>
            <a:r>
              <a:rPr lang="ru-RU" sz="3600" b="1" u="sng" dirty="0" smtClean="0">
                <a:solidFill>
                  <a:srgbClr val="000099"/>
                </a:solidFill>
                <a:latin typeface="Monotype Corsiva" pitchFamily="66" charset="0"/>
              </a:rPr>
              <a:t>Копирование</a:t>
            </a:r>
            <a:r>
              <a:rPr lang="ru-RU" dirty="0" smtClean="0"/>
              <a:t> </a:t>
            </a:r>
          </a:p>
          <a:p>
            <a:pPr eaLnBrk="1" hangingPunct="1">
              <a:buClr>
                <a:srgbClr val="000099"/>
              </a:buClr>
              <a:buFont typeface="Wingdings" pitchFamily="2" charset="2"/>
              <a:buNone/>
            </a:pPr>
            <a:r>
              <a:rPr lang="ru-RU" dirty="0" smtClean="0"/>
              <a:t>(копия файла помещается в другой каталог)</a:t>
            </a:r>
          </a:p>
          <a:p>
            <a:pPr eaLnBrk="1" hangingPunct="1">
              <a:buClr>
                <a:srgbClr val="000099"/>
              </a:buClr>
            </a:pPr>
            <a:r>
              <a:rPr lang="ru-RU" sz="3600" b="1" u="sng" dirty="0" smtClean="0">
                <a:solidFill>
                  <a:srgbClr val="000099"/>
                </a:solidFill>
                <a:latin typeface="Monotype Corsiva" pitchFamily="66" charset="0"/>
              </a:rPr>
              <a:t>Перемещение </a:t>
            </a:r>
          </a:p>
          <a:p>
            <a:pPr eaLnBrk="1" hangingPunct="1">
              <a:buClr>
                <a:srgbClr val="000099"/>
              </a:buClr>
              <a:buFont typeface="Wingdings" pitchFamily="2" charset="2"/>
              <a:buNone/>
            </a:pPr>
            <a:r>
              <a:rPr lang="ru-RU" dirty="0" smtClean="0"/>
              <a:t>(сам файл перемещается в другой каталог)</a:t>
            </a:r>
          </a:p>
          <a:p>
            <a:pPr eaLnBrk="1" hangingPunct="1">
              <a:buClr>
                <a:srgbClr val="000099"/>
              </a:buClr>
            </a:pPr>
            <a:r>
              <a:rPr lang="ru-RU" sz="3600" b="1" u="sng" dirty="0" smtClean="0">
                <a:solidFill>
                  <a:srgbClr val="000099"/>
                </a:solidFill>
                <a:latin typeface="Monotype Corsiva" pitchFamily="66" charset="0"/>
              </a:rPr>
              <a:t>Удаление </a:t>
            </a:r>
          </a:p>
          <a:p>
            <a:pPr eaLnBrk="1" hangingPunct="1">
              <a:buClr>
                <a:srgbClr val="000099"/>
              </a:buClr>
              <a:buFont typeface="Wingdings" pitchFamily="2" charset="2"/>
              <a:buNone/>
            </a:pPr>
            <a:r>
              <a:rPr lang="ru-RU" dirty="0" smtClean="0"/>
              <a:t>(запись о файле удаляется из каталога)</a:t>
            </a:r>
          </a:p>
          <a:p>
            <a:pPr eaLnBrk="1" hangingPunct="1">
              <a:buClr>
                <a:srgbClr val="000099"/>
              </a:buClr>
            </a:pPr>
            <a:r>
              <a:rPr lang="ru-RU" sz="3600" b="1" u="sng" dirty="0" smtClean="0">
                <a:solidFill>
                  <a:srgbClr val="000099"/>
                </a:solidFill>
                <a:latin typeface="Monotype Corsiva" pitchFamily="66" charset="0"/>
              </a:rPr>
              <a:t>Переименование</a:t>
            </a:r>
            <a:r>
              <a:rPr lang="ru-RU" dirty="0" smtClean="0"/>
              <a:t> </a:t>
            </a:r>
          </a:p>
          <a:p>
            <a:pPr eaLnBrk="1" hangingPunct="1">
              <a:buClr>
                <a:srgbClr val="000099"/>
              </a:buClr>
              <a:buFont typeface="Wingdings" pitchFamily="2" charset="2"/>
              <a:buNone/>
            </a:pPr>
            <a:r>
              <a:rPr lang="ru-RU" dirty="0" smtClean="0"/>
              <a:t>    (изменяется имя файла).</a:t>
            </a:r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>
          <a:xfrm>
            <a:off x="7543800" y="0"/>
            <a:ext cx="1600200" cy="457200"/>
          </a:xfrm>
        </p:spPr>
        <p:txBody>
          <a:bodyPr/>
          <a:lstStyle/>
          <a:p>
            <a:pPr algn="r">
              <a:defRPr/>
            </a:pPr>
            <a:fld id="{81E11102-91E7-4C95-BC4C-FC5B48FD7F48}" type="datetime1">
              <a:rPr lang="ru-RU" sz="1800" b="1" smtClean="0"/>
              <a:pPr algn="r">
                <a:defRPr/>
              </a:pPr>
              <a:t>25.11.2010</a:t>
            </a:fld>
            <a:endParaRPr lang="ru-RU" sz="1800" b="1" dirty="0"/>
          </a:p>
        </p:txBody>
      </p:sp>
      <p:sp>
        <p:nvSpPr>
          <p:cNvPr id="5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pPr>
              <a:defRPr/>
            </a:pPr>
            <a:fld id="{301FE662-FFCB-4445-9B9F-2A148755976D}" type="slidenum">
              <a:rPr lang="ru-RU" sz="2000" b="1" smtClean="0"/>
              <a:pPr>
                <a:defRPr/>
              </a:pPr>
              <a:t>18</a:t>
            </a:fld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pPr algn="ctr" eaLnBrk="1" hangingPunct="1"/>
            <a:r>
              <a:rPr lang="ru-RU" sz="4800" b="1" dirty="0" smtClean="0">
                <a:latin typeface="Monotype Corsiva" pitchFamily="66" charset="0"/>
              </a:rPr>
              <a:t>Самостоятельная работа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1905000"/>
            <a:ext cx="7696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Алгоритм оформления</a:t>
            </a:r>
            <a:r>
              <a:rPr kumimoji="0" lang="ru-RU" sz="3200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самостоятельной работы: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Напишите</a:t>
            </a:r>
            <a:r>
              <a:rPr kumimoji="0" lang="ru-RU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 тетради – </a:t>
            </a:r>
            <a:r>
              <a:rPr kumimoji="0" lang="ru-RU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Самостоятельная работа</a:t>
            </a:r>
          </a:p>
          <a:p>
            <a:pPr marL="342900" lvl="0" indent="-342900" algn="l" eaLnBrk="0" hangingPunct="0">
              <a:buAutoNum type="arabicPeriod"/>
              <a:defRPr/>
            </a:pPr>
            <a:r>
              <a:rPr lang="ru-RU" kern="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Напишите в тетради – </a:t>
            </a:r>
            <a:r>
              <a:rPr kumimoji="0" lang="ru-RU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Задание 1.</a:t>
            </a:r>
          </a:p>
          <a:p>
            <a:pPr marL="342900" lvl="0" indent="-342900" algn="l" eaLnBrk="0" hangingPunct="0">
              <a:buAutoNum type="arabicPeriod"/>
              <a:defRPr/>
            </a:pPr>
            <a:r>
              <a:rPr lang="ru-RU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Запишите текст задания.</a:t>
            </a:r>
          </a:p>
          <a:p>
            <a:pPr marL="342900" lvl="0" indent="-342900" algn="l" eaLnBrk="0" hangingPunct="0">
              <a:buAutoNum type="arabicPeriod"/>
              <a:defRPr/>
            </a:pPr>
            <a:r>
              <a:rPr kumimoji="0" lang="ru-RU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Напишите слово </a:t>
            </a:r>
            <a:r>
              <a:rPr lang="ru-RU" b="1" kern="0" dirty="0" smtClean="0">
                <a:solidFill>
                  <a:srgbClr val="000066"/>
                </a:solidFill>
              </a:rPr>
              <a:t>–</a:t>
            </a:r>
            <a:r>
              <a:rPr lang="ru-RU" kern="0" dirty="0" smtClean="0">
                <a:solidFill>
                  <a:srgbClr val="000066"/>
                </a:solidFill>
              </a:rPr>
              <a:t> </a:t>
            </a:r>
            <a:r>
              <a:rPr kumimoji="0" lang="ru-RU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Ответ:</a:t>
            </a:r>
            <a:r>
              <a:rPr kumimoji="0" lang="ru-RU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342900" lvl="0" indent="-342900" algn="l" eaLnBrk="0" hangingPunct="0">
              <a:buAutoNum type="arabicPeriod"/>
              <a:defRPr/>
            </a:pPr>
            <a:r>
              <a:rPr lang="ru-RU" kern="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Запишите текст ответа</a:t>
            </a:r>
          </a:p>
          <a:p>
            <a:pPr marL="342900" lvl="0" indent="-342900" algn="l" eaLnBrk="0" hangingPunct="0">
              <a:buAutoNum type="arabicPeriod"/>
              <a:defRPr/>
            </a:pPr>
            <a:r>
              <a:rPr kumimoji="0" lang="ru-RU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Перейдите к следующему заданию.</a:t>
            </a:r>
          </a:p>
          <a:p>
            <a:pPr marL="342900" lvl="0" indent="-342900" algn="l" eaLnBrk="0" hangingPunct="0">
              <a:buAutoNum type="arabicPeriod"/>
              <a:defRPr/>
            </a:pPr>
            <a:endParaRPr lang="ru-RU" kern="0" dirty="0" smtClean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  <a:p>
            <a:pPr marL="342900" lvl="0" indent="-342900" algn="l" eaLnBrk="0" hangingPunct="0">
              <a:defRPr/>
            </a:pPr>
            <a:r>
              <a:rPr kumimoji="0" lang="ru-RU" sz="16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Примечание*: </a:t>
            </a:r>
            <a:r>
              <a:rPr kumimoji="0" lang="ru-RU" sz="1600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Если в тексте задания содержится элемент графики (рисунок, схема), то их рисовать в тетради не нужно. Но если требуется ответ в виде графического элемента (рисунка, схемы, графика), то его нужно обязательно нарисовать.</a:t>
            </a:r>
          </a:p>
          <a:p>
            <a:pPr marL="342900" lvl="0" indent="-342900" algn="l" eaLnBrk="0" hangingPunct="0">
              <a:buAutoNum type="arabicPeriod"/>
              <a:defRPr/>
            </a:pPr>
            <a:endParaRPr kumimoji="0" lang="ru-RU" b="0" i="0" u="none" strike="noStrike" kern="0" cap="none" spc="0" normalizeH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696200" cy="838200"/>
          </a:xfrm>
        </p:spPr>
        <p:txBody>
          <a:bodyPr anchor="t"/>
          <a:lstStyle/>
          <a:p>
            <a:pPr algn="ctr" eaLnBrk="1" hangingPunct="1"/>
            <a:r>
              <a:rPr lang="ru-RU" sz="4800" b="1" dirty="0" smtClean="0">
                <a:latin typeface="Monotype Corsiva" pitchFamily="66" charset="0"/>
              </a:rPr>
              <a:t>Что такое файл?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</a:t>
            </a:r>
            <a:r>
              <a:rPr lang="ru-RU" i="1" dirty="0" smtClean="0"/>
              <a:t>Все программы и данные хранятся в долговременной (внешней) памяти компьютера в виде </a:t>
            </a:r>
            <a:r>
              <a:rPr lang="ru-RU" b="1" i="1" dirty="0" smtClean="0"/>
              <a:t>файлов.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800" b="1" u="sng" dirty="0" smtClean="0">
                <a:solidFill>
                  <a:srgbClr val="000099"/>
                </a:solidFill>
                <a:latin typeface="Monotype Corsiva" pitchFamily="66" charset="0"/>
              </a:rPr>
              <a:t>Файл</a:t>
            </a:r>
            <a:r>
              <a:rPr lang="ru-RU" sz="4800" b="1" dirty="0" smtClean="0">
                <a:solidFill>
                  <a:srgbClr val="000099"/>
                </a:solidFill>
                <a:latin typeface="Monotype Corsiva" pitchFamily="66" charset="0"/>
              </a:rPr>
              <a:t> </a:t>
            </a:r>
            <a:r>
              <a:rPr lang="ru-RU" dirty="0" smtClean="0"/>
              <a:t>— это информация, хранящаяся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dirty="0" smtClean="0"/>
              <a:t>              на внешнем носителе и 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dirty="0" smtClean="0"/>
              <a:t>              имеющая имя.</a:t>
            </a:r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>
          <a:xfrm>
            <a:off x="7543800" y="0"/>
            <a:ext cx="1600200" cy="457200"/>
          </a:xfrm>
        </p:spPr>
        <p:txBody>
          <a:bodyPr/>
          <a:lstStyle/>
          <a:p>
            <a:pPr algn="r">
              <a:defRPr/>
            </a:pPr>
            <a:fld id="{81E11102-91E7-4C95-BC4C-FC5B48FD7F48}" type="datetime1">
              <a:rPr lang="ru-RU" sz="1800" b="1" smtClean="0"/>
              <a:pPr algn="r">
                <a:defRPr/>
              </a:pPr>
              <a:t>25.11.2010</a:t>
            </a:fld>
            <a:endParaRPr lang="ru-RU" sz="1800" b="1" dirty="0"/>
          </a:p>
        </p:txBody>
      </p:sp>
      <p:sp>
        <p:nvSpPr>
          <p:cNvPr id="5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pPr>
              <a:defRPr/>
            </a:pPr>
            <a:fld id="{301FE662-FFCB-4445-9B9F-2A148755976D}" type="slidenum">
              <a:rPr lang="ru-RU" sz="2000" b="1" smtClean="0"/>
              <a:pPr>
                <a:defRPr/>
              </a:pPr>
              <a:t>2</a:t>
            </a:fld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696200" cy="1143000"/>
          </a:xfrm>
        </p:spPr>
        <p:txBody>
          <a:bodyPr/>
          <a:lstStyle/>
          <a:p>
            <a:pPr algn="ctr"/>
            <a:r>
              <a:rPr lang="ru-RU" sz="4800" b="1" dirty="0" smtClean="0">
                <a:latin typeface="Monotype Corsiva" pitchFamily="66" charset="0"/>
              </a:rPr>
              <a:t>Задание 1.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Monotype Corsiva" pitchFamily="66" charset="0"/>
                <a:ea typeface="+mn-ea"/>
                <a:cs typeface="+mn-cs"/>
              </a:rPr>
              <a:t>Выберите допустимые имена </a:t>
            </a:r>
            <a:r>
              <a:rPr lang="ru-RU" sz="3600" b="1" dirty="0" smtClean="0">
                <a:solidFill>
                  <a:srgbClr val="000099"/>
                </a:solidFill>
                <a:latin typeface="Monotype Corsiva" pitchFamily="66" charset="0"/>
                <a:ea typeface="+mn-ea"/>
                <a:cs typeface="+mn-cs"/>
              </a:rPr>
              <a:t>файлов</a:t>
            </a:r>
            <a:endParaRPr lang="ru-RU" sz="3600" b="1" dirty="0" smtClean="0">
              <a:solidFill>
                <a:srgbClr val="000099"/>
              </a:solidFill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696200" cy="2514600"/>
          </a:xfrm>
        </p:spPr>
        <p:txBody>
          <a:bodyPr/>
          <a:lstStyle/>
          <a:p>
            <a:pPr marL="2511425" indent="-538163">
              <a:buClr>
                <a:schemeClr val="tx1"/>
              </a:buClr>
              <a:buFont typeface="+mj-lt"/>
              <a:buAutoNum type="alphaLcParenR"/>
            </a:pPr>
            <a:r>
              <a:rPr lang="en-US" dirty="0" smtClean="0"/>
              <a:t>DIMA*.</a:t>
            </a:r>
            <a:r>
              <a:rPr lang="en-US" dirty="0" smtClean="0"/>
              <a:t>DOC</a:t>
            </a:r>
          </a:p>
          <a:p>
            <a:pPr marL="2511425" indent="-538163">
              <a:buClr>
                <a:schemeClr val="tx1"/>
              </a:buClr>
              <a:buFont typeface="+mj-lt"/>
              <a:buAutoNum type="alphaLcParenR"/>
            </a:pPr>
            <a:r>
              <a:rPr lang="en-US" dirty="0" smtClean="0"/>
              <a:t>NIC</a:t>
            </a:r>
            <a:r>
              <a:rPr lang="ru-RU" dirty="0" smtClean="0"/>
              <a:t>?</a:t>
            </a:r>
            <a:r>
              <a:rPr lang="en-US" dirty="0" smtClean="0"/>
              <a:t>EXE</a:t>
            </a:r>
          </a:p>
          <a:p>
            <a:pPr marL="2511425" indent="-538163">
              <a:buClr>
                <a:schemeClr val="tx1"/>
              </a:buClr>
              <a:buFont typeface="+mj-lt"/>
              <a:buAutoNum type="alphaLcParenR"/>
            </a:pPr>
            <a:r>
              <a:rPr lang="ru-RU" dirty="0" smtClean="0"/>
              <a:t>МЯУ.МЯУ.ВМР</a:t>
            </a:r>
            <a:endParaRPr lang="ru-RU" dirty="0" smtClean="0"/>
          </a:p>
          <a:p>
            <a:pPr marL="2511425" indent="-538163">
              <a:buClr>
                <a:schemeClr val="tx1"/>
              </a:buClr>
              <a:buFont typeface="+mj-lt"/>
              <a:buAutoNum type="alphaLcParenR"/>
            </a:pPr>
            <a:r>
              <a:rPr lang="en-US" dirty="0" smtClean="0"/>
              <a:t>“</a:t>
            </a:r>
            <a:r>
              <a:rPr lang="ru-RU" dirty="0" smtClean="0"/>
              <a:t>АВ</a:t>
            </a:r>
            <a:r>
              <a:rPr lang="en-US" dirty="0" smtClean="0"/>
              <a:t>”</a:t>
            </a:r>
            <a:r>
              <a:rPr lang="ru-RU" dirty="0" smtClean="0"/>
              <a:t>:ТХТ</a:t>
            </a:r>
            <a:endParaRPr lang="ru-RU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696200" cy="685800"/>
          </a:xfrm>
        </p:spPr>
        <p:txBody>
          <a:bodyPr/>
          <a:lstStyle/>
          <a:p>
            <a:pPr algn="ctr"/>
            <a:r>
              <a:rPr lang="ru-RU" sz="3600" b="1" u="sng" dirty="0" smtClean="0">
                <a:solidFill>
                  <a:srgbClr val="000099"/>
                </a:solidFill>
                <a:latin typeface="Monotype Corsiva" pitchFamily="66" charset="0"/>
                <a:ea typeface="+mn-ea"/>
                <a:cs typeface="+mn-cs"/>
              </a:rPr>
              <a:t>Эталон задания 1.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696200" cy="2514600"/>
          </a:xfrm>
        </p:spPr>
        <p:txBody>
          <a:bodyPr/>
          <a:lstStyle/>
          <a:p>
            <a:pPr marL="2511425" indent="-538163">
              <a:buClr>
                <a:schemeClr val="tx1"/>
              </a:buClr>
              <a:buNone/>
            </a:pPr>
            <a:r>
              <a:rPr lang="ru-RU" dirty="0" smtClean="0"/>
              <a:t>с) </a:t>
            </a:r>
            <a:r>
              <a:rPr lang="ru-RU" dirty="0" smtClean="0"/>
              <a:t>МЯУ.МЯУ.ВМР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7848600" cy="1371600"/>
          </a:xfrm>
        </p:spPr>
        <p:txBody>
          <a:bodyPr anchor="t"/>
          <a:lstStyle/>
          <a:p>
            <a:pPr eaLnBrk="1" hangingPunct="1"/>
            <a:r>
              <a:rPr lang="ru-RU" sz="4800" b="1" dirty="0" smtClean="0">
                <a:latin typeface="Monotype Corsiva" pitchFamily="66" charset="0"/>
              </a:rPr>
              <a:t>Задание 2.</a:t>
            </a:r>
            <a:r>
              <a:rPr lang="ru-RU" sz="3100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Monotype Corsiva" pitchFamily="66" charset="0"/>
                <a:ea typeface="+mn-ea"/>
                <a:cs typeface="+mn-cs"/>
              </a:rPr>
              <a:t>Запишите полные имена всех файлов</a:t>
            </a:r>
          </a:p>
        </p:txBody>
      </p:sp>
      <p:pic>
        <p:nvPicPr>
          <p:cNvPr id="66563" name="Picture 4" descr="файловая-систем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2187575"/>
            <a:ext cx="6191250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WordArt 5"/>
          <p:cNvSpPr>
            <a:spLocks noChangeArrowheads="1" noChangeShapeType="1" noTextEdit="1"/>
          </p:cNvSpPr>
          <p:nvPr/>
        </p:nvSpPr>
        <p:spPr bwMode="auto">
          <a:xfrm>
            <a:off x="8580437" y="609600"/>
            <a:ext cx="5635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09632"/>
                </a:solidFill>
                <a:latin typeface="Arial"/>
                <a:cs typeface="Arial"/>
              </a:rPr>
              <a:t>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pPr algn="ctr" eaLnBrk="1" hangingPunct="1"/>
            <a:r>
              <a:rPr lang="ru-RU" sz="3600" b="1" u="sng" dirty="0" smtClean="0">
                <a:solidFill>
                  <a:srgbClr val="000099"/>
                </a:solidFill>
                <a:latin typeface="Monotype Corsiva" pitchFamily="66" charset="0"/>
                <a:ea typeface="+mn-ea"/>
                <a:cs typeface="+mn-cs"/>
              </a:rPr>
              <a:t>Эталон записи полных имен всех файлов</a:t>
            </a:r>
          </a:p>
        </p:txBody>
      </p:sp>
      <p:pic>
        <p:nvPicPr>
          <p:cNvPr id="36867" name="Picture 3" descr="файловая-систем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1773238"/>
            <a:ext cx="482441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50825" y="4941888"/>
            <a:ext cx="864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33400" y="4876800"/>
            <a:ext cx="8207375" cy="1311275"/>
          </a:xfrm>
          <a:prstGeom prst="rect">
            <a:avLst/>
          </a:prstGeom>
          <a:solidFill>
            <a:srgbClr val="E2F3F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000" b="1" dirty="0">
                <a:latin typeface="+mn-lt"/>
              </a:rPr>
              <a:t>C:\Мои </a:t>
            </a:r>
            <a:r>
              <a:rPr lang="ru-RU" sz="2000" b="1" dirty="0" err="1">
                <a:latin typeface="+mn-lt"/>
              </a:rPr>
              <a:t>документы\Иванов\</a:t>
            </a:r>
            <a:r>
              <a:rPr lang="en-US" sz="2000" b="1" dirty="0">
                <a:latin typeface="+mn-lt"/>
              </a:rPr>
              <a:t>QBasic</a:t>
            </a:r>
            <a:r>
              <a:rPr lang="ru-RU" sz="2000" b="1" dirty="0">
                <a:latin typeface="+mn-lt"/>
              </a:rPr>
              <a:t>.</a:t>
            </a:r>
            <a:r>
              <a:rPr lang="en-US" sz="2000" b="1" dirty="0">
                <a:latin typeface="+mn-lt"/>
              </a:rPr>
              <a:t>doc</a:t>
            </a:r>
          </a:p>
          <a:p>
            <a:pPr algn="l"/>
            <a:r>
              <a:rPr lang="ru-RU" sz="2000" b="1" dirty="0">
                <a:latin typeface="+mn-lt"/>
              </a:rPr>
              <a:t>C:\Мои </a:t>
            </a:r>
            <a:r>
              <a:rPr lang="ru-RU" sz="2000" b="1" dirty="0" err="1">
                <a:latin typeface="+mn-lt"/>
              </a:rPr>
              <a:t>документы\Петров\Письмо</a:t>
            </a:r>
            <a:r>
              <a:rPr lang="ru-RU" sz="2000" b="1" dirty="0">
                <a:latin typeface="+mn-lt"/>
              </a:rPr>
              <a:t>.</a:t>
            </a:r>
            <a:r>
              <a:rPr lang="en-US" sz="2000" b="1" dirty="0">
                <a:latin typeface="+mn-lt"/>
              </a:rPr>
              <a:t>txt</a:t>
            </a:r>
          </a:p>
          <a:p>
            <a:pPr algn="l"/>
            <a:r>
              <a:rPr lang="ru-RU" sz="2000" b="1" dirty="0">
                <a:latin typeface="+mn-lt"/>
              </a:rPr>
              <a:t>C:\Мои </a:t>
            </a:r>
            <a:r>
              <a:rPr lang="ru-RU" sz="2000" b="1" dirty="0" err="1">
                <a:latin typeface="+mn-lt"/>
              </a:rPr>
              <a:t>документы\Петров\Рисунки</a:t>
            </a:r>
            <a:r>
              <a:rPr lang="en-US" sz="2000" b="1" dirty="0">
                <a:latin typeface="+mn-lt"/>
              </a:rPr>
              <a:t>\</a:t>
            </a:r>
            <a:r>
              <a:rPr lang="ru-RU" sz="2000" b="1" dirty="0">
                <a:latin typeface="+mn-lt"/>
              </a:rPr>
              <a:t>Море.</a:t>
            </a:r>
            <a:r>
              <a:rPr lang="en-US" sz="2000" b="1" dirty="0">
                <a:latin typeface="+mn-lt"/>
              </a:rPr>
              <a:t>bmp</a:t>
            </a:r>
          </a:p>
          <a:p>
            <a:pPr algn="l"/>
            <a:r>
              <a:rPr lang="ru-RU" sz="2000" b="1" dirty="0">
                <a:latin typeface="+mn-lt"/>
              </a:rPr>
              <a:t>C:\Фильмы\Интересный фильм.</a:t>
            </a:r>
            <a:r>
              <a:rPr lang="en-US" sz="2000" b="1" dirty="0" err="1">
                <a:latin typeface="+mn-lt"/>
              </a:rPr>
              <a:t>avi</a:t>
            </a:r>
            <a:endParaRPr lang="ru-RU" sz="2000" dirty="0"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8534400" cy="1219200"/>
          </a:xfrm>
        </p:spPr>
        <p:txBody>
          <a:bodyPr anchor="t"/>
          <a:lstStyle/>
          <a:p>
            <a:pPr eaLnBrk="1" hangingPunct="1"/>
            <a:r>
              <a:rPr lang="ru-RU" sz="4800" b="1" dirty="0" smtClean="0">
                <a:latin typeface="Monotype Corsiva" pitchFamily="66" charset="0"/>
              </a:rPr>
              <a:t>Задание 3.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Monotype Corsiva" pitchFamily="66" charset="0"/>
                <a:ea typeface="+mn-ea"/>
                <a:cs typeface="+mn-cs"/>
              </a:rPr>
              <a:t>Постройте дерево каталогов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152400" y="1981200"/>
            <a:ext cx="9144000" cy="4038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700" b="1" smtClean="0"/>
              <a:t>C:\Рисунки\Природа\Небо.</a:t>
            </a:r>
            <a:r>
              <a:rPr lang="en-US" sz="3700" b="1" smtClean="0"/>
              <a:t>bmp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700" b="1" smtClean="0"/>
              <a:t>C:\Рисунки\Природа\Снег.</a:t>
            </a:r>
            <a:r>
              <a:rPr lang="en-US" sz="3700" b="1" smtClean="0"/>
              <a:t>bmp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700" b="1" smtClean="0"/>
              <a:t>C:\Рисунки\Компьютер\Монитор.</a:t>
            </a:r>
            <a:r>
              <a:rPr lang="en-US" sz="3700" b="1" smtClean="0"/>
              <a:t>bmp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3700" b="1" smtClean="0"/>
              <a:t>C:\Мои документы\Доклад.</a:t>
            </a:r>
            <a:r>
              <a:rPr lang="en-US" sz="3700" b="1" smtClean="0"/>
              <a:t>doc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3700" smtClean="0"/>
          </a:p>
        </p:txBody>
      </p:sp>
      <p:sp>
        <p:nvSpPr>
          <p:cNvPr id="37892" name="WordArt 8"/>
          <p:cNvSpPr>
            <a:spLocks noChangeArrowheads="1" noChangeShapeType="1" noTextEdit="1"/>
          </p:cNvSpPr>
          <p:nvPr/>
        </p:nvSpPr>
        <p:spPr bwMode="auto">
          <a:xfrm>
            <a:off x="8580437" y="457200"/>
            <a:ext cx="5635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09632"/>
                </a:solidFill>
                <a:latin typeface="Arial"/>
                <a:cs typeface="Arial"/>
              </a:rPr>
              <a:t>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28600"/>
            <a:ext cx="7696200" cy="1143000"/>
          </a:xfrm>
        </p:spPr>
        <p:txBody>
          <a:bodyPr anchor="t"/>
          <a:lstStyle/>
          <a:p>
            <a:pPr algn="ctr" eaLnBrk="1" hangingPunct="1"/>
            <a:r>
              <a:rPr lang="ru-RU" sz="3600" b="1" u="sng" dirty="0" smtClean="0">
                <a:solidFill>
                  <a:srgbClr val="000099"/>
                </a:solidFill>
                <a:latin typeface="Monotype Corsiva" pitchFamily="66" charset="0"/>
                <a:ea typeface="+mn-ea"/>
                <a:cs typeface="+mn-cs"/>
              </a:rPr>
              <a:t>Эталон построения дерева каталогов</a:t>
            </a:r>
          </a:p>
        </p:txBody>
      </p:sp>
      <p:pic>
        <p:nvPicPr>
          <p:cNvPr id="69635" name="Picture 4" descr="файловая-сис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1812925"/>
            <a:ext cx="706755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5" name="Text Box 10"/>
          <p:cNvSpPr txBox="1">
            <a:spLocks noChangeArrowheads="1"/>
          </p:cNvSpPr>
          <p:nvPr/>
        </p:nvSpPr>
        <p:spPr bwMode="auto">
          <a:xfrm>
            <a:off x="304800" y="3429000"/>
            <a:ext cx="2743200" cy="1014413"/>
          </a:xfrm>
          <a:prstGeom prst="rect">
            <a:avLst/>
          </a:prstGeom>
          <a:solidFill>
            <a:srgbClr val="9966FF"/>
          </a:solidFill>
          <a:ln w="9525">
            <a:solidFill>
              <a:srgbClr val="000048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839200" cy="1524000"/>
          </a:xfrm>
        </p:spPr>
        <p:txBody>
          <a:bodyPr/>
          <a:lstStyle/>
          <a:p>
            <a:pPr algn="ctr"/>
            <a:r>
              <a:rPr lang="ru-RU" sz="4800" b="1" dirty="0" smtClean="0">
                <a:latin typeface="Monotype Corsiva" pitchFamily="66" charset="0"/>
              </a:rPr>
              <a:t>Задание 4. </a:t>
            </a:r>
            <a:r>
              <a:rPr lang="ru-RU" sz="3600" b="1" dirty="0" smtClean="0">
                <a:solidFill>
                  <a:srgbClr val="000099"/>
                </a:solidFill>
                <a:latin typeface="Monotype Corsiva" pitchFamily="66" charset="0"/>
                <a:ea typeface="+mn-ea"/>
                <a:cs typeface="+mn-cs"/>
              </a:rPr>
              <a:t>Придумайте имена и типы для файлов, содержащих следующую информацию: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304800" y="1981200"/>
            <a:ext cx="2743200" cy="1014413"/>
          </a:xfrm>
          <a:prstGeom prst="rect">
            <a:avLst/>
          </a:prstGeom>
          <a:solidFill>
            <a:srgbClr val="9966FF"/>
          </a:solidFill>
          <a:ln w="9525">
            <a:solidFill>
              <a:srgbClr val="000048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6096000" y="1981200"/>
            <a:ext cx="2743200" cy="1014413"/>
          </a:xfrm>
          <a:prstGeom prst="rect">
            <a:avLst/>
          </a:prstGeom>
          <a:solidFill>
            <a:srgbClr val="9966FF"/>
          </a:solidFill>
          <a:ln w="9525">
            <a:solidFill>
              <a:srgbClr val="000048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3200400" y="1981200"/>
            <a:ext cx="2743200" cy="1014413"/>
          </a:xfrm>
          <a:prstGeom prst="rect">
            <a:avLst/>
          </a:prstGeom>
          <a:solidFill>
            <a:srgbClr val="9966FF"/>
          </a:solidFill>
          <a:ln w="9525">
            <a:solidFill>
              <a:srgbClr val="000048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304800" y="2286000"/>
            <a:ext cx="274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/>
              <a:t>А) </a:t>
            </a:r>
            <a:r>
              <a:rPr lang="ru-RU" sz="2000" dirty="0" smtClean="0"/>
              <a:t>Рецепт </a:t>
            </a:r>
            <a:r>
              <a:rPr lang="ru-RU" sz="2000" dirty="0" smtClean="0"/>
              <a:t>борща</a:t>
            </a:r>
            <a:endParaRPr lang="ru-RU" sz="2000" dirty="0"/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3200400" y="2286000"/>
            <a:ext cx="274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/>
              <a:t>Б) </a:t>
            </a:r>
            <a:r>
              <a:rPr lang="ru-RU" sz="2000" dirty="0" smtClean="0"/>
              <a:t>Фото девушки</a:t>
            </a:r>
            <a:endParaRPr lang="ru-RU" sz="2000" dirty="0"/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304800" y="3657600"/>
            <a:ext cx="2743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/>
              <a:t>Г) </a:t>
            </a:r>
            <a:r>
              <a:rPr lang="ru-RU" sz="2000" dirty="0" smtClean="0"/>
              <a:t>Страница любимого </a:t>
            </a:r>
            <a:r>
              <a:rPr lang="en-US" sz="2000" dirty="0" smtClean="0"/>
              <a:t>web</a:t>
            </a:r>
            <a:r>
              <a:rPr lang="ru-RU" sz="2000" dirty="0" smtClean="0"/>
              <a:t>-сайта</a:t>
            </a:r>
            <a:endParaRPr lang="ru-RU" sz="2000" dirty="0"/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6096000" y="3429000"/>
            <a:ext cx="2743200" cy="1014413"/>
          </a:xfrm>
          <a:prstGeom prst="rect">
            <a:avLst/>
          </a:prstGeom>
          <a:solidFill>
            <a:srgbClr val="9966FF"/>
          </a:solidFill>
          <a:ln w="9525">
            <a:solidFill>
              <a:srgbClr val="000048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34827" name="Text Box 12"/>
          <p:cNvSpPr txBox="1">
            <a:spLocks noChangeArrowheads="1"/>
          </p:cNvSpPr>
          <p:nvPr/>
        </p:nvSpPr>
        <p:spPr bwMode="auto">
          <a:xfrm>
            <a:off x="3200400" y="3429000"/>
            <a:ext cx="2743200" cy="1014413"/>
          </a:xfrm>
          <a:prstGeom prst="rect">
            <a:avLst/>
          </a:prstGeom>
          <a:solidFill>
            <a:srgbClr val="9966FF"/>
          </a:solidFill>
          <a:ln w="9525">
            <a:solidFill>
              <a:srgbClr val="000048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34828" name="Text Box 13"/>
          <p:cNvSpPr txBox="1">
            <a:spLocks noChangeArrowheads="1"/>
          </p:cNvSpPr>
          <p:nvPr/>
        </p:nvSpPr>
        <p:spPr bwMode="auto">
          <a:xfrm>
            <a:off x="6096000" y="2286000"/>
            <a:ext cx="2819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/>
              <a:t>В) </a:t>
            </a:r>
            <a:r>
              <a:rPr lang="ru-RU" sz="2000" dirty="0" smtClean="0"/>
              <a:t>Реферат по истории</a:t>
            </a:r>
            <a:endParaRPr lang="ru-RU" sz="2000" dirty="0"/>
          </a:p>
        </p:txBody>
      </p:sp>
      <p:sp>
        <p:nvSpPr>
          <p:cNvPr id="34829" name="Text Box 14"/>
          <p:cNvSpPr txBox="1">
            <a:spLocks noChangeArrowheads="1"/>
          </p:cNvSpPr>
          <p:nvPr/>
        </p:nvSpPr>
        <p:spPr bwMode="auto">
          <a:xfrm>
            <a:off x="6096000" y="3429000"/>
            <a:ext cx="2667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2000" dirty="0" smtClean="0"/>
              <a:t>Е) </a:t>
            </a:r>
            <a:r>
              <a:rPr lang="ru-RU" sz="1600" b="1" dirty="0" smtClean="0"/>
              <a:t>Репродукция </a:t>
            </a:r>
            <a:r>
              <a:rPr lang="ru-RU" sz="1600" b="1" dirty="0"/>
              <a:t>картины</a:t>
            </a:r>
          </a:p>
          <a:p>
            <a:pPr>
              <a:spcBef>
                <a:spcPts val="0"/>
              </a:spcBef>
            </a:pPr>
            <a:r>
              <a:rPr lang="ru-RU" sz="1600" b="1" dirty="0" smtClean="0"/>
              <a:t>Л. да Винчи«Джоконда»</a:t>
            </a:r>
            <a:endParaRPr lang="ru-RU" sz="1600" b="1" dirty="0"/>
          </a:p>
        </p:txBody>
      </p:sp>
      <p:sp>
        <p:nvSpPr>
          <p:cNvPr id="34830" name="Text Box 15"/>
          <p:cNvSpPr txBox="1">
            <a:spLocks noChangeArrowheads="1"/>
          </p:cNvSpPr>
          <p:nvPr/>
        </p:nvSpPr>
        <p:spPr bwMode="auto">
          <a:xfrm>
            <a:off x="3200400" y="3810000"/>
            <a:ext cx="274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/>
              <a:t>Д) Любимая песня</a:t>
            </a:r>
            <a:endParaRPr lang="ru-RU" sz="2000" dirty="0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04800" y="4876800"/>
            <a:ext cx="2743200" cy="1014413"/>
          </a:xfrm>
          <a:prstGeom prst="rect">
            <a:avLst/>
          </a:prstGeom>
          <a:solidFill>
            <a:srgbClr val="9966FF"/>
          </a:solidFill>
          <a:ln w="9525">
            <a:solidFill>
              <a:srgbClr val="000048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200400" y="4876800"/>
            <a:ext cx="2743200" cy="1014413"/>
          </a:xfrm>
          <a:prstGeom prst="rect">
            <a:avLst/>
          </a:prstGeom>
          <a:solidFill>
            <a:srgbClr val="9966FF"/>
          </a:solidFill>
          <a:ln w="9525">
            <a:solidFill>
              <a:srgbClr val="000048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304800" y="5105400"/>
            <a:ext cx="2743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/>
              <a:t>Ж) Фильм «Терминатор»</a:t>
            </a:r>
            <a:endParaRPr lang="ru-RU" sz="2000" dirty="0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3200400" y="5257800"/>
            <a:ext cx="274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/>
              <a:t>И) Программа</a:t>
            </a:r>
            <a:endParaRPr lang="ru-RU" sz="2000" dirty="0"/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6096000" y="4876800"/>
            <a:ext cx="2743200" cy="1014413"/>
          </a:xfrm>
          <a:prstGeom prst="rect">
            <a:avLst/>
          </a:prstGeom>
          <a:solidFill>
            <a:srgbClr val="9966FF"/>
          </a:solidFill>
          <a:ln w="9525">
            <a:solidFill>
              <a:srgbClr val="000048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6096000" y="5257800"/>
            <a:ext cx="274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/>
              <a:t>К) Мой архив</a:t>
            </a:r>
            <a:endParaRPr lang="ru-RU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Дата 11"/>
          <p:cNvSpPr>
            <a:spLocks noGrp="1"/>
          </p:cNvSpPr>
          <p:nvPr>
            <p:ph type="dt" sz="quarter" idx="10"/>
          </p:nvPr>
        </p:nvSpPr>
        <p:spPr>
          <a:xfrm>
            <a:off x="7924800" y="0"/>
            <a:ext cx="1219200" cy="381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8A7B3B8F-F980-493C-AC07-99FF056EFD8D}" type="datetime1">
              <a:rPr lang="ru-RU" sz="1400" b="1" smtClean="0">
                <a:solidFill>
                  <a:srgbClr val="002060"/>
                </a:solidFill>
              </a:rPr>
              <a:pPr/>
              <a:t>25.11.2010</a:t>
            </a:fld>
            <a:endParaRPr lang="ru-RU" sz="1400" b="1" smtClean="0">
              <a:solidFill>
                <a:srgbClr val="002060"/>
              </a:solidFill>
            </a:endParaRPr>
          </a:p>
        </p:txBody>
      </p:sp>
      <p:sp>
        <p:nvSpPr>
          <p:cNvPr id="22531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0" y="6340475"/>
            <a:ext cx="609600" cy="5175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476DB64-F49C-4261-86DC-383EBBF72414}" type="slidenum">
              <a:rPr lang="ru-RU">
                <a:solidFill>
                  <a:srgbClr val="002060"/>
                </a:solidFill>
              </a:rPr>
              <a:pPr/>
              <a:t>27</a:t>
            </a:fld>
            <a:endParaRPr lang="ru-RU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09800" y="3657600"/>
            <a:ext cx="4717382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/>
                <a:solidFill>
                  <a:schemeClr val="accent2">
                    <a:lumMod val="75000"/>
                  </a:schemeClr>
                </a:solidFill>
              </a:rPr>
              <a:t>Спасибо</a:t>
            </a:r>
          </a:p>
          <a:p>
            <a:pPr algn="ctr">
              <a:defRPr/>
            </a:pPr>
            <a:r>
              <a:rPr lang="ru-RU" sz="5400" b="1" dirty="0">
                <a:ln/>
                <a:solidFill>
                  <a:schemeClr val="accent2">
                    <a:lumMod val="75000"/>
                  </a:schemeClr>
                </a:solidFill>
              </a:rPr>
              <a:t>за внимание!</a:t>
            </a:r>
          </a:p>
        </p:txBody>
      </p:sp>
      <p:pic>
        <p:nvPicPr>
          <p:cNvPr id="2050" name="Picture 2" descr="http://demiart.ru/forum/uploads2/post-109381-12274552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914400"/>
            <a:ext cx="7696200" cy="762000"/>
          </a:xfrm>
        </p:spPr>
        <p:txBody>
          <a:bodyPr anchor="t"/>
          <a:lstStyle/>
          <a:p>
            <a:pPr algn="ctr" eaLnBrk="1" hangingPunct="1"/>
            <a:r>
              <a:rPr lang="ru-RU" sz="4800" b="1" dirty="0" smtClean="0">
                <a:latin typeface="Monotype Corsiva" pitchFamily="66" charset="0"/>
              </a:rPr>
              <a:t>Файловая система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52600"/>
            <a:ext cx="9144000" cy="4191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i="1" dirty="0" smtClean="0"/>
              <a:t>На каждом носителе информации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i="1" dirty="0" smtClean="0"/>
              <a:t>(гибком, жестком или лазерном диске)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i="1" dirty="0" smtClean="0"/>
              <a:t>может храниться большое количество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i="1" dirty="0" smtClean="0"/>
              <a:t>файлов. Порядок хранения файлов на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i="1" dirty="0" smtClean="0"/>
              <a:t>диске определяется установленной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i="1" dirty="0" smtClean="0"/>
              <a:t>файловой системой.</a:t>
            </a:r>
            <a:r>
              <a:rPr lang="ru-RU" sz="2400" dirty="0" smtClean="0"/>
              <a:t> </a:t>
            </a:r>
            <a:endParaRPr lang="ru-RU" sz="2400" u="sng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800" b="1" u="sng" dirty="0" smtClean="0">
                <a:solidFill>
                  <a:srgbClr val="000099"/>
                </a:solidFill>
                <a:latin typeface="Monotype Corsiva" pitchFamily="66" charset="0"/>
              </a:rPr>
              <a:t>Файловая система </a:t>
            </a:r>
            <a:r>
              <a:rPr lang="ru-RU" dirty="0" smtClean="0"/>
              <a:t>- это функциональная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часть ОС, обеспечивающая выполнение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операций с файлами.</a:t>
            </a:r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>
          <a:xfrm>
            <a:off x="7543800" y="0"/>
            <a:ext cx="1600200" cy="457200"/>
          </a:xfrm>
        </p:spPr>
        <p:txBody>
          <a:bodyPr/>
          <a:lstStyle/>
          <a:p>
            <a:pPr algn="r">
              <a:defRPr/>
            </a:pPr>
            <a:fld id="{81E11102-91E7-4C95-BC4C-FC5B48FD7F48}" type="datetime1">
              <a:rPr lang="ru-RU" sz="1800" b="1" smtClean="0"/>
              <a:pPr algn="r">
                <a:defRPr/>
              </a:pPr>
              <a:t>25.11.2010</a:t>
            </a:fld>
            <a:endParaRPr lang="ru-RU" sz="1800" b="1" dirty="0"/>
          </a:p>
        </p:txBody>
      </p:sp>
      <p:sp>
        <p:nvSpPr>
          <p:cNvPr id="5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pPr>
              <a:defRPr/>
            </a:pPr>
            <a:fld id="{301FE662-FFCB-4445-9B9F-2A148755976D}" type="slidenum">
              <a:rPr lang="ru-RU" sz="2000" b="1" smtClean="0"/>
              <a:pPr>
                <a:defRPr/>
              </a:pPr>
              <a:t>3</a:t>
            </a:fld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05200" y="1254125"/>
            <a:ext cx="4953000" cy="677863"/>
          </a:xfrm>
          <a:solidFill>
            <a:srgbClr val="9966FF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469900" indent="-469900" algn="ctr" eaLnBrk="1" hangingPunct="1">
              <a:buFont typeface="Wingdings" pitchFamily="2" charset="2"/>
              <a:buNone/>
            </a:pPr>
            <a:r>
              <a:rPr lang="ru-RU" b="1" smtClean="0"/>
              <a:t>Полное имя файла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539750" y="1219200"/>
            <a:ext cx="2386013" cy="1728788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ru-RU" sz="1000" b="1">
              <a:latin typeface="Times New Roman" pitchFamily="18" charset="0"/>
            </a:endParaRP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b="1">
                <a:latin typeface="Times New Roman" pitchFamily="18" charset="0"/>
              </a:rPr>
              <a:t>Поиск 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b="1">
                <a:latin typeface="Times New Roman" pitchFamily="18" charset="0"/>
              </a:rPr>
              <a:t>файла</a:t>
            </a:r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3505200" y="1939925"/>
            <a:ext cx="2003425" cy="1008063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 b="1">
                <a:latin typeface="Times New Roman" pitchFamily="18" charset="0"/>
              </a:rPr>
              <a:t>Адрес</a:t>
            </a:r>
          </a:p>
          <a:p>
            <a:pPr marL="469900" indent="-469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</a:rPr>
              <a:t>Диск:</a:t>
            </a:r>
            <a:r>
              <a:rPr lang="en-US" sz="2800">
                <a:latin typeface="Times New Roman" pitchFamily="18" charset="0"/>
              </a:rPr>
              <a:t>\ </a:t>
            </a:r>
            <a:r>
              <a:rPr lang="ru-RU" sz="2800">
                <a:latin typeface="Times New Roman" pitchFamily="18" charset="0"/>
              </a:rPr>
              <a:t>путь</a:t>
            </a:r>
          </a:p>
        </p:txBody>
      </p:sp>
      <p:sp>
        <p:nvSpPr>
          <p:cNvPr id="43013" name="Rectangle 6"/>
          <p:cNvSpPr>
            <a:spLocks noChangeArrowheads="1"/>
          </p:cNvSpPr>
          <p:nvPr/>
        </p:nvSpPr>
        <p:spPr bwMode="auto">
          <a:xfrm>
            <a:off x="5508625" y="1939925"/>
            <a:ext cx="2951163" cy="1008063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 b="1">
                <a:latin typeface="Times New Roman" pitchFamily="18" charset="0"/>
              </a:rPr>
              <a:t>Имя файла</a:t>
            </a:r>
          </a:p>
          <a:p>
            <a:pPr marL="469900" indent="-469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>
                <a:latin typeface="Times New Roman" pitchFamily="18" charset="0"/>
              </a:rPr>
              <a:t>Имя.расширение</a:t>
            </a:r>
          </a:p>
        </p:txBody>
      </p:sp>
      <p:sp>
        <p:nvSpPr>
          <p:cNvPr id="43014" name="Line 7"/>
          <p:cNvSpPr>
            <a:spLocks noChangeShapeType="1"/>
          </p:cNvSpPr>
          <p:nvPr/>
        </p:nvSpPr>
        <p:spPr bwMode="auto">
          <a:xfrm>
            <a:off x="2925763" y="1752600"/>
            <a:ext cx="579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133600" y="3810000"/>
            <a:ext cx="525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99"/>
                </a:solidFill>
              </a:rPr>
              <a:t>Как найти нужный файл?</a:t>
            </a:r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>
          <a:xfrm>
            <a:off x="7543800" y="0"/>
            <a:ext cx="1600200" cy="457200"/>
          </a:xfrm>
        </p:spPr>
        <p:txBody>
          <a:bodyPr/>
          <a:lstStyle/>
          <a:p>
            <a:pPr algn="r">
              <a:defRPr/>
            </a:pPr>
            <a:fld id="{81E11102-91E7-4C95-BC4C-FC5B48FD7F48}" type="datetime1">
              <a:rPr lang="ru-RU" sz="1800" b="1" smtClean="0"/>
              <a:pPr algn="r">
                <a:defRPr/>
              </a:pPr>
              <a:t>25.11.2010</a:t>
            </a:fld>
            <a:endParaRPr lang="ru-RU" sz="1800" b="1" dirty="0"/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pPr>
              <a:defRPr/>
            </a:pPr>
            <a:fld id="{301FE662-FFCB-4445-9B9F-2A148755976D}" type="slidenum">
              <a:rPr lang="ru-RU" sz="2000" b="1" smtClean="0"/>
              <a:pPr>
                <a:defRPr/>
              </a:pPr>
              <a:t>4</a:t>
            </a:fld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 animBg="1"/>
      <p:bldP spid="43011" grpId="0" animBg="1"/>
      <p:bldP spid="43012" grpId="0" animBg="1"/>
      <p:bldP spid="43013" grpId="0" animBg="1"/>
      <p:bldP spid="43014" grpId="0" animBg="1"/>
      <p:bldP spid="430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838200"/>
            <a:ext cx="7696200" cy="838200"/>
          </a:xfrm>
        </p:spPr>
        <p:txBody>
          <a:bodyPr anchor="t"/>
          <a:lstStyle/>
          <a:p>
            <a:pPr algn="ctr" eaLnBrk="1" hangingPunct="1"/>
            <a:r>
              <a:rPr lang="ru-RU" sz="4800" b="1" dirty="0" smtClean="0">
                <a:latin typeface="Monotype Corsiva" pitchFamily="66" charset="0"/>
              </a:rPr>
              <a:t>Имя файла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Имя файла состоит из двух частей, </a:t>
            </a:r>
            <a:r>
              <a:rPr lang="ru-RU" sz="2400" b="1" dirty="0" smtClean="0"/>
              <a:t>разделенных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/>
              <a:t>точкой</a:t>
            </a:r>
            <a:r>
              <a:rPr lang="ru-RU" sz="2400" dirty="0" smtClean="0"/>
              <a:t>: собственно </a:t>
            </a:r>
            <a:r>
              <a:rPr lang="ru-RU" sz="3200" b="1" dirty="0" smtClean="0">
                <a:solidFill>
                  <a:srgbClr val="000099"/>
                </a:solidFill>
                <a:latin typeface="Monotype Corsiva" pitchFamily="66" charset="0"/>
              </a:rPr>
              <a:t>имя файла </a:t>
            </a:r>
            <a:r>
              <a:rPr lang="ru-RU" sz="3200" b="1" dirty="0" smtClean="0">
                <a:solidFill>
                  <a:srgbClr val="000099"/>
                </a:solidFill>
                <a:latin typeface="Monotype Corsiva" pitchFamily="66" charset="0"/>
              </a:rPr>
              <a:t> </a:t>
            </a:r>
            <a:r>
              <a:rPr lang="ru-RU" sz="2400" dirty="0" smtClean="0"/>
              <a:t>(</a:t>
            </a:r>
            <a:r>
              <a:rPr lang="ru-RU" sz="2400" dirty="0" smtClean="0"/>
              <a:t>до 255 символов) и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99"/>
                </a:solidFill>
                <a:latin typeface="Monotype Corsiva" pitchFamily="66" charset="0"/>
              </a:rPr>
              <a:t>расширения</a:t>
            </a:r>
            <a:r>
              <a:rPr lang="ru-RU" sz="2400" i="1" dirty="0" smtClean="0">
                <a:solidFill>
                  <a:schemeClr val="hlink"/>
                </a:solidFill>
              </a:rPr>
              <a:t> </a:t>
            </a:r>
            <a:r>
              <a:rPr lang="ru-RU" sz="2400" i="1" dirty="0" smtClean="0">
                <a:solidFill>
                  <a:schemeClr val="hlink"/>
                </a:solidFill>
              </a:rPr>
              <a:t> </a:t>
            </a:r>
            <a:r>
              <a:rPr lang="ru-RU" sz="2400" dirty="0" smtClean="0"/>
              <a:t>(</a:t>
            </a:r>
            <a:r>
              <a:rPr lang="ru-RU" sz="2400" dirty="0" smtClean="0"/>
              <a:t>3 символа латинскими буквами).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500" dirty="0" smtClean="0"/>
              <a:t>Собственно имя файлу дает пользователь (оно может быть написано и русскими буквами), а тип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500" dirty="0" smtClean="0"/>
              <a:t>файла обычно задается программой автоматически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500" dirty="0" smtClean="0"/>
              <a:t>при его создании (В зависимости от приложения, в котором он создан).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200" b="1" u="sng" dirty="0" smtClean="0">
                <a:solidFill>
                  <a:srgbClr val="000099"/>
                </a:solidFill>
                <a:latin typeface="Monotype Corsiva" pitchFamily="66" charset="0"/>
              </a:rPr>
              <a:t>Расширение</a:t>
            </a:r>
            <a:r>
              <a:rPr lang="ru-RU" sz="2500" b="1" dirty="0" smtClean="0"/>
              <a:t> указывает, какого рода информация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500" b="1" dirty="0" smtClean="0"/>
              <a:t>хранится в файле, тип файла </a:t>
            </a:r>
            <a:r>
              <a:rPr lang="ru-RU" b="1" dirty="0" smtClean="0">
                <a:solidFill>
                  <a:srgbClr val="006600"/>
                </a:solidFill>
              </a:rPr>
              <a:t> </a:t>
            </a:r>
            <a:r>
              <a:rPr lang="ru-RU" b="1" dirty="0" err="1" smtClean="0">
                <a:solidFill>
                  <a:srgbClr val="006600"/>
                </a:solidFill>
              </a:rPr>
              <a:t>proba</a:t>
            </a:r>
            <a:r>
              <a:rPr lang="ru-RU" sz="4100" b="1" dirty="0" err="1" smtClean="0">
                <a:solidFill>
                  <a:srgbClr val="FF7C80"/>
                </a:solidFill>
              </a:rPr>
              <a:t>.</a:t>
            </a:r>
            <a:r>
              <a:rPr lang="ru-RU" b="1" dirty="0" err="1" smtClean="0">
                <a:solidFill>
                  <a:schemeClr val="folHlink"/>
                </a:solidFill>
              </a:rPr>
              <a:t>txt</a:t>
            </a:r>
            <a:endParaRPr lang="ru-RU" b="1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45060" name="AutoShape 4"/>
          <p:cNvSpPr>
            <a:spLocks/>
          </p:cNvSpPr>
          <p:nvPr/>
        </p:nvSpPr>
        <p:spPr bwMode="auto">
          <a:xfrm rot="-5400000">
            <a:off x="5524500" y="5676900"/>
            <a:ext cx="228600" cy="1066800"/>
          </a:xfrm>
          <a:prstGeom prst="lef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1" name="AutoShape 5"/>
          <p:cNvSpPr>
            <a:spLocks/>
          </p:cNvSpPr>
          <p:nvPr/>
        </p:nvSpPr>
        <p:spPr bwMode="auto">
          <a:xfrm rot="-5400000">
            <a:off x="6400800" y="5867400"/>
            <a:ext cx="228600" cy="6858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953000" y="62166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Имя файла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6019800" y="63246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Расширение </a:t>
            </a:r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>
          <a:xfrm>
            <a:off x="7543800" y="0"/>
            <a:ext cx="1600200" cy="457200"/>
          </a:xfrm>
        </p:spPr>
        <p:txBody>
          <a:bodyPr/>
          <a:lstStyle/>
          <a:p>
            <a:pPr algn="r">
              <a:defRPr/>
            </a:pPr>
            <a:fld id="{81E11102-91E7-4C95-BC4C-FC5B48FD7F48}" type="datetime1">
              <a:rPr lang="ru-RU" sz="1800" b="1" smtClean="0"/>
              <a:pPr algn="r">
                <a:defRPr/>
              </a:pPr>
              <a:t>25.11.2010</a:t>
            </a:fld>
            <a:endParaRPr lang="ru-RU" sz="1800" b="1" dirty="0"/>
          </a:p>
        </p:txBody>
      </p:sp>
      <p:sp>
        <p:nvSpPr>
          <p:cNvPr id="9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pPr>
              <a:defRPr/>
            </a:pPr>
            <a:fld id="{301FE662-FFCB-4445-9B9F-2A148755976D}" type="slidenum">
              <a:rPr lang="ru-RU" sz="2000" b="1" smtClean="0"/>
              <a:pPr>
                <a:defRPr/>
              </a:pPr>
              <a:t>5</a:t>
            </a:fld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8763000" cy="762000"/>
          </a:xfrm>
        </p:spPr>
        <p:txBody>
          <a:bodyPr/>
          <a:lstStyle/>
          <a:p>
            <a:pPr algn="ctr" eaLnBrk="1" hangingPunct="1"/>
            <a:r>
              <a:rPr lang="ru-RU" sz="4800" b="1" dirty="0" smtClean="0">
                <a:latin typeface="Monotype Corsiva" pitchFamily="66" charset="0"/>
              </a:rPr>
              <a:t>Правила для выбора имен файлов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200" dirty="0" smtClean="0"/>
              <a:t>1. </a:t>
            </a:r>
            <a:r>
              <a:rPr lang="ru-RU" sz="2400" dirty="0" smtClean="0"/>
              <a:t>Разрешается использовать до 255 символов.</a:t>
            </a:r>
          </a:p>
          <a:p>
            <a:pPr marL="469900" indent="-469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2. Разрешается использовать символы национальных алфавитов, в частности, русского.</a:t>
            </a:r>
          </a:p>
          <a:p>
            <a:pPr marL="469900" indent="-469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3. Разрешается использовать пробелы и другие ранее запрещенные символы, за исключением следующих девяти: </a:t>
            </a:r>
            <a:r>
              <a:rPr lang="ru-RU" sz="2400" b="1" dirty="0" smtClean="0"/>
              <a:t>/ \ : *   ? "&lt; &gt;|</a:t>
            </a:r>
          </a:p>
          <a:p>
            <a:pPr marL="469900" indent="-469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4. В имени файла можно использовать несколько точек. Расширением имени считаются все символы, стоящие за последней точкой.</a:t>
            </a:r>
          </a:p>
          <a:p>
            <a:pPr marL="469900" indent="-4699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dirty="0" smtClean="0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>
          <a:xfrm>
            <a:off x="7543800" y="0"/>
            <a:ext cx="1600200" cy="457200"/>
          </a:xfrm>
        </p:spPr>
        <p:txBody>
          <a:bodyPr/>
          <a:lstStyle/>
          <a:p>
            <a:pPr algn="r">
              <a:defRPr/>
            </a:pPr>
            <a:fld id="{81E11102-91E7-4C95-BC4C-FC5B48FD7F48}" type="datetime1">
              <a:rPr lang="ru-RU" sz="1800" b="1" smtClean="0"/>
              <a:pPr algn="r">
                <a:defRPr/>
              </a:pPr>
              <a:t>25.11.2010</a:t>
            </a:fld>
            <a:endParaRPr lang="ru-RU" sz="1800" b="1" dirty="0"/>
          </a:p>
        </p:txBody>
      </p:sp>
      <p:sp>
        <p:nvSpPr>
          <p:cNvPr id="5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pPr>
              <a:defRPr/>
            </a:pPr>
            <a:fld id="{301FE662-FFCB-4445-9B9F-2A148755976D}" type="slidenum">
              <a:rPr lang="ru-RU" sz="2000" b="1" smtClean="0"/>
              <a:pPr>
                <a:defRPr/>
              </a:pPr>
              <a:t>6</a:t>
            </a:fld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524000"/>
          </a:xfrm>
        </p:spPr>
        <p:txBody>
          <a:bodyPr/>
          <a:lstStyle/>
          <a:p>
            <a:pPr algn="ctr" eaLnBrk="1" hangingPunct="1"/>
            <a:r>
              <a:rPr lang="ru-RU" sz="4800" b="1" dirty="0" smtClean="0">
                <a:latin typeface="Monotype Corsiva" pitchFamily="66" charset="0"/>
              </a:rPr>
              <a:t>Символы, которые не используют </a:t>
            </a:r>
            <a:r>
              <a:rPr lang="ru-RU" sz="4800" b="1" dirty="0" smtClean="0">
                <a:latin typeface="Monotype Corsiva" pitchFamily="66" charset="0"/>
              </a:rPr>
              <a:t/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>при </a:t>
            </a:r>
            <a:r>
              <a:rPr lang="ru-RU" sz="4800" b="1" dirty="0" smtClean="0">
                <a:latin typeface="Monotype Corsiva" pitchFamily="66" charset="0"/>
              </a:rPr>
              <a:t>задании имени файла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r>
              <a:rPr lang="ru-RU" sz="7300" b="1" smtClean="0"/>
              <a:t>/ \ * : ? </a:t>
            </a:r>
            <a:r>
              <a:rPr lang="en-US" sz="7300" b="1" smtClean="0"/>
              <a:t>|</a:t>
            </a:r>
            <a:r>
              <a:rPr lang="ru-RU" sz="7300" b="1" smtClean="0"/>
              <a:t> </a:t>
            </a:r>
            <a:r>
              <a:rPr lang="en-US" sz="7300" b="1" smtClean="0"/>
              <a:t>“ &lt; &gt;</a:t>
            </a:r>
            <a:endParaRPr lang="ru-RU" sz="7300" b="1" smtClean="0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>
          <a:xfrm>
            <a:off x="7543800" y="0"/>
            <a:ext cx="1600200" cy="457200"/>
          </a:xfrm>
        </p:spPr>
        <p:txBody>
          <a:bodyPr/>
          <a:lstStyle/>
          <a:p>
            <a:pPr algn="r">
              <a:defRPr/>
            </a:pPr>
            <a:fld id="{81E11102-91E7-4C95-BC4C-FC5B48FD7F48}" type="datetime1">
              <a:rPr lang="ru-RU" sz="1800" b="1" smtClean="0"/>
              <a:pPr algn="r">
                <a:defRPr/>
              </a:pPr>
              <a:t>25.11.2010</a:t>
            </a:fld>
            <a:endParaRPr lang="ru-RU" sz="1800" b="1" dirty="0"/>
          </a:p>
        </p:txBody>
      </p:sp>
      <p:sp>
        <p:nvSpPr>
          <p:cNvPr id="5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pPr>
              <a:defRPr/>
            </a:pPr>
            <a:fld id="{301FE662-FFCB-4445-9B9F-2A148755976D}" type="slidenum">
              <a:rPr lang="ru-RU" sz="2000" b="1" smtClean="0"/>
              <a:pPr>
                <a:defRPr/>
              </a:pPr>
              <a:t>7</a:t>
            </a:fld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1600200" y="685800"/>
            <a:ext cx="6096000" cy="838200"/>
          </a:xfrm>
          <a:prstGeom prst="roundRect">
            <a:avLst>
              <a:gd name="adj" fmla="val 16667"/>
            </a:avLst>
          </a:prstGeom>
          <a:solidFill>
            <a:srgbClr val="99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3600" b="1">
                <a:solidFill>
                  <a:srgbClr val="CC0000"/>
                </a:solidFill>
              </a:rPr>
              <a:t>ФАЙЛЫ</a:t>
            </a: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914400" y="2743200"/>
            <a:ext cx="3124200" cy="1219200"/>
          </a:xfrm>
          <a:prstGeom prst="roundRect">
            <a:avLst>
              <a:gd name="adj" fmla="val 16667"/>
            </a:avLst>
          </a:prstGeom>
          <a:solidFill>
            <a:srgbClr val="99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Исполняемые</a:t>
            </a:r>
          </a:p>
          <a:p>
            <a:r>
              <a:rPr lang="ru-RU" sz="2800" b="1"/>
              <a:t>(программы)</a:t>
            </a:r>
          </a:p>
          <a:p>
            <a:r>
              <a:rPr lang="ru-RU" sz="2000"/>
              <a:t>Инициализация (запуск)</a:t>
            </a:r>
            <a:endParaRPr lang="ru-RU" sz="2000" b="1"/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1447800" y="4724400"/>
            <a:ext cx="6172200" cy="1219200"/>
          </a:xfrm>
          <a:prstGeom prst="roundRect">
            <a:avLst>
              <a:gd name="adj" fmla="val 16667"/>
            </a:avLst>
          </a:prstGeom>
          <a:solidFill>
            <a:srgbClr val="99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Архивные файлы</a:t>
            </a:r>
          </a:p>
          <a:p>
            <a:r>
              <a:rPr lang="ru-RU" sz="2000"/>
              <a:t>Может храниться </a:t>
            </a:r>
          </a:p>
          <a:p>
            <a:r>
              <a:rPr lang="ru-RU" sz="2000"/>
              <a:t>любая информация</a:t>
            </a:r>
            <a:endParaRPr lang="ru-RU" sz="2000" b="1"/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5257800" y="2743200"/>
            <a:ext cx="3124200" cy="1219200"/>
          </a:xfrm>
          <a:prstGeom prst="roundRect">
            <a:avLst>
              <a:gd name="adj" fmla="val 16667"/>
            </a:avLst>
          </a:prstGeom>
          <a:solidFill>
            <a:srgbClr val="99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b="1"/>
              <a:t>Файлы данных</a:t>
            </a:r>
          </a:p>
          <a:p>
            <a:r>
              <a:rPr lang="ru-RU" sz="2000"/>
              <a:t>Просмотр, </a:t>
            </a:r>
          </a:p>
          <a:p>
            <a:r>
              <a:rPr lang="ru-RU" sz="2000"/>
              <a:t>редактирование</a:t>
            </a:r>
            <a:endParaRPr lang="ru-RU" sz="2000" b="1"/>
          </a:p>
        </p:txBody>
      </p:sp>
      <p:sp>
        <p:nvSpPr>
          <p:cNvPr id="49158" name="AutoShape 19"/>
          <p:cNvSpPr>
            <a:spLocks noChangeArrowheads="1"/>
          </p:cNvSpPr>
          <p:nvPr/>
        </p:nvSpPr>
        <p:spPr bwMode="auto">
          <a:xfrm>
            <a:off x="2286000" y="1752600"/>
            <a:ext cx="152400" cy="990600"/>
          </a:xfrm>
          <a:prstGeom prst="downArrow">
            <a:avLst>
              <a:gd name="adj1" fmla="val 50000"/>
              <a:gd name="adj2" fmla="val 162500"/>
            </a:avLst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0" name="AutoShape 21"/>
          <p:cNvSpPr>
            <a:spLocks noChangeArrowheads="1"/>
          </p:cNvSpPr>
          <p:nvPr/>
        </p:nvSpPr>
        <p:spPr bwMode="auto">
          <a:xfrm>
            <a:off x="6781800" y="1752600"/>
            <a:ext cx="152400" cy="914400"/>
          </a:xfrm>
          <a:prstGeom prst="downArrow">
            <a:avLst>
              <a:gd name="adj1" fmla="val 50000"/>
              <a:gd name="adj2" fmla="val 150000"/>
            </a:avLst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1" name="AutoShape 9"/>
          <p:cNvSpPr>
            <a:spLocks/>
          </p:cNvSpPr>
          <p:nvPr/>
        </p:nvSpPr>
        <p:spPr bwMode="auto">
          <a:xfrm rot="-5400000">
            <a:off x="4324350" y="2876550"/>
            <a:ext cx="533400" cy="3009900"/>
          </a:xfrm>
          <a:prstGeom prst="leftBrace">
            <a:avLst>
              <a:gd name="adj1" fmla="val 47024"/>
              <a:gd name="adj2" fmla="val 50000"/>
            </a:avLst>
          </a:prstGeom>
          <a:noFill/>
          <a:ln w="76200">
            <a:solidFill>
              <a:srgbClr val="00008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ru-RU">
              <a:solidFill>
                <a:srgbClr val="CC0000"/>
              </a:solidFill>
            </a:endParaRPr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>
          <a:xfrm>
            <a:off x="7543800" y="0"/>
            <a:ext cx="1600200" cy="457200"/>
          </a:xfrm>
        </p:spPr>
        <p:txBody>
          <a:bodyPr/>
          <a:lstStyle/>
          <a:p>
            <a:pPr algn="r">
              <a:defRPr/>
            </a:pPr>
            <a:fld id="{81E11102-91E7-4C95-BC4C-FC5B48FD7F48}" type="datetime1">
              <a:rPr lang="ru-RU" sz="1800" b="1" smtClean="0"/>
              <a:pPr algn="r">
                <a:defRPr/>
              </a:pPr>
              <a:t>25.11.2010</a:t>
            </a:fld>
            <a:endParaRPr lang="ru-RU" sz="1800" b="1" dirty="0"/>
          </a:p>
        </p:txBody>
      </p:sp>
      <p:sp>
        <p:nvSpPr>
          <p:cNvPr id="10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10600" y="6400800"/>
            <a:ext cx="533400" cy="457200"/>
          </a:xfrm>
        </p:spPr>
        <p:txBody>
          <a:bodyPr/>
          <a:lstStyle/>
          <a:p>
            <a:pPr>
              <a:defRPr/>
            </a:pPr>
            <a:fld id="{301FE662-FFCB-4445-9B9F-2A148755976D}" type="slidenum">
              <a:rPr lang="ru-RU" sz="2000" b="1" smtClean="0"/>
              <a:pPr>
                <a:defRPr/>
              </a:pPr>
              <a:t>8</a:t>
            </a:fld>
            <a:endParaRPr lang="ru-RU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 animBg="1"/>
      <p:bldP spid="8208" grpId="0" animBg="1"/>
      <p:bldP spid="8209" grpId="0" animBg="1"/>
      <p:bldP spid="8210" grpId="0" animBg="1"/>
      <p:bldP spid="49158" grpId="0" animBg="1"/>
      <p:bldP spid="49160" grpId="0" animBg="1"/>
      <p:bldP spid="491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Текст 34"/>
          <p:cNvSpPr>
            <a:spLocks noGrp="1"/>
          </p:cNvSpPr>
          <p:nvPr>
            <p:ph type="body" idx="4294967295"/>
          </p:nvPr>
        </p:nvSpPr>
        <p:spPr>
          <a:xfrm>
            <a:off x="1009650" y="3070225"/>
            <a:ext cx="7269163" cy="1336675"/>
          </a:xfrm>
        </p:spPr>
        <p:txBody>
          <a:bodyPr anchor="b"/>
          <a:lstStyle/>
          <a:p>
            <a:pPr marL="0" indent="0" eaLnBrk="1" hangingPunct="1">
              <a:buFont typeface="Wingdings" pitchFamily="2" charset="2"/>
              <a:buNone/>
            </a:pPr>
            <a:endParaRPr lang="ru-RU" sz="2100" smtClean="0"/>
          </a:p>
        </p:txBody>
      </p:sp>
      <p:graphicFrame>
        <p:nvGraphicFramePr>
          <p:cNvPr id="23591" name="Group 39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6858003"/>
        </p:xfrm>
        <a:graphic>
          <a:graphicData uri="http://schemas.openxmlformats.org/drawingml/2006/table">
            <a:tbl>
              <a:tblPr/>
              <a:tblGrid>
                <a:gridCol w="4573588"/>
                <a:gridCol w="4570412"/>
              </a:tblGrid>
              <a:tr h="744538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файла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Расширение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Исполняемые программы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exe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.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bat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Текстовые файлы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txt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.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rtf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doc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Графические файлы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bmp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gif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jpg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.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png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.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pds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Web-страницы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htm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.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html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Звуковые файлы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wav,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mp3,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midi,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kar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ogg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Видеофайлы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avi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.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mpeg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Код (текст) программы на</a:t>
                      </a:r>
                    </a:p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языках программирования</a:t>
                      </a:r>
                      <a:endParaRPr kumimoji="0" 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bas,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cpp</a:t>
                      </a: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Архивные файлы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arj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zip,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rar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тудия">
  <a:themeElements>
    <a:clrScheme name="Студия 5">
      <a:dk1>
        <a:srgbClr val="000000"/>
      </a:dk1>
      <a:lt1>
        <a:srgbClr val="FFFFFF"/>
      </a:lt1>
      <a:dk2>
        <a:srgbClr val="FF0000"/>
      </a:dk2>
      <a:lt2>
        <a:srgbClr val="FFCC00"/>
      </a:lt2>
      <a:accent1>
        <a:srgbClr val="66CC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B8E2FF"/>
      </a:accent5>
      <a:accent6>
        <a:srgbClr val="008A00"/>
      </a:accent6>
      <a:hlink>
        <a:srgbClr val="FF3300"/>
      </a:hlink>
      <a:folHlink>
        <a:srgbClr val="6600FF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Тарелка">
  <a:themeElements>
    <a:clrScheme name="Тарелка 9">
      <a:dk1>
        <a:srgbClr val="9C9C9C"/>
      </a:dk1>
      <a:lt1>
        <a:srgbClr val="FFFFFF"/>
      </a:lt1>
      <a:dk2>
        <a:srgbClr val="8696CA"/>
      </a:dk2>
      <a:lt2>
        <a:srgbClr val="FFFFFF"/>
      </a:lt2>
      <a:accent1>
        <a:srgbClr val="97D1D5"/>
      </a:accent1>
      <a:accent2>
        <a:srgbClr val="666699"/>
      </a:accent2>
      <a:accent3>
        <a:srgbClr val="C3C9E1"/>
      </a:accent3>
      <a:accent4>
        <a:srgbClr val="DADADA"/>
      </a:accent4>
      <a:accent5>
        <a:srgbClr val="C9E5E7"/>
      </a:accent5>
      <a:accent6>
        <a:srgbClr val="5C5C8A"/>
      </a:accent6>
      <a:hlink>
        <a:srgbClr val="0000FF"/>
      </a:hlink>
      <a:folHlink>
        <a:srgbClr val="0099FF"/>
      </a:folHlink>
    </a:clrScheme>
    <a:fontScheme name="2_Тарелк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удия 5">
    <a:dk1>
      <a:srgbClr val="000000"/>
    </a:dk1>
    <a:lt1>
      <a:srgbClr val="FFFFFF"/>
    </a:lt1>
    <a:dk2>
      <a:srgbClr val="FF0000"/>
    </a:dk2>
    <a:lt2>
      <a:srgbClr val="FFCC00"/>
    </a:lt2>
    <a:accent1>
      <a:srgbClr val="66CCFF"/>
    </a:accent1>
    <a:accent2>
      <a:srgbClr val="009900"/>
    </a:accent2>
    <a:accent3>
      <a:srgbClr val="FFFFFF"/>
    </a:accent3>
    <a:accent4>
      <a:srgbClr val="000000"/>
    </a:accent4>
    <a:accent5>
      <a:srgbClr val="B8E2FF"/>
    </a:accent5>
    <a:accent6>
      <a:srgbClr val="008A00"/>
    </a:accent6>
    <a:hlink>
      <a:srgbClr val="FF3300"/>
    </a:hlink>
    <a:folHlink>
      <a:srgbClr val="6600FF"/>
    </a:folHlink>
  </a:clrScheme>
</a:themeOverride>
</file>

<file path=ppt/theme/themeOverride2.xml><?xml version="1.0" encoding="utf-8"?>
<a:themeOverride xmlns:a="http://schemas.openxmlformats.org/drawingml/2006/main">
  <a:clrScheme name="Студия 5">
    <a:dk1>
      <a:srgbClr val="000000"/>
    </a:dk1>
    <a:lt1>
      <a:srgbClr val="FFFFFF"/>
    </a:lt1>
    <a:dk2>
      <a:srgbClr val="FF0000"/>
    </a:dk2>
    <a:lt2>
      <a:srgbClr val="FFCC00"/>
    </a:lt2>
    <a:accent1>
      <a:srgbClr val="66CCFF"/>
    </a:accent1>
    <a:accent2>
      <a:srgbClr val="009900"/>
    </a:accent2>
    <a:accent3>
      <a:srgbClr val="FFFFFF"/>
    </a:accent3>
    <a:accent4>
      <a:srgbClr val="000000"/>
    </a:accent4>
    <a:accent5>
      <a:srgbClr val="B8E2FF"/>
    </a:accent5>
    <a:accent6>
      <a:srgbClr val="008A00"/>
    </a:accent6>
    <a:hlink>
      <a:srgbClr val="FF3300"/>
    </a:hlink>
    <a:folHlink>
      <a:srgbClr val="6600FF"/>
    </a:folHlink>
  </a:clrScheme>
</a:themeOverride>
</file>

<file path=ppt/theme/themeOverride3.xml><?xml version="1.0" encoding="utf-8"?>
<a:themeOverride xmlns:a="http://schemas.openxmlformats.org/drawingml/2006/main">
  <a:clrScheme name="Студия 5">
    <a:dk1>
      <a:srgbClr val="000000"/>
    </a:dk1>
    <a:lt1>
      <a:srgbClr val="FFFFFF"/>
    </a:lt1>
    <a:dk2>
      <a:srgbClr val="FF0000"/>
    </a:dk2>
    <a:lt2>
      <a:srgbClr val="FFCC00"/>
    </a:lt2>
    <a:accent1>
      <a:srgbClr val="66CCFF"/>
    </a:accent1>
    <a:accent2>
      <a:srgbClr val="009900"/>
    </a:accent2>
    <a:accent3>
      <a:srgbClr val="FFFFFF"/>
    </a:accent3>
    <a:accent4>
      <a:srgbClr val="000000"/>
    </a:accent4>
    <a:accent5>
      <a:srgbClr val="B8E2FF"/>
    </a:accent5>
    <a:accent6>
      <a:srgbClr val="008A00"/>
    </a:accent6>
    <a:hlink>
      <a:srgbClr val="FF3300"/>
    </a:hlink>
    <a:folHlink>
      <a:srgbClr val="6600FF"/>
    </a:folHlink>
  </a:clrScheme>
</a:themeOverride>
</file>

<file path=ppt/theme/themeOverride4.xml><?xml version="1.0" encoding="utf-8"?>
<a:themeOverride xmlns:a="http://schemas.openxmlformats.org/drawingml/2006/main">
  <a:clrScheme name="Студия 5">
    <a:dk1>
      <a:srgbClr val="000000"/>
    </a:dk1>
    <a:lt1>
      <a:srgbClr val="FFFFFF"/>
    </a:lt1>
    <a:dk2>
      <a:srgbClr val="FF0000"/>
    </a:dk2>
    <a:lt2>
      <a:srgbClr val="FFCC00"/>
    </a:lt2>
    <a:accent1>
      <a:srgbClr val="66CCFF"/>
    </a:accent1>
    <a:accent2>
      <a:srgbClr val="009900"/>
    </a:accent2>
    <a:accent3>
      <a:srgbClr val="FFFFFF"/>
    </a:accent3>
    <a:accent4>
      <a:srgbClr val="000000"/>
    </a:accent4>
    <a:accent5>
      <a:srgbClr val="B8E2FF"/>
    </a:accent5>
    <a:accent6>
      <a:srgbClr val="008A00"/>
    </a:accent6>
    <a:hlink>
      <a:srgbClr val="FF3300"/>
    </a:hlink>
    <a:folHlink>
      <a:srgbClr val="6600FF"/>
    </a:folHlink>
  </a:clrScheme>
</a:themeOverride>
</file>

<file path=ppt/theme/themeOverride5.xml><?xml version="1.0" encoding="utf-8"?>
<a:themeOverride xmlns:a="http://schemas.openxmlformats.org/drawingml/2006/main">
  <a:clrScheme name="Студия 5">
    <a:dk1>
      <a:srgbClr val="000000"/>
    </a:dk1>
    <a:lt1>
      <a:srgbClr val="FFFFFF"/>
    </a:lt1>
    <a:dk2>
      <a:srgbClr val="FF0000"/>
    </a:dk2>
    <a:lt2>
      <a:srgbClr val="FFCC00"/>
    </a:lt2>
    <a:accent1>
      <a:srgbClr val="66CCFF"/>
    </a:accent1>
    <a:accent2>
      <a:srgbClr val="009900"/>
    </a:accent2>
    <a:accent3>
      <a:srgbClr val="FFFFFF"/>
    </a:accent3>
    <a:accent4>
      <a:srgbClr val="000000"/>
    </a:accent4>
    <a:accent5>
      <a:srgbClr val="B8E2FF"/>
    </a:accent5>
    <a:accent6>
      <a:srgbClr val="008A00"/>
    </a:accent6>
    <a:hlink>
      <a:srgbClr val="FF3300"/>
    </a:hlink>
    <a:folHlink>
      <a:srgbClr val="6600FF"/>
    </a:folHlink>
  </a:clrScheme>
</a:themeOverride>
</file>

<file path=ppt/theme/themeOverride6.xml><?xml version="1.0" encoding="utf-8"?>
<a:themeOverride xmlns:a="http://schemas.openxmlformats.org/drawingml/2006/main">
  <a:clrScheme name="Студия 5">
    <a:dk1>
      <a:srgbClr val="000000"/>
    </a:dk1>
    <a:lt1>
      <a:srgbClr val="FFFFFF"/>
    </a:lt1>
    <a:dk2>
      <a:srgbClr val="FF0000"/>
    </a:dk2>
    <a:lt2>
      <a:srgbClr val="FFCC00"/>
    </a:lt2>
    <a:accent1>
      <a:srgbClr val="66CCFF"/>
    </a:accent1>
    <a:accent2>
      <a:srgbClr val="009900"/>
    </a:accent2>
    <a:accent3>
      <a:srgbClr val="FFFFFF"/>
    </a:accent3>
    <a:accent4>
      <a:srgbClr val="000000"/>
    </a:accent4>
    <a:accent5>
      <a:srgbClr val="B8E2FF"/>
    </a:accent5>
    <a:accent6>
      <a:srgbClr val="008A00"/>
    </a:accent6>
    <a:hlink>
      <a:srgbClr val="FF3300"/>
    </a:hlink>
    <a:folHlink>
      <a:srgbClr val="6600FF"/>
    </a:folHlink>
  </a:clrScheme>
</a:themeOverride>
</file>

<file path=ppt/theme/themeOverride7.xml><?xml version="1.0" encoding="utf-8"?>
<a:themeOverride xmlns:a="http://schemas.openxmlformats.org/drawingml/2006/main">
  <a:clrScheme name="Студия 5">
    <a:dk1>
      <a:srgbClr val="000000"/>
    </a:dk1>
    <a:lt1>
      <a:srgbClr val="FFFFFF"/>
    </a:lt1>
    <a:dk2>
      <a:srgbClr val="FF0000"/>
    </a:dk2>
    <a:lt2>
      <a:srgbClr val="FFCC00"/>
    </a:lt2>
    <a:accent1>
      <a:srgbClr val="66CCFF"/>
    </a:accent1>
    <a:accent2>
      <a:srgbClr val="009900"/>
    </a:accent2>
    <a:accent3>
      <a:srgbClr val="FFFFFF"/>
    </a:accent3>
    <a:accent4>
      <a:srgbClr val="000000"/>
    </a:accent4>
    <a:accent5>
      <a:srgbClr val="B8E2FF"/>
    </a:accent5>
    <a:accent6>
      <a:srgbClr val="008A00"/>
    </a:accent6>
    <a:hlink>
      <a:srgbClr val="FF3300"/>
    </a:hlink>
    <a:folHlink>
      <a:srgbClr val="66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1088</Words>
  <Application>Microsoft Office PowerPoint</Application>
  <PresentationFormat>Экран (4:3)</PresentationFormat>
  <Paragraphs>230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Студия</vt:lpstr>
      <vt:lpstr>2_Тарелка</vt:lpstr>
      <vt:lpstr>Слайд 1</vt:lpstr>
      <vt:lpstr>Что такое файл?</vt:lpstr>
      <vt:lpstr>Файловая система</vt:lpstr>
      <vt:lpstr>Слайд 4</vt:lpstr>
      <vt:lpstr>Имя файла</vt:lpstr>
      <vt:lpstr>Правила для выбора имен файлов</vt:lpstr>
      <vt:lpstr>Символы, которые не используют  при задании имени файла</vt:lpstr>
      <vt:lpstr>Слайд 8</vt:lpstr>
      <vt:lpstr>Слайд 9</vt:lpstr>
      <vt:lpstr>Папка (каталог)  – совокупность файлов (подкаталогов)  по одной тематике</vt:lpstr>
      <vt:lpstr>Слайд 11</vt:lpstr>
      <vt:lpstr>Файловая структура  – вся совокупность файлов на диске и взаимосвязей между ними.</vt:lpstr>
      <vt:lpstr>Одноуровневая файловая система</vt:lpstr>
      <vt:lpstr>Многоуровневая иерархическая файловая система</vt:lpstr>
      <vt:lpstr>Путь к файлу – последовательность папок, начиная от самой верхней и заканчивая той, в которой непосредственно хранится файл</vt:lpstr>
      <vt:lpstr>Слайд 16</vt:lpstr>
      <vt:lpstr>Иерархии папок Windows</vt:lpstr>
      <vt:lpstr>Операции с файлами и папками</vt:lpstr>
      <vt:lpstr>Самостоятельная работа</vt:lpstr>
      <vt:lpstr>Задание 1. Выберите допустимые имена файлов</vt:lpstr>
      <vt:lpstr>Эталон задания 1. </vt:lpstr>
      <vt:lpstr>Задание 2. Запишите полные имена всех файлов</vt:lpstr>
      <vt:lpstr>Эталон записи полных имен всех файлов</vt:lpstr>
      <vt:lpstr>Задание 3. Постройте дерево каталогов</vt:lpstr>
      <vt:lpstr>Эталон построения дерева каталогов</vt:lpstr>
      <vt:lpstr>Задание 4. Придумайте имена и типы для файлов, содержащих следующую информацию:</vt:lpstr>
      <vt:lpstr>Слайд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Анисимова</cp:lastModifiedBy>
  <cp:revision>70</cp:revision>
  <cp:lastPrinted>1601-01-01T00:00:00Z</cp:lastPrinted>
  <dcterms:created xsi:type="dcterms:W3CDTF">1601-01-01T00:00:00Z</dcterms:created>
  <dcterms:modified xsi:type="dcterms:W3CDTF">2010-11-25T07:33:45Z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