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3" r:id="rId3"/>
    <p:sldId id="325" r:id="rId4"/>
    <p:sldId id="326" r:id="rId5"/>
    <p:sldId id="327" r:id="rId6"/>
    <p:sldId id="324" r:id="rId7"/>
    <p:sldId id="329" r:id="rId8"/>
    <p:sldId id="319" r:id="rId9"/>
    <p:sldId id="328" r:id="rId10"/>
    <p:sldId id="323" r:id="rId11"/>
    <p:sldId id="330" r:id="rId12"/>
    <p:sldId id="320" r:id="rId13"/>
    <p:sldId id="322" r:id="rId14"/>
    <p:sldId id="321" r:id="rId15"/>
    <p:sldId id="318" r:id="rId16"/>
    <p:sldId id="315" r:id="rId17"/>
    <p:sldId id="311" r:id="rId18"/>
    <p:sldId id="30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6D267-1799-455D-81CD-761CD1E636CD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C241F-7B40-43A9-950F-A1245BBC0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A5D20-A081-4313-9A1E-4D3286F47159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219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48464" y="6340475"/>
            <a:ext cx="395536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1400" b="1">
                <a:solidFill>
                  <a:schemeClr val="bg1"/>
                </a:solidFill>
              </a:rPr>
              <a:pPr/>
              <a:t>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7637" y="533400"/>
            <a:ext cx="74038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Третий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закон Ньютона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7413" y="76200"/>
            <a:ext cx="2289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НПО ПУ №31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8144" y="5661248"/>
            <a:ext cx="28844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Анисимова Т.В.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8550" y="6019800"/>
            <a:ext cx="22653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Гурьевск, 2010</a:t>
            </a:r>
          </a:p>
        </p:txBody>
      </p:sp>
      <p:pic>
        <p:nvPicPr>
          <p:cNvPr id="23554" name="Picture 2" descr="http://www.daneshema.com/upload/mayor/upload/image/technology_engineering/physics/article/earth_p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44978"/>
            <a:ext cx="5544616" cy="454831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732240" y="1772816"/>
            <a:ext cx="146701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200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9330" name="Picture 2" descr="http://www.ik-7.ru/pic/62.gif"/>
          <p:cNvPicPr>
            <a:picLocks noChangeAspect="1" noChangeArrowheads="1"/>
          </p:cNvPicPr>
          <p:nvPr/>
        </p:nvPicPr>
        <p:blipFill>
          <a:blip r:embed="rId2" cstate="print"/>
          <a:srcRect l="6048" t="26460" r="6257" b="22511"/>
          <a:stretch>
            <a:fillRect/>
          </a:stretch>
        </p:blipFill>
        <p:spPr bwMode="auto">
          <a:xfrm>
            <a:off x="395536" y="1412776"/>
            <a:ext cx="8568952" cy="398899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619672" y="-27384"/>
            <a:ext cx="7524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Третий </a:t>
            </a:r>
            <a:r>
              <a:rPr lang="ru-RU" sz="48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закон Ньютона</a:t>
            </a:r>
            <a:endParaRPr lang="ru-RU" sz="48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551723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Давайте посмотрим фильм, подтверждающий наши догадки.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052736"/>
            <a:ext cx="84604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Значит, сила, с которой первый динамометр действует на второй, равна силе, с которой второй динамометр действует на первый.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Тогда можно сказать, что </a:t>
            </a:r>
          </a:p>
          <a:p>
            <a:pPr algn="ctr"/>
            <a:r>
              <a:rPr lang="ru-RU" sz="3600" b="1" dirty="0" smtClean="0"/>
              <a:t>Тела </a:t>
            </a:r>
            <a:r>
              <a:rPr lang="ru-RU" sz="3600" b="1" dirty="0" smtClean="0"/>
              <a:t>действуют друг на друга с </a:t>
            </a:r>
            <a:r>
              <a:rPr lang="ru-RU" sz="3600" b="1" dirty="0" smtClean="0"/>
              <a:t>силами,  равными </a:t>
            </a:r>
            <a:r>
              <a:rPr lang="ru-RU" sz="3600" b="1" dirty="0" smtClean="0"/>
              <a:t>по модулю и </a:t>
            </a:r>
            <a:r>
              <a:rPr lang="ru-RU" sz="3600" b="1" dirty="0" smtClean="0"/>
              <a:t>противоположными по направлению.</a:t>
            </a:r>
            <a:endParaRPr lang="ru-RU" sz="3600" b="1" dirty="0"/>
          </a:p>
        </p:txBody>
      </p:sp>
      <p:graphicFrame>
        <p:nvGraphicFramePr>
          <p:cNvPr id="109570" name="Object 1"/>
          <p:cNvGraphicFramePr>
            <a:graphicFrameLocks noChangeAspect="1"/>
          </p:cNvGraphicFramePr>
          <p:nvPr/>
        </p:nvGraphicFramePr>
        <p:xfrm>
          <a:off x="2771800" y="4509120"/>
          <a:ext cx="3679825" cy="995362"/>
        </p:xfrm>
        <a:graphic>
          <a:graphicData uri="http://schemas.openxmlformats.org/presentationml/2006/ole">
            <p:oleObj spid="_x0000_s109570" name="Формула" r:id="rId3" imgW="5587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02" name="Picture 2" descr="http://www.vokrugsveta.ru/img/cmn/2007/02/15/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58244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4450" name="Picture 2" descr="http://image3.examiner.com/images/blog/EXID22973/images/Down_Goes_Mor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08912" cy="546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426" name="Picture 2" descr="http://funnypicture.zoda.ru/bd/2007/10/05/c051337f9df3cd0f3f9c06d2d0186e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30678"/>
            <a:ext cx="7512835" cy="563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" descr="C:\Documents and Settings\luna.TATIANA\Мои документы\Новый учебный год\КМО физика 2007-2008\smile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661248"/>
            <a:ext cx="857250" cy="8572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980728"/>
            <a:ext cx="9144000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Сформулируем окончательно </a:t>
            </a:r>
            <a:r>
              <a:rPr lang="ru-RU" sz="3600" b="1" dirty="0" smtClean="0"/>
              <a:t>третий </a:t>
            </a:r>
            <a:r>
              <a:rPr lang="ru-RU" sz="3600" b="1" dirty="0" smtClean="0"/>
              <a:t>закон Ньютона</a:t>
            </a:r>
            <a:endParaRPr lang="ru-RU" sz="2400" dirty="0" smtClean="0"/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Силы, с которыми тела действуют друг на друга, равны по модулям и направлены по одной прямой в противоположные стороны.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-27384"/>
            <a:ext cx="7524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Третий </a:t>
            </a:r>
            <a:r>
              <a:rPr lang="ru-RU" sz="48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закон Ньютона</a:t>
            </a:r>
            <a:endParaRPr lang="ru-RU" sz="48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80899" name="Object 1"/>
          <p:cNvGraphicFramePr>
            <a:graphicFrameLocks noChangeAspect="1"/>
          </p:cNvGraphicFramePr>
          <p:nvPr/>
        </p:nvGraphicFramePr>
        <p:xfrm>
          <a:off x="2646363" y="4508500"/>
          <a:ext cx="3930650" cy="995363"/>
        </p:xfrm>
        <a:graphic>
          <a:graphicData uri="http://schemas.openxmlformats.org/presentationml/2006/ole">
            <p:oleObj spid="_x0000_s80899" name="Формула" r:id="rId4" imgW="5968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90872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Используя второй закон Ньютона, можно равенство записать так: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1" descr="C:\Documents and Settings\luna.TATIANA\Мои документы\Новый учебный год\КМО физика 2007-2008\smile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661248"/>
            <a:ext cx="857250" cy="857250"/>
          </a:xfrm>
          <a:prstGeom prst="rect">
            <a:avLst/>
          </a:prstGeom>
          <a:noFill/>
        </p:spPr>
      </p:pic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907704" y="1916832"/>
          <a:ext cx="5521325" cy="890588"/>
        </p:xfrm>
        <a:graphic>
          <a:graphicData uri="http://schemas.openxmlformats.org/presentationml/2006/ole">
            <p:oleObj spid="_x0000_s77826" name="Формула" r:id="rId4" imgW="838080" imgH="215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5576" y="299695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Отсюда следует, что: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7827" name="Object 1"/>
          <p:cNvGraphicFramePr>
            <a:graphicFrameLocks noChangeAspect="1"/>
          </p:cNvGraphicFramePr>
          <p:nvPr/>
        </p:nvGraphicFramePr>
        <p:xfrm>
          <a:off x="1259632" y="3645024"/>
          <a:ext cx="6861175" cy="1781175"/>
        </p:xfrm>
        <a:graphic>
          <a:graphicData uri="http://schemas.openxmlformats.org/presentationml/2006/ole">
            <p:oleObj spid="_x0000_s77827" name="Формула" r:id="rId5" imgW="10411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2474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Другими словами,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Отношение модулей ускорений 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baseline="-25000" dirty="0" smtClean="0">
                <a:solidFill>
                  <a:srgbClr val="FF0000"/>
                </a:solidFill>
              </a:rPr>
              <a:t>1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baseline="-25000" dirty="0" smtClean="0">
                <a:solidFill>
                  <a:srgbClr val="FF0000"/>
                </a:solidFill>
              </a:rPr>
              <a:t>2</a:t>
            </a:r>
            <a:r>
              <a:rPr lang="ru-RU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взаимодействующих друг с другом тел определяется обратным отношением их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масс и не зависит от характера действующих между ними сил.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Более массивное тело получает меньшее ускорение, а легкое – большее.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1" descr="C:\Documents and Settings\luna.TATIANA\Мои документы\Новый учебный год\КМО физика 2007-2008\smile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661248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Дата 11"/>
          <p:cNvSpPr>
            <a:spLocks noGrp="1"/>
          </p:cNvSpPr>
          <p:nvPr>
            <p:ph type="dt" sz="quarter" idx="10"/>
          </p:nvPr>
        </p:nvSpPr>
        <p:spPr>
          <a:xfrm>
            <a:off x="7924800" y="0"/>
            <a:ext cx="1219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8A7B3B8F-F980-493C-AC07-99FF056EFD8D}" type="datetime1">
              <a:rPr lang="ru-RU" sz="1400" b="1" smtClean="0">
                <a:solidFill>
                  <a:srgbClr val="002060"/>
                </a:solidFill>
              </a:rPr>
              <a:pPr/>
              <a:t>14.11.2010</a:t>
            </a:fld>
            <a:endParaRPr lang="ru-RU" sz="1400" b="1" smtClean="0">
              <a:solidFill>
                <a:srgbClr val="002060"/>
              </a:solidFill>
            </a:endParaRPr>
          </a:p>
        </p:txBody>
      </p:sp>
      <p:sp>
        <p:nvSpPr>
          <p:cNvPr id="22531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0" y="6340475"/>
            <a:ext cx="609600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476DB64-F49C-4261-86DC-383EBBF72414}" type="slidenum">
              <a:rPr lang="ru-RU">
                <a:solidFill>
                  <a:srgbClr val="002060"/>
                </a:solidFill>
              </a:rPr>
              <a:pPr/>
              <a:t>18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22532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486400" y="6473825"/>
            <a:ext cx="3657600" cy="3841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/>
            <a:r>
              <a:rPr lang="ru-RU" smtClean="0"/>
              <a:t>Физика и методы научного познания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7400" y="-152400"/>
            <a:ext cx="505939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Спасибо</a:t>
            </a:r>
          </a:p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за внимание!</a:t>
            </a:r>
          </a:p>
        </p:txBody>
      </p:sp>
      <p:pic>
        <p:nvPicPr>
          <p:cNvPr id="122882" name="Picture 2" descr="http://mrc.net.ua/uploads/posts/2009-01/1231065596_cx34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352583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7802" y="0"/>
            <a:ext cx="3829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Отвечайка:</a:t>
            </a:r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34481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15616" y="544522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 торможении автомобиля скорость </a:t>
            </a:r>
            <a:r>
              <a:rPr lang="ru-RU" b="1" dirty="0" smtClean="0"/>
              <a:t>ног уменьшится</a:t>
            </a:r>
            <a:r>
              <a:rPr lang="ru-RU" b="1" dirty="0" smtClean="0"/>
              <a:t>, а туловище и голова, скорость которых останется без изменений, опередят ноги; в результате тело ежика </a:t>
            </a:r>
            <a:r>
              <a:rPr lang="ru-RU" b="1" dirty="0" smtClean="0"/>
              <a:t>наклонится </a:t>
            </a:r>
            <a:r>
              <a:rPr lang="ru-RU" b="1" dirty="0" smtClean="0"/>
              <a:t>вперед по движению </a:t>
            </a:r>
            <a:endParaRPr lang="ru-RU" b="1" dirty="0" smtClean="0"/>
          </a:p>
          <a:p>
            <a:pPr algn="ctr"/>
            <a:r>
              <a:rPr lang="ru-RU" b="1" dirty="0" smtClean="0"/>
              <a:t>– первый </a:t>
            </a:r>
            <a:r>
              <a:rPr lang="ru-RU" b="1" dirty="0" smtClean="0"/>
              <a:t>закон Ньютона.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7802" y="0"/>
            <a:ext cx="3829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Отвечайка: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6" y="54452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Вторая </a:t>
            </a:r>
          </a:p>
          <a:p>
            <a:pPr algn="ctr"/>
            <a:r>
              <a:rPr lang="ru-RU" b="1" dirty="0" smtClean="0"/>
              <a:t>– первый </a:t>
            </a:r>
            <a:r>
              <a:rPr lang="ru-RU" b="1" dirty="0" smtClean="0"/>
              <a:t>закон Ньютона.</a:t>
            </a:r>
            <a:endParaRPr lang="ru-RU" b="1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8407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7802" y="0"/>
            <a:ext cx="3829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Отвечайка: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6" y="56612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Сила (удар клюшкой) действующая на тело (шайбу), сообщила телу ускорение - </a:t>
            </a:r>
            <a:r>
              <a:rPr lang="ru-RU" b="1" dirty="0" smtClean="0"/>
              <a:t>второй </a:t>
            </a:r>
            <a:r>
              <a:rPr lang="ru-RU" b="1" dirty="0" smtClean="0"/>
              <a:t>закон Ньютона.</a:t>
            </a:r>
            <a:endParaRPr lang="ru-RU" b="1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760640" cy="448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7802" y="0"/>
            <a:ext cx="3829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Отвечайка: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6" y="56612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Сила (щелчок), действующая на тело, сообщила телу (поп) ускорение </a:t>
            </a:r>
            <a:r>
              <a:rPr lang="ru-RU" b="1" dirty="0" smtClean="0"/>
              <a:t>- второй </a:t>
            </a:r>
            <a:r>
              <a:rPr lang="ru-RU" b="1" dirty="0" smtClean="0"/>
              <a:t>закон Ньютона.</a:t>
            </a:r>
            <a:endParaRPr lang="ru-RU" b="1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3"/>
            <a:ext cx="6624736" cy="44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7802" y="0"/>
            <a:ext cx="3829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Отвечайка: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1052736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Что нужно для того, чтобы придать телу ускорение?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700808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Сколько тел нужно для этого?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492896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Можем ли мы сказать, что любое действие тел друг на друга носит характер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взаимодействия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610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Если тело 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действует на тело </a:t>
            </a:r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 сообщая ему ускорение, то и тело </a:t>
            </a:r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действует на тело 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 также сообщая ему ускорение.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Picture 1" descr="C:\Documents and Settings\luna.TATIANA\Мои документы\Новый учебный год\КМО физика 2007-2008\smile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661248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7802" y="0"/>
            <a:ext cx="3829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Отвечайка: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892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Что общего во всех этих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поговорках?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t="15091"/>
          <a:stretch>
            <a:fillRect/>
          </a:stretch>
        </p:blipFill>
        <p:spPr bwMode="auto">
          <a:xfrm>
            <a:off x="1691680" y="1052736"/>
            <a:ext cx="5904656" cy="44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-27384"/>
            <a:ext cx="7524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Третий </a:t>
            </a:r>
            <a:r>
              <a:rPr lang="ru-RU" sz="48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закон Ньютона</a:t>
            </a:r>
            <a:endParaRPr lang="ru-RU" sz="48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90872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Рассмотрим пример.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551723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Каковы силы, с которыми мальчики действуют друг на друга?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763688" y="1412776"/>
            <a:ext cx="5976664" cy="3988995"/>
            <a:chOff x="1763688" y="1412776"/>
            <a:chExt cx="5976664" cy="3988995"/>
          </a:xfrm>
        </p:grpSpPr>
        <p:pic>
          <p:nvPicPr>
            <p:cNvPr id="99330" name="Picture 2" descr="http://www.ik-7.ru/pic/62.gif"/>
            <p:cNvPicPr>
              <a:picLocks noChangeAspect="1" noChangeArrowheads="1"/>
            </p:cNvPicPr>
            <p:nvPr/>
          </p:nvPicPr>
          <p:blipFill>
            <a:blip r:embed="rId2" cstate="print"/>
            <a:srcRect l="6048" t="26460" r="63738" b="22511"/>
            <a:stretch>
              <a:fillRect/>
            </a:stretch>
          </p:blipFill>
          <p:spPr bwMode="auto">
            <a:xfrm>
              <a:off x="1763688" y="1412776"/>
              <a:ext cx="2952328" cy="3988995"/>
            </a:xfrm>
            <a:prstGeom prst="rect">
              <a:avLst/>
            </a:prstGeom>
            <a:noFill/>
          </p:spPr>
        </p:pic>
        <p:pic>
          <p:nvPicPr>
            <p:cNvPr id="17" name="Picture 2" descr="http://www.ik-7.ru/pic/62.gif"/>
            <p:cNvPicPr>
              <a:picLocks noChangeAspect="1" noChangeArrowheads="1"/>
            </p:cNvPicPr>
            <p:nvPr/>
          </p:nvPicPr>
          <p:blipFill>
            <a:blip r:embed="rId2" cstate="print"/>
            <a:srcRect l="62055" t="26460" r="6257" b="22511"/>
            <a:stretch>
              <a:fillRect/>
            </a:stretch>
          </p:blipFill>
          <p:spPr bwMode="auto">
            <a:xfrm>
              <a:off x="4644008" y="1412776"/>
              <a:ext cx="3096344" cy="39889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1115616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1400" b="1" smtClean="0">
                <a:solidFill>
                  <a:schemeClr val="bg1"/>
                </a:solidFill>
              </a:rPr>
              <a:pPr algn="ctr"/>
              <a:t>14.11.2010</a:t>
            </a:fld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12"/>
          <p:cNvSpPr txBox="1">
            <a:spLocks/>
          </p:cNvSpPr>
          <p:nvPr/>
        </p:nvSpPr>
        <p:spPr>
          <a:xfrm>
            <a:off x="8748464" y="6340475"/>
            <a:ext cx="395536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70B2-6D5F-49C2-B56C-FEC931630DE2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7802" y="0"/>
            <a:ext cx="3829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Отвечайка: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908720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Для ответа на это вопрос воспользуемся парой динамометров. Зацепим их друг за друга крючками и проследим за показаниями обоих динамометров.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6093296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Показания обоих динамометров совпадают. </a:t>
            </a:r>
          </a:p>
        </p:txBody>
      </p:sp>
      <p:pic>
        <p:nvPicPr>
          <p:cNvPr id="12" name="Picture 2" descr="http://www.ik-7.ru/pic/62.gif"/>
          <p:cNvPicPr>
            <a:picLocks noChangeAspect="1" noChangeArrowheads="1"/>
          </p:cNvPicPr>
          <p:nvPr/>
        </p:nvPicPr>
        <p:blipFill>
          <a:blip r:embed="rId2" cstate="print"/>
          <a:srcRect l="6048" t="26460" r="6257" b="22511"/>
          <a:stretch>
            <a:fillRect/>
          </a:stretch>
        </p:blipFill>
        <p:spPr bwMode="auto">
          <a:xfrm>
            <a:off x="683568" y="2276872"/>
            <a:ext cx="8064896" cy="3754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413</Words>
  <Application>Microsoft Office PowerPoint</Application>
  <PresentationFormat>Экран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Механическое движение. Траектория, путь, перемещение Подготовка к ГИА</dc:title>
  <cp:lastModifiedBy>Анисимова</cp:lastModifiedBy>
  <cp:revision>158</cp:revision>
  <dcterms:modified xsi:type="dcterms:W3CDTF">2010-11-14T16:24:41Z</dcterms:modified>
</cp:coreProperties>
</file>