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8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1" r:id="rId19"/>
    <p:sldId id="282" r:id="rId20"/>
    <p:sldId id="283" r:id="rId21"/>
    <p:sldId id="274" r:id="rId22"/>
    <p:sldId id="275" r:id="rId23"/>
    <p:sldId id="276" r:id="rId24"/>
    <p:sldId id="277" r:id="rId25"/>
    <p:sldId id="278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D459-F41A-4532-BFE5-1F9E0BB960B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69092-9156-41A1-BE84-BBBF141876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7F07D-A7A6-438C-85FF-430E9F61C7C3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900" smtClean="0">
                <a:latin typeface="Arial" pitchFamily="34" charset="0"/>
              </a:rPr>
              <a:t>Выводы на эту тему только на основе тестов не сделаешь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B9A882-6CE5-4568-83CD-34D2EC1F97E7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FA0D9-B985-4D34-9858-5DDD8C91F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4A14-5B05-4D09-85C3-5B39BCA64DC7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5B2C-08AC-40A2-9817-BD1D0BC62A3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714356"/>
            <a:ext cx="8643998" cy="328614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Технология развития критического мышления</a:t>
            </a:r>
            <a:endParaRPr lang="ru-RU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643998" cy="2471758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Куулар Индра Монгун-ооловна</a:t>
            </a:r>
          </a:p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читель русского языка и литературы</a:t>
            </a:r>
          </a:p>
          <a:p>
            <a:pPr algn="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 г. Ак-Довурак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Как организовать осмысленное обучение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u="sng" smtClean="0"/>
              <a:t>Правило «3-х П»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00113" y="3141663"/>
            <a:ext cx="6985000" cy="1800225"/>
            <a:chOff x="657" y="2115"/>
            <a:chExt cx="3221" cy="1134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657" y="2614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ru-RU" sz="3200" b="1"/>
                <a:t>Т К М</a:t>
              </a:r>
              <a:endParaRPr lang="ru-RU" sz="3200"/>
            </a:p>
          </p:txBody>
        </p:sp>
        <p:sp>
          <p:nvSpPr>
            <p:cNvPr id="10247" name="Rectangle 10"/>
            <p:cNvSpPr>
              <a:spLocks noChangeArrowheads="1"/>
            </p:cNvSpPr>
            <p:nvPr/>
          </p:nvSpPr>
          <p:spPr bwMode="auto">
            <a:xfrm>
              <a:off x="1746" y="2205"/>
              <a:ext cx="2132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/>
                <a:t>Познакомиться</a:t>
              </a:r>
            </a:p>
            <a:p>
              <a:r>
                <a:rPr lang="ru-RU" sz="2800" b="1"/>
                <a:t>Понять                     </a:t>
              </a:r>
            </a:p>
            <a:p>
              <a:r>
                <a:rPr lang="ru-RU" sz="2800" b="1"/>
                <a:t>Применять</a:t>
              </a:r>
            </a:p>
          </p:txBody>
        </p:sp>
        <p:sp>
          <p:nvSpPr>
            <p:cNvPr id="10248" name="AutoShape 11"/>
            <p:cNvSpPr>
              <a:spLocks/>
            </p:cNvSpPr>
            <p:nvPr/>
          </p:nvSpPr>
          <p:spPr bwMode="auto">
            <a:xfrm>
              <a:off x="1338" y="2115"/>
              <a:ext cx="277" cy="1134"/>
            </a:xfrm>
            <a:prstGeom prst="leftBrace">
              <a:avLst>
                <a:gd name="adj1" fmla="val 3411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1268" name="Picture 2" descr="Сх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616622" cy="558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Роль учителя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250825" y="1535113"/>
            <a:ext cx="3384550" cy="639762"/>
          </a:xfrm>
        </p:spPr>
        <p:txBody>
          <a:bodyPr/>
          <a:lstStyle/>
          <a:p>
            <a:pPr eaLnBrk="1" hangingPunct="1"/>
            <a:r>
              <a:rPr lang="ru-RU" smtClean="0"/>
              <a:t>Традиционный урок</a:t>
            </a:r>
          </a:p>
        </p:txBody>
      </p:sp>
      <p:sp>
        <p:nvSpPr>
          <p:cNvPr id="12292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890838" cy="3951288"/>
          </a:xfrm>
        </p:spPr>
        <p:txBody>
          <a:bodyPr/>
          <a:lstStyle/>
          <a:p>
            <a:pPr eaLnBrk="1" hangingPunct="1"/>
            <a:r>
              <a:rPr lang="ru-RU" sz="2000" b="1" smtClean="0"/>
              <a:t>информирующая (рассказать);</a:t>
            </a:r>
          </a:p>
          <a:p>
            <a:pPr eaLnBrk="1" hangingPunct="1"/>
            <a:r>
              <a:rPr lang="ru-RU" sz="2000" b="1" smtClean="0"/>
              <a:t>контролирующая (добиться выучивания);</a:t>
            </a:r>
          </a:p>
          <a:p>
            <a:pPr eaLnBrk="1" hangingPunct="1"/>
            <a:r>
              <a:rPr lang="ru-RU" sz="2000" b="1" smtClean="0"/>
              <a:t>оценивающая  (оценить усердие).</a:t>
            </a:r>
          </a:p>
          <a:p>
            <a:pPr eaLnBrk="1" hangingPunct="1"/>
            <a:endParaRPr lang="ru-RU" smtClean="0"/>
          </a:p>
        </p:txBody>
      </p:sp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1535113"/>
            <a:ext cx="4464050" cy="639762"/>
          </a:xfrm>
        </p:spPr>
        <p:txBody>
          <a:bodyPr/>
          <a:lstStyle/>
          <a:p>
            <a:pPr eaLnBrk="1" hangingPunct="1"/>
            <a:r>
              <a:rPr lang="ru-RU" smtClean="0"/>
              <a:t>Урок, построенный по ТРКМ</a:t>
            </a:r>
          </a:p>
        </p:txBody>
      </p:sp>
      <p:sp>
        <p:nvSpPr>
          <p:cNvPr id="12294" name="Содержимое 5"/>
          <p:cNvSpPr>
            <a:spLocks noGrp="1"/>
          </p:cNvSpPr>
          <p:nvPr>
            <p:ph sz="quarter" idx="4"/>
          </p:nvPr>
        </p:nvSpPr>
        <p:spPr>
          <a:xfrm>
            <a:off x="3348038" y="2205038"/>
            <a:ext cx="5795962" cy="3951287"/>
          </a:xfrm>
        </p:spPr>
        <p:txBody>
          <a:bodyPr/>
          <a:lstStyle/>
          <a:p>
            <a:pPr eaLnBrk="1" hangingPunct="1"/>
            <a:r>
              <a:rPr lang="ru-RU" sz="2000" b="1" smtClean="0"/>
              <a:t>направляет усилия учеников в определённое русло</a:t>
            </a:r>
          </a:p>
          <a:p>
            <a:pPr eaLnBrk="1" hangingPunct="1"/>
            <a:r>
              <a:rPr lang="ru-RU" sz="2000" b="1" smtClean="0"/>
              <a:t>сталкивает различные суждения; </a:t>
            </a:r>
          </a:p>
          <a:p>
            <a:pPr eaLnBrk="1" hangingPunct="1"/>
            <a:r>
              <a:rPr lang="ru-RU" sz="2000" b="1" smtClean="0"/>
              <a:t>создает условия, побуждающие к принятию самостоятельных решений; </a:t>
            </a:r>
          </a:p>
          <a:p>
            <a:pPr eaLnBrk="1" hangingPunct="1"/>
            <a:r>
              <a:rPr lang="ru-RU" sz="2000" b="1" smtClean="0"/>
              <a:t>дает учащимся возможность самостоятельно делать выводы; </a:t>
            </a:r>
          </a:p>
          <a:p>
            <a:pPr eaLnBrk="1" hangingPunct="1"/>
            <a:r>
              <a:rPr lang="ru-RU" sz="2000" b="1" smtClean="0"/>
              <a:t>подготавливает новые познавательные ситуации внутри уже существующих.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/>
              <a:t>Через ТРКМ формируются: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3316" name="Picture 2" descr="Сх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021" y="1071547"/>
            <a:ext cx="6957565" cy="564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</a:rPr>
              <a:t>Структура урока с использованием ТРКМ</a:t>
            </a:r>
          </a:p>
        </p:txBody>
      </p:sp>
      <p:pic>
        <p:nvPicPr>
          <p:cNvPr id="14340" name="Picture 2" descr="Сх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939088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 rtlCol="0">
            <a:normAutofit lnSpcReduction="10000"/>
          </a:bodyPr>
          <a:lstStyle/>
          <a:p>
            <a:pPr marL="1588" indent="206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Первая стадия –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0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вызов</a:t>
            </a:r>
            <a:r>
              <a:rPr lang="ru-RU"/>
              <a:t>,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активизирует имеющиеся знания, пробуждает интерес к теме (определяются цели изучения материала)</a:t>
            </a:r>
          </a:p>
          <a:p>
            <a:pPr marL="1588" indent="206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 «Мозговой штурм», «Версии»</a:t>
            </a:r>
          </a:p>
          <a:p>
            <a:pPr marL="1588" indent="206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Вторая стадия- </a:t>
            </a:r>
            <a:r>
              <a:rPr lang="ru-RU" sz="30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</a:t>
            </a:r>
            <a:r>
              <a:rPr lang="ru-RU"/>
              <a:t>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нового материала</a:t>
            </a:r>
          </a:p>
          <a:p>
            <a:pPr marL="1588" indent="206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 чтение текста с остановками маркировка текста символами, составление таблиц (ЗУХ, кластер, динотантный граф, «двухчастный дневник», «бортовой» журнал</a:t>
            </a:r>
            <a:r>
              <a:rPr lang="ru-RU"/>
              <a:t>)</a:t>
            </a:r>
          </a:p>
          <a:p>
            <a:pPr marL="1588" indent="206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Третья стадия – </a:t>
            </a:r>
            <a:r>
              <a:rPr lang="ru-RU" sz="30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размышление</a:t>
            </a:r>
            <a:r>
              <a:rPr lang="ru-RU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(рефлексия) </a:t>
            </a:r>
          </a:p>
          <a:p>
            <a:pPr marL="1588" indent="206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 дискуссия, эссе, фиксация рассмотренного материала (выводы, схемы, синквейн).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Технологические этапы</a:t>
            </a:r>
          </a:p>
        </p:txBody>
      </p:sp>
      <p:graphicFrame>
        <p:nvGraphicFramePr>
          <p:cNvPr id="69661" name="Group 29"/>
          <p:cNvGraphicFramePr>
            <a:graphicFrameLocks noGrp="1"/>
          </p:cNvGraphicFramePr>
          <p:nvPr>
            <p:ph type="tbl" idx="1"/>
          </p:nvPr>
        </p:nvGraphicFramePr>
        <p:xfrm>
          <a:off x="684213" y="1484313"/>
          <a:ext cx="7772400" cy="5089779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1-я стадия     ВЫЗОВ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2-я стадия    ОСМЫСЛЕНИЕ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3-я стадия РЕФЛЕКСИЯ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Актуализация знаний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Побуждение интереса к получению новой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Постановка учеником собственных целей обучения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новой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Корректировка поставленных учеником целей обучения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Рождение нового знания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Постановка учеником новых целей обучения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1"/>
          <p:cNvSpPr>
            <a:spLocks noChangeArrowheads="1"/>
          </p:cNvSpPr>
          <p:nvPr/>
        </p:nvSpPr>
        <p:spPr bwMode="auto">
          <a:xfrm rot="-1182360">
            <a:off x="5219700" y="1412875"/>
            <a:ext cx="2301875" cy="4595813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Фаза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 рефлексии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</p:txBody>
      </p:sp>
      <p:sp>
        <p:nvSpPr>
          <p:cNvPr id="17411" name="AutoShape 12"/>
          <p:cNvSpPr>
            <a:spLocks noChangeArrowheads="1"/>
          </p:cNvSpPr>
          <p:nvPr/>
        </p:nvSpPr>
        <p:spPr bwMode="auto">
          <a:xfrm>
            <a:off x="2771775" y="1844675"/>
            <a:ext cx="3168650" cy="446405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Фаза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реализации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смысла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000" b="1" dirty="0"/>
              <a:t>  </a:t>
            </a:r>
          </a:p>
          <a:p>
            <a:pPr algn="ctr"/>
            <a:endParaRPr lang="ru-RU" sz="2000" b="1" dirty="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 rot="-4052776">
            <a:off x="-793" y="2548731"/>
            <a:ext cx="4597400" cy="2376487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Фаза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вызова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1908175" y="908050"/>
            <a:ext cx="4895850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Фазы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фазы вызова</a:t>
            </a:r>
            <a:b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пробуждение интереса к предмету)</a:t>
            </a:r>
            <a:endParaRPr lang="ru-R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Актуализировать</a:t>
            </a:r>
            <a:r>
              <a:rPr lang="ru-RU" dirty="0" smtClean="0"/>
              <a:t> имеющиеся у учащихся знания и смыслы в связи с изучаемым материалом</a:t>
            </a:r>
          </a:p>
          <a:p>
            <a:r>
              <a:rPr lang="ru-RU" b="1" dirty="0" smtClean="0"/>
              <a:t>Пробудить</a:t>
            </a:r>
            <a:r>
              <a:rPr lang="ru-RU" dirty="0" smtClean="0"/>
              <a:t> познавательный интерес к изучаемому материалу</a:t>
            </a:r>
          </a:p>
          <a:p>
            <a:r>
              <a:rPr lang="ru-RU" b="1" dirty="0" smtClean="0"/>
              <a:t>Помочь</a:t>
            </a:r>
            <a:r>
              <a:rPr lang="ru-RU" dirty="0" smtClean="0"/>
              <a:t> учащимся самим определить направление в изучении темы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фазы реализации смысла –</a:t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(осмысление материала во времени работы над ним)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sz="3600" b="1" dirty="0" smtClean="0"/>
              <a:t>Помочь активно воспринимать изучаемый материал</a:t>
            </a:r>
          </a:p>
          <a:p>
            <a:r>
              <a:rPr lang="ru-RU" sz="3600" b="1" dirty="0" smtClean="0"/>
              <a:t>Помочь соотнести старые знания с новыми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14356"/>
            <a:ext cx="7715304" cy="507209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«Когда мы мыслим критически, мы оцениваем результаты своих мыслительных процессов — насколько правильно принятое нами решение или насколько удачно мы справились с поставленной задачей. Критическое мышление также включает в себя оценку самого мыслительного процесса — хода рассуждений, которые привели к нашим выводам, или тех факторов, которые мы учли при принятии решения».</a:t>
            </a:r>
          </a:p>
          <a:p>
            <a:pPr algn="just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Д. Халперн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Задачи фазы рефлексии –</a:t>
            </a:r>
            <a:br>
              <a:rPr lang="ru-RU" sz="48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(обобщение материала, подведение итогов)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sz="3600" b="1" dirty="0" smtClean="0"/>
              <a:t>Помочь учащимся самостоятельно обобщить изучаемый материал</a:t>
            </a:r>
          </a:p>
          <a:p>
            <a:r>
              <a:rPr lang="ru-RU" sz="3600" b="1" dirty="0" smtClean="0"/>
              <a:t>Помочь самостоятельно определить направления в дальнейшем изучении материала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smtClean="0"/>
              <a:t>Прием</a:t>
            </a:r>
            <a:br>
              <a:rPr lang="ru-RU" sz="3600" b="1" u="sng" smtClean="0"/>
            </a:br>
            <a:r>
              <a:rPr lang="ru-RU" sz="3600" b="1" u="sng" smtClean="0"/>
              <a:t>«Знаю – хочу узнать - узнал».</a:t>
            </a: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>
            <p:ph type="body" idx="1"/>
          </p:nvPr>
        </p:nvGraphicFramePr>
        <p:xfrm>
          <a:off x="1258888" y="2420938"/>
          <a:ext cx="6562725" cy="3250692"/>
        </p:xfrm>
        <a:graphic>
          <a:graphicData uri="http://schemas.openxmlformats.org/drawingml/2006/table">
            <a:tbl>
              <a:tblPr/>
              <a:tblGrid>
                <a:gridCol w="2187575"/>
                <a:gridCol w="2187575"/>
                <a:gridCol w="2187575"/>
              </a:tblGrid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(вызов)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Хочу узнать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(вызов)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Узнал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(реализация смысла или рефлексия)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Работаю в паре: что я знаю о (по) теме урока?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Ставлю 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я знал, а что узнал?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Красивое многоточие… </a:t>
            </a:r>
            <a:br>
              <a:rPr lang="ru-RU" b="1" smtClean="0"/>
            </a:br>
            <a:r>
              <a:rPr lang="ru-RU" sz="3800" smtClean="0"/>
              <a:t>(5 мин.)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28775"/>
            <a:ext cx="8054975" cy="47529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/>
              <a:t>Пишем синквейн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u="sng" smtClean="0"/>
              <a:t>Правила написания синквейна: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b="1" u="sng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7C80"/>
                </a:solidFill>
              </a:rPr>
              <a:t>Одно слово.</a:t>
            </a:r>
            <a:r>
              <a:rPr lang="ru-RU" sz="2000" b="1" smtClean="0"/>
              <a:t> Существительное или местоимение, обозначающее предмет, о котором идет речь.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7C80"/>
                </a:solidFill>
              </a:rPr>
              <a:t>Два слова.</a:t>
            </a:r>
            <a:r>
              <a:rPr lang="ru-RU" sz="2000" b="1" smtClean="0"/>
              <a:t>  Прилагательные или причастия, описывающие признаки и свойства выбранного предмета.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7C80"/>
                </a:solidFill>
              </a:rPr>
              <a:t>Три слова.</a:t>
            </a:r>
            <a:r>
              <a:rPr lang="ru-RU" sz="2000" b="1" smtClean="0"/>
              <a:t> Глаголы, описывающие совершаемые предметом или объектом действия.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7C80"/>
                </a:solidFill>
              </a:rPr>
              <a:t>Фраза из четырех слов.</a:t>
            </a:r>
            <a:r>
              <a:rPr lang="ru-RU" sz="2000" b="1" smtClean="0"/>
              <a:t> Выражает личное отношение автора к предмету или объекту.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7C80"/>
                </a:solidFill>
              </a:rPr>
              <a:t>Одно слово.</a:t>
            </a:r>
            <a:r>
              <a:rPr lang="ru-RU" sz="2000" b="1" smtClean="0"/>
              <a:t> Характеризует суть предмета или объекта.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" y="115888"/>
            <a:ext cx="592138" cy="673100"/>
            <a:chOff x="1824" y="633"/>
            <a:chExt cx="2834" cy="2849"/>
          </a:xfrm>
        </p:grpSpPr>
        <p:sp>
          <p:nvSpPr>
            <p:cNvPr id="3687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Синквейны</a:t>
            </a:r>
            <a:r>
              <a:rPr lang="ru-RU" b="1" dirty="0" smtClean="0"/>
              <a:t> полезны в качестве:</a:t>
            </a:r>
            <a:br>
              <a:rPr lang="ru-RU" b="1" dirty="0" smtClean="0"/>
            </a:br>
            <a:endParaRPr lang="ru-RU" sz="3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28775"/>
            <a:ext cx="8054975" cy="47529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Инструмента для обобщения и синтеза сложной информации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Средства оценки словарного запаса школьников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Средства творческого самовыражения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ru-RU" sz="2400" b="1" dirty="0" smtClean="0">
              <a:solidFill>
                <a:srgbClr val="0000FF"/>
              </a:solidFill>
            </a:endParaRPr>
          </a:p>
          <a:p>
            <a:pPr marL="533400" indent="-5334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u="sng" dirty="0" err="1" smtClean="0"/>
              <a:t>Синквейн</a:t>
            </a:r>
            <a:r>
              <a:rPr lang="ru-RU" sz="2400" b="1" u="sng" dirty="0" smtClean="0"/>
              <a:t> о </a:t>
            </a:r>
            <a:r>
              <a:rPr lang="ru-RU" sz="2400" b="1" u="sng" dirty="0" err="1" smtClean="0"/>
              <a:t>синквейне</a:t>
            </a:r>
            <a:r>
              <a:rPr lang="ru-RU" sz="2400" b="1" u="sng" dirty="0" smtClean="0"/>
              <a:t>:</a:t>
            </a:r>
          </a:p>
          <a:p>
            <a:pPr marL="533400" indent="-5334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Синквейн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533400" indent="-5334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Стройный, лаконичный.</a:t>
            </a:r>
          </a:p>
          <a:p>
            <a:pPr marL="533400" indent="-5334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Мыслит, обобщает, собирает.</a:t>
            </a:r>
          </a:p>
          <a:p>
            <a:pPr marL="533400" indent="-5334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Помни: краткость – сестра таланта.</a:t>
            </a:r>
          </a:p>
          <a:p>
            <a:pPr marL="533400" indent="-5334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Резюме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ru-RU" sz="2000" b="1" dirty="0" smtClean="0"/>
          </a:p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ru-RU" sz="2000" b="1" dirty="0" smtClean="0"/>
          </a:p>
          <a:p>
            <a:pPr marL="533400" indent="-533400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ru-RU" sz="2000" b="1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" y="115888"/>
            <a:ext cx="592138" cy="673100"/>
            <a:chOff x="1824" y="633"/>
            <a:chExt cx="2834" cy="2849"/>
          </a:xfrm>
        </p:grpSpPr>
        <p:sp>
          <p:nvSpPr>
            <p:cNvPr id="3789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70C0"/>
                </a:solidFill>
              </a:rPr>
              <a:t>Синквейн (пять слов)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    Солнце,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     Большое, яркое,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 Светит, греет, радует,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Солнце очень горячее тело.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       Шар.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34000" y="1557338"/>
            <a:ext cx="38100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smtClean="0"/>
              <a:t>Солнце,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Раскаленное, газообразное,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Излучает,нагревает, обжигает,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Солнечное излучение несет энергию.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400" smtClean="0"/>
              <a:t>Звезда.</a:t>
            </a:r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4932363" y="1484313"/>
            <a:ext cx="0" cy="537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u="sng" smtClean="0"/>
              <a:t>Образовательные результаты РКМЧП: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работать с увеличивающимся и постоянно обновляющимся информационным потоком в разных областях знаний;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пользоваться различными способами интегрирования информации;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задавать вопросы, самостоятельно формулировать гипотезу;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решать проблемы;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вырабатывать собственное мнение на основе осмысления различного опыта, идей и представлений;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 выражать свои мысли (устно и письменно) ясно, уверенно и корректно по отношению к окружающим;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аргументировать свою точку зрения и учитывать точки зрения других;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способность самостоятельно заниматься своим обучением</a:t>
            </a:r>
            <a:r>
              <a:rPr lang="ru-RU" sz="1600" b="1" smtClean="0"/>
              <a:t> 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способность брать на себя ответственность;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способность участвовать в совместном принятии решения;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способность выстраивать конструктивные взаимоотношения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с другими людьми;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умение сотрудничать и работать в группе и др.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вал 1"/>
          <p:cNvSpPr>
            <a:spLocks noChangeArrowheads="1"/>
          </p:cNvSpPr>
          <p:nvPr/>
        </p:nvSpPr>
        <p:spPr bwMode="auto">
          <a:xfrm>
            <a:off x="0" y="2428875"/>
            <a:ext cx="1643063" cy="785813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ru-RU" dirty="0"/>
              <a:t>Имя </a:t>
            </a:r>
            <a:r>
              <a:rPr lang="ru-RU" dirty="0" err="1"/>
              <a:t>прилаг</a:t>
            </a:r>
            <a:r>
              <a:rPr lang="ru-RU" dirty="0"/>
              <a:t>.</a:t>
            </a:r>
          </a:p>
        </p:txBody>
      </p:sp>
      <p:sp>
        <p:nvSpPr>
          <p:cNvPr id="14339" name="Прямоугольник 10"/>
          <p:cNvSpPr>
            <a:spLocks noChangeArrowheads="1"/>
          </p:cNvSpPr>
          <p:nvPr/>
        </p:nvSpPr>
        <p:spPr bwMode="auto">
          <a:xfrm>
            <a:off x="0" y="142875"/>
            <a:ext cx="8858250" cy="500063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ru-RU" b="1" i="1" dirty="0"/>
              <a:t>Употребление имён прилагательных в речи.</a:t>
            </a:r>
          </a:p>
        </p:txBody>
      </p:sp>
      <p:cxnSp>
        <p:nvCxnSpPr>
          <p:cNvPr id="14340" name="Прямая со стрелкой 77"/>
          <p:cNvCxnSpPr>
            <a:cxnSpLocks noChangeShapeType="1"/>
            <a:stCxn id="14338" idx="3"/>
            <a:endCxn id="79" idx="0"/>
          </p:cNvCxnSpPr>
          <p:nvPr/>
        </p:nvCxnSpPr>
        <p:spPr bwMode="auto">
          <a:xfrm rot="5400000">
            <a:off x="-883443" y="4090194"/>
            <a:ext cx="2114550" cy="13493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9" name="Овал 78"/>
          <p:cNvSpPr/>
          <p:nvPr/>
        </p:nvSpPr>
        <p:spPr bwMode="auto">
          <a:xfrm>
            <a:off x="0" y="5214938"/>
            <a:ext cx="214313" cy="1214437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85" name="Овал 84"/>
          <p:cNvSpPr/>
          <p:nvPr/>
        </p:nvSpPr>
        <p:spPr bwMode="auto">
          <a:xfrm>
            <a:off x="1643063" y="5143500"/>
            <a:ext cx="214312" cy="85725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86" name="Овал 85"/>
          <p:cNvSpPr/>
          <p:nvPr/>
        </p:nvSpPr>
        <p:spPr bwMode="auto">
          <a:xfrm>
            <a:off x="2000250" y="5214938"/>
            <a:ext cx="214313" cy="1357312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87" name="Овал 86"/>
          <p:cNvSpPr/>
          <p:nvPr/>
        </p:nvSpPr>
        <p:spPr bwMode="auto">
          <a:xfrm>
            <a:off x="285750" y="5214938"/>
            <a:ext cx="214313" cy="642937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88" name="Овал 87"/>
          <p:cNvSpPr/>
          <p:nvPr/>
        </p:nvSpPr>
        <p:spPr bwMode="auto">
          <a:xfrm>
            <a:off x="1285875" y="5214938"/>
            <a:ext cx="214313" cy="85725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89" name="Овал 88"/>
          <p:cNvSpPr/>
          <p:nvPr/>
        </p:nvSpPr>
        <p:spPr bwMode="auto">
          <a:xfrm>
            <a:off x="571500" y="5214938"/>
            <a:ext cx="285750" cy="714375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>
            <a:normAutofit/>
          </a:bodyPr>
          <a:lstStyle/>
          <a:p>
            <a:pPr>
              <a:defRPr/>
            </a:pPr>
            <a:endParaRPr lang="ru-RU" sz="1000" dirty="0"/>
          </a:p>
        </p:txBody>
      </p:sp>
      <p:sp>
        <p:nvSpPr>
          <p:cNvPr id="90" name="Овал 89"/>
          <p:cNvSpPr/>
          <p:nvPr/>
        </p:nvSpPr>
        <p:spPr bwMode="auto">
          <a:xfrm>
            <a:off x="928688" y="4429125"/>
            <a:ext cx="257175" cy="2357438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cxnSp>
        <p:nvCxnSpPr>
          <p:cNvPr id="14348" name="Прямая со стрелкой 91"/>
          <p:cNvCxnSpPr>
            <a:cxnSpLocks noChangeShapeType="1"/>
            <a:stCxn id="14338" idx="3"/>
            <a:endCxn id="87" idx="0"/>
          </p:cNvCxnSpPr>
          <p:nvPr/>
        </p:nvCxnSpPr>
        <p:spPr bwMode="auto">
          <a:xfrm rot="16200000" flipH="1">
            <a:off x="-740568" y="4082256"/>
            <a:ext cx="2114550" cy="150813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49" name="Прямая со стрелкой 92"/>
          <p:cNvCxnSpPr>
            <a:cxnSpLocks noChangeShapeType="1"/>
            <a:stCxn id="14338" idx="4"/>
            <a:endCxn id="89" idx="0"/>
          </p:cNvCxnSpPr>
          <p:nvPr/>
        </p:nvCxnSpPr>
        <p:spPr bwMode="auto">
          <a:xfrm rot="5400000">
            <a:off x="-232568" y="4161631"/>
            <a:ext cx="2000250" cy="106363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0" name="Прямая со стрелкой 93"/>
          <p:cNvCxnSpPr>
            <a:cxnSpLocks noChangeShapeType="1"/>
            <a:stCxn id="14338" idx="4"/>
            <a:endCxn id="90" idx="0"/>
          </p:cNvCxnSpPr>
          <p:nvPr/>
        </p:nvCxnSpPr>
        <p:spPr bwMode="auto">
          <a:xfrm rot="16200000" flipH="1">
            <a:off x="331788" y="3703638"/>
            <a:ext cx="1214437" cy="23653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1" name="Прямая со стрелкой 94"/>
          <p:cNvCxnSpPr>
            <a:cxnSpLocks noChangeShapeType="1"/>
            <a:stCxn id="14338" idx="4"/>
            <a:endCxn id="88" idx="0"/>
          </p:cNvCxnSpPr>
          <p:nvPr/>
        </p:nvCxnSpPr>
        <p:spPr bwMode="auto">
          <a:xfrm rot="16200000" flipH="1">
            <a:off x="106363" y="3929063"/>
            <a:ext cx="2000250" cy="57150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2" name="Прямая со стрелкой 95"/>
          <p:cNvCxnSpPr>
            <a:cxnSpLocks noChangeShapeType="1"/>
            <a:stCxn id="14338" idx="5"/>
            <a:endCxn id="85" idx="0"/>
          </p:cNvCxnSpPr>
          <p:nvPr/>
        </p:nvCxnSpPr>
        <p:spPr bwMode="auto">
          <a:xfrm rot="16200000" flipH="1">
            <a:off x="554038" y="3948113"/>
            <a:ext cx="2043112" cy="347662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3" name="Прямая со стрелкой 96"/>
          <p:cNvCxnSpPr>
            <a:cxnSpLocks noChangeShapeType="1"/>
            <a:stCxn id="14338" idx="5"/>
            <a:endCxn id="86" idx="0"/>
          </p:cNvCxnSpPr>
          <p:nvPr/>
        </p:nvCxnSpPr>
        <p:spPr bwMode="auto">
          <a:xfrm rot="16200000" flipH="1">
            <a:off x="696913" y="3805238"/>
            <a:ext cx="2114550" cy="70485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0" name="Овал 149"/>
          <p:cNvSpPr/>
          <p:nvPr/>
        </p:nvSpPr>
        <p:spPr bwMode="auto">
          <a:xfrm>
            <a:off x="2286000" y="4929188"/>
            <a:ext cx="214313" cy="1857375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cxnSp>
        <p:nvCxnSpPr>
          <p:cNvPr id="14355" name="Прямая со стрелкой 178"/>
          <p:cNvCxnSpPr>
            <a:cxnSpLocks noChangeShapeType="1"/>
            <a:stCxn id="14338" idx="5"/>
            <a:endCxn id="150" idx="0"/>
          </p:cNvCxnSpPr>
          <p:nvPr/>
        </p:nvCxnSpPr>
        <p:spPr bwMode="auto">
          <a:xfrm rot="16200000" flipH="1">
            <a:off x="982663" y="3519488"/>
            <a:ext cx="1828800" cy="99060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6" name="Прямая соединительная линия 194"/>
          <p:cNvCxnSpPr>
            <a:cxnSpLocks noChangeShapeType="1"/>
          </p:cNvCxnSpPr>
          <p:nvPr/>
        </p:nvCxnSpPr>
        <p:spPr bwMode="auto">
          <a:xfrm rot="16200000" flipH="1">
            <a:off x="-535781" y="3750469"/>
            <a:ext cx="6143625" cy="7143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357" name="Скругленный прямоугольник 195"/>
          <p:cNvSpPr>
            <a:spLocks noChangeArrowheads="1"/>
          </p:cNvSpPr>
          <p:nvPr/>
        </p:nvSpPr>
        <p:spPr bwMode="auto">
          <a:xfrm>
            <a:off x="0" y="928688"/>
            <a:ext cx="2428875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ru-RU" b="1">
                <a:latin typeface="Sylfaen" pitchFamily="18" charset="0"/>
              </a:rPr>
              <a:t>І. </a:t>
            </a:r>
            <a:r>
              <a:rPr lang="ru-RU" b="1" i="1">
                <a:latin typeface="Sylfaen" pitchFamily="18" charset="0"/>
              </a:rPr>
              <a:t>Вызов</a:t>
            </a:r>
            <a:endParaRPr lang="ru-RU" b="1" i="1"/>
          </a:p>
        </p:txBody>
      </p:sp>
      <p:sp>
        <p:nvSpPr>
          <p:cNvPr id="14358" name="Скругленный прямоугольник 221"/>
          <p:cNvSpPr>
            <a:spLocks noChangeArrowheads="1"/>
          </p:cNvSpPr>
          <p:nvPr/>
        </p:nvSpPr>
        <p:spPr bwMode="auto">
          <a:xfrm>
            <a:off x="3357563" y="857250"/>
            <a:ext cx="3786187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ru-RU" b="1">
                <a:latin typeface="Sylfaen" pitchFamily="18" charset="0"/>
              </a:rPr>
              <a:t>ІІ. </a:t>
            </a:r>
            <a:r>
              <a:rPr lang="ru-RU" b="1" i="1"/>
              <a:t>Осмысление содержания</a:t>
            </a:r>
            <a:r>
              <a:rPr lang="ru-RU" i="1"/>
              <a:t>.</a:t>
            </a:r>
          </a:p>
        </p:txBody>
      </p:sp>
      <p:cxnSp>
        <p:nvCxnSpPr>
          <p:cNvPr id="14359" name="Прямая со стрелкой 225"/>
          <p:cNvCxnSpPr>
            <a:cxnSpLocks noChangeShapeType="1"/>
          </p:cNvCxnSpPr>
          <p:nvPr/>
        </p:nvCxnSpPr>
        <p:spPr bwMode="auto">
          <a:xfrm flipV="1">
            <a:off x="2500313" y="3000375"/>
            <a:ext cx="285750" cy="142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60" name="Прямая со стрелкой 226"/>
          <p:cNvCxnSpPr>
            <a:cxnSpLocks noChangeShapeType="1"/>
            <a:endCxn id="14363" idx="2"/>
          </p:cNvCxnSpPr>
          <p:nvPr/>
        </p:nvCxnSpPr>
        <p:spPr bwMode="auto">
          <a:xfrm flipV="1">
            <a:off x="2500313" y="3532188"/>
            <a:ext cx="428625" cy="396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61" name="Прямая со стрелкой 227"/>
          <p:cNvCxnSpPr>
            <a:cxnSpLocks noChangeShapeType="1"/>
          </p:cNvCxnSpPr>
          <p:nvPr/>
        </p:nvCxnSpPr>
        <p:spPr bwMode="auto">
          <a:xfrm>
            <a:off x="2571750" y="3929063"/>
            <a:ext cx="285750" cy="142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62" name="Овал 232"/>
          <p:cNvSpPr>
            <a:spLocks noChangeArrowheads="1"/>
          </p:cNvSpPr>
          <p:nvPr/>
        </p:nvSpPr>
        <p:spPr bwMode="auto">
          <a:xfrm>
            <a:off x="2781300" y="2820988"/>
            <a:ext cx="1643063" cy="357187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sp>
        <p:nvSpPr>
          <p:cNvPr id="14363" name="Овал 233"/>
          <p:cNvSpPr>
            <a:spLocks noChangeArrowheads="1"/>
          </p:cNvSpPr>
          <p:nvPr/>
        </p:nvSpPr>
        <p:spPr bwMode="auto">
          <a:xfrm>
            <a:off x="2928938" y="3286125"/>
            <a:ext cx="1643062" cy="490538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sp>
        <p:nvSpPr>
          <p:cNvPr id="14364" name="Овал 234"/>
          <p:cNvSpPr>
            <a:spLocks noChangeArrowheads="1"/>
          </p:cNvSpPr>
          <p:nvPr/>
        </p:nvSpPr>
        <p:spPr bwMode="auto">
          <a:xfrm>
            <a:off x="2822575" y="3940175"/>
            <a:ext cx="1463675" cy="428625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cxnSp>
        <p:nvCxnSpPr>
          <p:cNvPr id="14365" name="Прямая со стрелкой 241"/>
          <p:cNvCxnSpPr>
            <a:cxnSpLocks noChangeShapeType="1"/>
            <a:stCxn id="14362" idx="6"/>
          </p:cNvCxnSpPr>
          <p:nvPr/>
        </p:nvCxnSpPr>
        <p:spPr bwMode="auto">
          <a:xfrm>
            <a:off x="4424363" y="2998788"/>
            <a:ext cx="361950" cy="28733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66" name="Прямая со стрелкой 243"/>
          <p:cNvCxnSpPr>
            <a:cxnSpLocks noChangeShapeType="1"/>
            <a:stCxn id="14363" idx="6"/>
          </p:cNvCxnSpPr>
          <p:nvPr/>
        </p:nvCxnSpPr>
        <p:spPr bwMode="auto">
          <a:xfrm flipV="1">
            <a:off x="4572000" y="3500438"/>
            <a:ext cx="214313" cy="3175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67" name="Прямая со стрелкой 245"/>
          <p:cNvCxnSpPr>
            <a:cxnSpLocks noChangeShapeType="1"/>
          </p:cNvCxnSpPr>
          <p:nvPr/>
        </p:nvCxnSpPr>
        <p:spPr bwMode="auto">
          <a:xfrm rot="5400000" flipH="1" flipV="1">
            <a:off x="4286250" y="3714750"/>
            <a:ext cx="500063" cy="500063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0" name="Овал 249"/>
          <p:cNvSpPr/>
          <p:nvPr/>
        </p:nvSpPr>
        <p:spPr bwMode="auto">
          <a:xfrm>
            <a:off x="4786313" y="2643188"/>
            <a:ext cx="357187" cy="1928812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/>
          <a:lstStyle/>
          <a:p>
            <a:pPr>
              <a:defRPr/>
            </a:pPr>
            <a:endParaRPr lang="ru-RU" sz="1000" b="1" dirty="0"/>
          </a:p>
        </p:txBody>
      </p:sp>
      <p:cxnSp>
        <p:nvCxnSpPr>
          <p:cNvPr id="14369" name="Прямая со стрелкой 255"/>
          <p:cNvCxnSpPr>
            <a:cxnSpLocks noChangeShapeType="1"/>
          </p:cNvCxnSpPr>
          <p:nvPr/>
        </p:nvCxnSpPr>
        <p:spPr bwMode="auto">
          <a:xfrm rot="16200000" flipH="1">
            <a:off x="5239544" y="2758282"/>
            <a:ext cx="3175" cy="33813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70" name="Прямая со стрелкой 256"/>
          <p:cNvCxnSpPr>
            <a:cxnSpLocks noChangeShapeType="1"/>
          </p:cNvCxnSpPr>
          <p:nvPr/>
        </p:nvCxnSpPr>
        <p:spPr bwMode="auto">
          <a:xfrm>
            <a:off x="5143500" y="3429000"/>
            <a:ext cx="342900" cy="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71" name="Прямая со стрелкой 257"/>
          <p:cNvCxnSpPr>
            <a:cxnSpLocks noChangeShapeType="1"/>
          </p:cNvCxnSpPr>
          <p:nvPr/>
        </p:nvCxnSpPr>
        <p:spPr bwMode="auto">
          <a:xfrm>
            <a:off x="5143500" y="3857625"/>
            <a:ext cx="285750" cy="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72" name="Прямая со стрелкой 258"/>
          <p:cNvCxnSpPr>
            <a:cxnSpLocks noChangeShapeType="1"/>
          </p:cNvCxnSpPr>
          <p:nvPr/>
        </p:nvCxnSpPr>
        <p:spPr bwMode="auto">
          <a:xfrm>
            <a:off x="5091113" y="4286250"/>
            <a:ext cx="338137" cy="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73" name="Овал 261"/>
          <p:cNvSpPr>
            <a:spLocks noChangeArrowheads="1"/>
          </p:cNvSpPr>
          <p:nvPr/>
        </p:nvSpPr>
        <p:spPr bwMode="auto">
          <a:xfrm>
            <a:off x="5429250" y="4143375"/>
            <a:ext cx="785813" cy="357188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sp>
        <p:nvSpPr>
          <p:cNvPr id="14374" name="Овал 262"/>
          <p:cNvSpPr>
            <a:spLocks noChangeArrowheads="1"/>
          </p:cNvSpPr>
          <p:nvPr/>
        </p:nvSpPr>
        <p:spPr bwMode="auto">
          <a:xfrm>
            <a:off x="5429250" y="3714750"/>
            <a:ext cx="785813" cy="357188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sp>
        <p:nvSpPr>
          <p:cNvPr id="14375" name="Овал 263"/>
          <p:cNvSpPr>
            <a:spLocks noChangeArrowheads="1"/>
          </p:cNvSpPr>
          <p:nvPr/>
        </p:nvSpPr>
        <p:spPr bwMode="auto">
          <a:xfrm>
            <a:off x="5500688" y="3286125"/>
            <a:ext cx="785812" cy="285750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sp>
        <p:nvSpPr>
          <p:cNvPr id="14376" name="Овал 264"/>
          <p:cNvSpPr>
            <a:spLocks noChangeArrowheads="1"/>
          </p:cNvSpPr>
          <p:nvPr/>
        </p:nvSpPr>
        <p:spPr bwMode="auto">
          <a:xfrm>
            <a:off x="5429250" y="2786063"/>
            <a:ext cx="785813" cy="285750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sp>
        <p:nvSpPr>
          <p:cNvPr id="277" name="TextBox 276"/>
          <p:cNvSpPr txBox="1">
            <a:spLocks noChangeArrowheads="1"/>
          </p:cNvSpPr>
          <p:nvPr/>
        </p:nvSpPr>
        <p:spPr bwMode="auto">
          <a:xfrm rot="-5400000">
            <a:off x="-356393" y="5622131"/>
            <a:ext cx="1071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000"/>
              <a:t>Часть   речи</a:t>
            </a:r>
          </a:p>
          <a:p>
            <a:endParaRPr lang="ru-RU" sz="1000"/>
          </a:p>
        </p:txBody>
      </p:sp>
      <p:sp>
        <p:nvSpPr>
          <p:cNvPr id="279" name="TextBox 278"/>
          <p:cNvSpPr txBox="1">
            <a:spLocks noChangeArrowheads="1"/>
          </p:cNvSpPr>
          <p:nvPr/>
        </p:nvSpPr>
        <p:spPr bwMode="auto">
          <a:xfrm rot="-5400000">
            <a:off x="-173037" y="5454650"/>
            <a:ext cx="107156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000"/>
              <a:t>полное</a:t>
            </a:r>
          </a:p>
        </p:txBody>
      </p:sp>
      <p:sp>
        <p:nvSpPr>
          <p:cNvPr id="280" name="TextBox 279"/>
          <p:cNvSpPr txBox="1">
            <a:spLocks noChangeArrowheads="1"/>
          </p:cNvSpPr>
          <p:nvPr/>
        </p:nvSpPr>
        <p:spPr bwMode="auto">
          <a:xfrm rot="-5400000">
            <a:off x="150813" y="5518150"/>
            <a:ext cx="107156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000" dirty="0"/>
              <a:t>краткое</a:t>
            </a:r>
          </a:p>
        </p:txBody>
      </p:sp>
      <p:sp>
        <p:nvSpPr>
          <p:cNvPr id="283" name="Прямоугольник 282"/>
          <p:cNvSpPr>
            <a:spLocks noChangeArrowheads="1"/>
          </p:cNvSpPr>
          <p:nvPr/>
        </p:nvSpPr>
        <p:spPr bwMode="auto">
          <a:xfrm rot="-5400000">
            <a:off x="202406" y="5584032"/>
            <a:ext cx="1698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FFFFFF"/>
                </a:solidFill>
              </a:rPr>
              <a:t>В роли существительных</a:t>
            </a:r>
          </a:p>
        </p:txBody>
      </p:sp>
      <p:sp>
        <p:nvSpPr>
          <p:cNvPr id="286" name="Прямоугольник 285"/>
          <p:cNvSpPr>
            <a:spLocks noChangeArrowheads="1"/>
          </p:cNvSpPr>
          <p:nvPr/>
        </p:nvSpPr>
        <p:spPr bwMode="auto">
          <a:xfrm rot="-5400000">
            <a:off x="1054894" y="5517356"/>
            <a:ext cx="7080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/>
              <a:t>Разряды</a:t>
            </a:r>
          </a:p>
        </p:txBody>
      </p:sp>
      <p:sp>
        <p:nvSpPr>
          <p:cNvPr id="290" name="Прямоугольник 289"/>
          <p:cNvSpPr>
            <a:spLocks noChangeArrowheads="1"/>
          </p:cNvSpPr>
          <p:nvPr/>
        </p:nvSpPr>
        <p:spPr bwMode="auto">
          <a:xfrm rot="-5400000">
            <a:off x="1392238" y="5453063"/>
            <a:ext cx="7223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FFFFFF"/>
                </a:solidFill>
              </a:rPr>
              <a:t>Сложное</a:t>
            </a:r>
          </a:p>
        </p:txBody>
      </p:sp>
      <p:sp>
        <p:nvSpPr>
          <p:cNvPr id="291" name="Прямоугольник 290"/>
          <p:cNvSpPr>
            <a:spLocks noChangeArrowheads="1"/>
          </p:cNvSpPr>
          <p:nvPr/>
        </p:nvSpPr>
        <p:spPr bwMode="auto">
          <a:xfrm rot="-5400000">
            <a:off x="1571626" y="5773737"/>
            <a:ext cx="1077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FFFFFF"/>
                </a:solidFill>
              </a:rPr>
              <a:t>Произношение</a:t>
            </a:r>
          </a:p>
        </p:txBody>
      </p:sp>
      <p:sp>
        <p:nvSpPr>
          <p:cNvPr id="292" name="Прямоугольник 291"/>
          <p:cNvSpPr>
            <a:spLocks noChangeArrowheads="1"/>
          </p:cNvSpPr>
          <p:nvPr/>
        </p:nvSpPr>
        <p:spPr bwMode="auto">
          <a:xfrm rot="-5400000">
            <a:off x="1685132" y="5731668"/>
            <a:ext cx="1422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FFFFFF"/>
                </a:solidFill>
              </a:rPr>
              <a:t>Правописание </a:t>
            </a:r>
            <a:r>
              <a:rPr lang="ru-RU" sz="1000" dirty="0" err="1">
                <a:solidFill>
                  <a:srgbClr val="FFFFFF"/>
                </a:solidFill>
              </a:rPr>
              <a:t>н</a:t>
            </a:r>
            <a:r>
              <a:rPr lang="ru-RU" sz="1000" dirty="0">
                <a:solidFill>
                  <a:srgbClr val="FFFFFF"/>
                </a:solidFill>
              </a:rPr>
              <a:t>—</a:t>
            </a:r>
            <a:r>
              <a:rPr lang="ru-RU" sz="1000" dirty="0" err="1">
                <a:solidFill>
                  <a:srgbClr val="FFFFFF"/>
                </a:solidFill>
              </a:rPr>
              <a:t>нн</a:t>
            </a:r>
            <a:endParaRPr lang="ru-RU" dirty="0"/>
          </a:p>
        </p:txBody>
      </p:sp>
      <p:sp>
        <p:nvSpPr>
          <p:cNvPr id="293" name="Прямоугольник 292"/>
          <p:cNvSpPr>
            <a:spLocks noChangeArrowheads="1"/>
          </p:cNvSpPr>
          <p:nvPr/>
        </p:nvSpPr>
        <p:spPr bwMode="auto">
          <a:xfrm>
            <a:off x="2987675" y="2871788"/>
            <a:ext cx="1119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Фразеологизмы</a:t>
            </a:r>
          </a:p>
        </p:txBody>
      </p:sp>
      <p:sp>
        <p:nvSpPr>
          <p:cNvPr id="294" name="Прямоугольник 293"/>
          <p:cNvSpPr>
            <a:spLocks noChangeArrowheads="1"/>
          </p:cNvSpPr>
          <p:nvPr/>
        </p:nvSpPr>
        <p:spPr bwMode="auto">
          <a:xfrm>
            <a:off x="2995613" y="3403600"/>
            <a:ext cx="16033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Пословицы и поговорки</a:t>
            </a:r>
          </a:p>
        </p:txBody>
      </p:sp>
      <p:sp>
        <p:nvSpPr>
          <p:cNvPr id="295" name="Прямоугольник 294"/>
          <p:cNvSpPr>
            <a:spLocks noChangeArrowheads="1"/>
          </p:cNvSpPr>
          <p:nvPr/>
        </p:nvSpPr>
        <p:spPr bwMode="auto">
          <a:xfrm>
            <a:off x="2990850" y="4025900"/>
            <a:ext cx="1262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В худ. литературе</a:t>
            </a:r>
          </a:p>
        </p:txBody>
      </p:sp>
      <p:cxnSp>
        <p:nvCxnSpPr>
          <p:cNvPr id="14388" name="Прямая со стрелкой 297"/>
          <p:cNvCxnSpPr>
            <a:cxnSpLocks noChangeShapeType="1"/>
            <a:stCxn id="14376" idx="6"/>
            <a:endCxn id="14390" idx="2"/>
          </p:cNvCxnSpPr>
          <p:nvPr/>
        </p:nvCxnSpPr>
        <p:spPr bwMode="auto">
          <a:xfrm>
            <a:off x="6215063" y="2928938"/>
            <a:ext cx="414337" cy="3492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89" name="Прямая со стрелкой 299"/>
          <p:cNvCxnSpPr>
            <a:cxnSpLocks noChangeShapeType="1"/>
          </p:cNvCxnSpPr>
          <p:nvPr/>
        </p:nvCxnSpPr>
        <p:spPr bwMode="auto">
          <a:xfrm rot="5400000" flipH="1" flipV="1">
            <a:off x="5733257" y="3464719"/>
            <a:ext cx="1358900" cy="3571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90" name="Овал 300"/>
          <p:cNvSpPr>
            <a:spLocks noChangeArrowheads="1"/>
          </p:cNvSpPr>
          <p:nvPr/>
        </p:nvSpPr>
        <p:spPr bwMode="auto">
          <a:xfrm>
            <a:off x="6629400" y="2571750"/>
            <a:ext cx="1357313" cy="785813"/>
          </a:xfrm>
          <a:prstGeom prst="ellipse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000"/>
          </a:p>
        </p:txBody>
      </p:sp>
      <p:cxnSp>
        <p:nvCxnSpPr>
          <p:cNvPr id="14391" name="Прямая со стрелкой 306"/>
          <p:cNvCxnSpPr>
            <a:cxnSpLocks noChangeShapeType="1"/>
            <a:endCxn id="14390" idx="2"/>
          </p:cNvCxnSpPr>
          <p:nvPr/>
        </p:nvCxnSpPr>
        <p:spPr bwMode="auto">
          <a:xfrm rot="5400000" flipH="1" flipV="1">
            <a:off x="6218238" y="3017838"/>
            <a:ext cx="465137" cy="3571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92" name="Прямая со стрелкой 307"/>
          <p:cNvCxnSpPr>
            <a:cxnSpLocks noChangeShapeType="1"/>
            <a:stCxn id="14374" idx="6"/>
            <a:endCxn id="14390" idx="2"/>
          </p:cNvCxnSpPr>
          <p:nvPr/>
        </p:nvCxnSpPr>
        <p:spPr bwMode="auto">
          <a:xfrm flipV="1">
            <a:off x="6215063" y="2963863"/>
            <a:ext cx="414337" cy="9302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93" name="Прямая со стрелкой 319"/>
          <p:cNvCxnSpPr>
            <a:cxnSpLocks noChangeShapeType="1"/>
            <a:stCxn id="14390" idx="4"/>
          </p:cNvCxnSpPr>
          <p:nvPr/>
        </p:nvCxnSpPr>
        <p:spPr bwMode="auto">
          <a:xfrm rot="5400000">
            <a:off x="6683376" y="3803650"/>
            <a:ext cx="1071562" cy="1793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94" name="Прямая со стрелкой 320"/>
          <p:cNvCxnSpPr>
            <a:cxnSpLocks noChangeShapeType="1"/>
          </p:cNvCxnSpPr>
          <p:nvPr/>
        </p:nvCxnSpPr>
        <p:spPr bwMode="auto">
          <a:xfrm rot="5400000">
            <a:off x="6129338" y="3786188"/>
            <a:ext cx="1285875" cy="142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95" name="Прямая со стрелкой 321"/>
          <p:cNvCxnSpPr>
            <a:cxnSpLocks noChangeShapeType="1"/>
            <a:stCxn id="14390" idx="4"/>
          </p:cNvCxnSpPr>
          <p:nvPr/>
        </p:nvCxnSpPr>
        <p:spPr bwMode="auto">
          <a:xfrm rot="16200000" flipH="1">
            <a:off x="6826251" y="3840162"/>
            <a:ext cx="1071562" cy="106363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96" name="Прямая со стрелкой 322"/>
          <p:cNvCxnSpPr>
            <a:cxnSpLocks noChangeShapeType="1"/>
            <a:stCxn id="14390" idx="5"/>
          </p:cNvCxnSpPr>
          <p:nvPr/>
        </p:nvCxnSpPr>
        <p:spPr bwMode="auto">
          <a:xfrm rot="5400000">
            <a:off x="7187407" y="3828256"/>
            <a:ext cx="1185862" cy="15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4" name="Овал 343"/>
          <p:cNvSpPr/>
          <p:nvPr/>
        </p:nvSpPr>
        <p:spPr bwMode="auto">
          <a:xfrm>
            <a:off x="6915150" y="4416425"/>
            <a:ext cx="285750" cy="11557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345" name="Овал 344"/>
          <p:cNvSpPr/>
          <p:nvPr/>
        </p:nvSpPr>
        <p:spPr bwMode="auto">
          <a:xfrm>
            <a:off x="7265988" y="4416425"/>
            <a:ext cx="258762" cy="11557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346" name="Овал 345"/>
          <p:cNvSpPr/>
          <p:nvPr/>
        </p:nvSpPr>
        <p:spPr bwMode="auto">
          <a:xfrm>
            <a:off x="7585075" y="4429125"/>
            <a:ext cx="330200" cy="11557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sp>
        <p:nvSpPr>
          <p:cNvPr id="347" name="Овал 346"/>
          <p:cNvSpPr/>
          <p:nvPr/>
        </p:nvSpPr>
        <p:spPr bwMode="auto">
          <a:xfrm>
            <a:off x="6572250" y="4500563"/>
            <a:ext cx="214313" cy="1071562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lIns="0" tIns="0" rIns="0" bIns="0"/>
          <a:lstStyle/>
          <a:p>
            <a:pPr>
              <a:defRPr/>
            </a:pPr>
            <a:endParaRPr lang="ru-RU" sz="1000" dirty="0"/>
          </a:p>
        </p:txBody>
      </p:sp>
      <p:cxnSp>
        <p:nvCxnSpPr>
          <p:cNvPr id="14401" name="Прямая соединительная линия 363"/>
          <p:cNvCxnSpPr>
            <a:cxnSpLocks noChangeShapeType="1"/>
          </p:cNvCxnSpPr>
          <p:nvPr/>
        </p:nvCxnSpPr>
        <p:spPr bwMode="auto">
          <a:xfrm rot="5400000">
            <a:off x="4929187" y="3786188"/>
            <a:ext cx="6145213" cy="1588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402" name="Скругленный прямоугольник 369"/>
          <p:cNvSpPr>
            <a:spLocks noChangeArrowheads="1"/>
          </p:cNvSpPr>
          <p:nvPr/>
        </p:nvSpPr>
        <p:spPr bwMode="auto">
          <a:xfrm>
            <a:off x="8034338" y="785813"/>
            <a:ext cx="1071562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b="1" i="1"/>
          </a:p>
        </p:txBody>
      </p:sp>
      <p:sp>
        <p:nvSpPr>
          <p:cNvPr id="371" name="TextBox 370"/>
          <p:cNvSpPr txBox="1"/>
          <p:nvPr/>
        </p:nvSpPr>
        <p:spPr>
          <a:xfrm>
            <a:off x="8146871" y="2071678"/>
            <a:ext cx="800219" cy="392909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/>
              <a:t>Синквейн</a:t>
            </a:r>
          </a:p>
        </p:txBody>
      </p:sp>
      <p:sp>
        <p:nvSpPr>
          <p:cNvPr id="14404" name="TextBox 371"/>
          <p:cNvSpPr txBox="1">
            <a:spLocks noChangeArrowheads="1"/>
          </p:cNvSpPr>
          <p:nvPr/>
        </p:nvSpPr>
        <p:spPr bwMode="auto">
          <a:xfrm>
            <a:off x="2857500" y="4786313"/>
            <a:ext cx="1571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Работа в парах. Дифф. задания.</a:t>
            </a:r>
          </a:p>
        </p:txBody>
      </p:sp>
      <p:sp>
        <p:nvSpPr>
          <p:cNvPr id="14405" name="TextBox 372"/>
          <p:cNvSpPr txBox="1">
            <a:spLocks noChangeArrowheads="1"/>
          </p:cNvSpPr>
          <p:nvPr/>
        </p:nvSpPr>
        <p:spPr bwMode="auto">
          <a:xfrm>
            <a:off x="4929188" y="4857750"/>
            <a:ext cx="118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Индивид. работа</a:t>
            </a:r>
          </a:p>
        </p:txBody>
      </p:sp>
      <p:sp>
        <p:nvSpPr>
          <p:cNvPr id="374" name="Прямоугольник 373"/>
          <p:cNvSpPr>
            <a:spLocks noChangeArrowheads="1"/>
          </p:cNvSpPr>
          <p:nvPr/>
        </p:nvSpPr>
        <p:spPr bwMode="auto">
          <a:xfrm rot="-5400000">
            <a:off x="4231482" y="3512343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rgbClr val="FFFFFF"/>
                </a:solidFill>
              </a:rPr>
              <a:t>Описание предмета</a:t>
            </a:r>
          </a:p>
        </p:txBody>
      </p:sp>
      <p:sp>
        <p:nvSpPr>
          <p:cNvPr id="380" name="Прямоугольник 379"/>
          <p:cNvSpPr>
            <a:spLocks noChangeArrowheads="1"/>
          </p:cNvSpPr>
          <p:nvPr/>
        </p:nvSpPr>
        <p:spPr bwMode="auto">
          <a:xfrm>
            <a:off x="5643563" y="3311525"/>
            <a:ext cx="5222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Текст</a:t>
            </a:r>
          </a:p>
        </p:txBody>
      </p:sp>
      <p:sp>
        <p:nvSpPr>
          <p:cNvPr id="385" name="Прямоугольник 384"/>
          <p:cNvSpPr>
            <a:spLocks noChangeArrowheads="1"/>
          </p:cNvSpPr>
          <p:nvPr/>
        </p:nvSpPr>
        <p:spPr bwMode="auto">
          <a:xfrm>
            <a:off x="5559425" y="3773488"/>
            <a:ext cx="5127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Текст</a:t>
            </a:r>
          </a:p>
        </p:txBody>
      </p:sp>
      <p:sp>
        <p:nvSpPr>
          <p:cNvPr id="386" name="Прямоугольник 385"/>
          <p:cNvSpPr>
            <a:spLocks noChangeArrowheads="1"/>
          </p:cNvSpPr>
          <p:nvPr/>
        </p:nvSpPr>
        <p:spPr bwMode="auto">
          <a:xfrm>
            <a:off x="5643563" y="4214813"/>
            <a:ext cx="5127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Текст</a:t>
            </a:r>
          </a:p>
        </p:txBody>
      </p:sp>
      <p:sp>
        <p:nvSpPr>
          <p:cNvPr id="395" name="Прямоугольник 394"/>
          <p:cNvSpPr>
            <a:spLocks noChangeArrowheads="1"/>
          </p:cNvSpPr>
          <p:nvPr/>
        </p:nvSpPr>
        <p:spPr bwMode="auto">
          <a:xfrm>
            <a:off x="5572125" y="2786063"/>
            <a:ext cx="5127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Текст</a:t>
            </a:r>
          </a:p>
        </p:txBody>
      </p:sp>
      <p:sp>
        <p:nvSpPr>
          <p:cNvPr id="396" name="Прямоугольник 395"/>
          <p:cNvSpPr>
            <a:spLocks noChangeArrowheads="1"/>
          </p:cNvSpPr>
          <p:nvPr/>
        </p:nvSpPr>
        <p:spPr bwMode="auto">
          <a:xfrm>
            <a:off x="6572250" y="2655888"/>
            <a:ext cx="1500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Образность, выразительность речи.</a:t>
            </a:r>
          </a:p>
        </p:txBody>
      </p:sp>
      <p:sp>
        <p:nvSpPr>
          <p:cNvPr id="397" name="Прямоугольник 396"/>
          <p:cNvSpPr>
            <a:spLocks noChangeArrowheads="1"/>
          </p:cNvSpPr>
          <p:nvPr/>
        </p:nvSpPr>
        <p:spPr bwMode="auto">
          <a:xfrm rot="-5400000">
            <a:off x="6332538" y="4929187"/>
            <a:ext cx="7000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Эпитеты</a:t>
            </a:r>
          </a:p>
        </p:txBody>
      </p:sp>
      <p:sp>
        <p:nvSpPr>
          <p:cNvPr id="398" name="Прямоугольник 397"/>
          <p:cNvSpPr>
            <a:spLocks noChangeArrowheads="1"/>
          </p:cNvSpPr>
          <p:nvPr/>
        </p:nvSpPr>
        <p:spPr bwMode="auto">
          <a:xfrm rot="-5400000">
            <a:off x="6645275" y="4856163"/>
            <a:ext cx="8143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Синонимы</a:t>
            </a:r>
          </a:p>
        </p:txBody>
      </p:sp>
      <p:sp>
        <p:nvSpPr>
          <p:cNvPr id="399" name="Прямоугольник 398"/>
          <p:cNvSpPr>
            <a:spLocks noChangeArrowheads="1"/>
          </p:cNvSpPr>
          <p:nvPr/>
        </p:nvSpPr>
        <p:spPr bwMode="auto">
          <a:xfrm rot="-5400000">
            <a:off x="7000875" y="4857750"/>
            <a:ext cx="793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Антонимы</a:t>
            </a:r>
          </a:p>
        </p:txBody>
      </p:sp>
      <p:sp>
        <p:nvSpPr>
          <p:cNvPr id="400" name="Прямоугольник 399"/>
          <p:cNvSpPr>
            <a:spLocks noChangeArrowheads="1"/>
          </p:cNvSpPr>
          <p:nvPr/>
        </p:nvSpPr>
        <p:spPr bwMode="auto">
          <a:xfrm rot="-5400000">
            <a:off x="7312819" y="4898232"/>
            <a:ext cx="831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FFFFFF"/>
                </a:solidFill>
              </a:rPr>
              <a:t>Метафоры</a:t>
            </a:r>
          </a:p>
        </p:txBody>
      </p:sp>
      <p:sp>
        <p:nvSpPr>
          <p:cNvPr id="14416" name="Прямоугольник 400"/>
          <p:cNvSpPr>
            <a:spLocks noChangeArrowheads="1"/>
          </p:cNvSpPr>
          <p:nvPr/>
        </p:nvSpPr>
        <p:spPr bwMode="auto">
          <a:xfrm>
            <a:off x="8001000" y="857250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FFFF"/>
                </a:solidFill>
                <a:latin typeface="Sylfaen" pitchFamily="18" charset="0"/>
              </a:rPr>
              <a:t>ІІІ. </a:t>
            </a:r>
          </a:p>
          <a:p>
            <a:r>
              <a:rPr lang="ru-RU" b="1" i="1">
                <a:solidFill>
                  <a:srgbClr val="FFFFFF"/>
                </a:solidFill>
                <a:latin typeface="Sylfaen" pitchFamily="18" charset="0"/>
              </a:rPr>
              <a:t>Рефлексия.</a:t>
            </a:r>
            <a:endParaRPr lang="ru-RU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/>
      <p:bldP spid="279" grpId="0"/>
      <p:bldP spid="280" grpId="0"/>
      <p:bldP spid="283" grpId="0"/>
      <p:bldP spid="286" grpId="0"/>
      <p:bldP spid="290" grpId="0"/>
      <p:bldP spid="291" grpId="0"/>
      <p:bldP spid="292" grpId="0"/>
      <p:bldP spid="293" grpId="0"/>
      <p:bldP spid="293" grpId="1"/>
      <p:bldP spid="294" grpId="0"/>
      <p:bldP spid="295" grpId="0"/>
      <p:bldP spid="380" grpId="0"/>
      <p:bldP spid="385" grpId="0"/>
      <p:bldP spid="386" grpId="0"/>
      <p:bldP spid="386" grpId="1"/>
      <p:bldP spid="395" grpId="0"/>
      <p:bldP spid="396" grpId="0"/>
      <p:bldP spid="397" grpId="0"/>
      <p:bldP spid="398" grpId="0"/>
      <p:bldP spid="399" grpId="0"/>
      <p:bldP spid="40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Box 3"/>
          <p:cNvSpPr txBox="1">
            <a:spLocks noChangeArrowheads="1"/>
          </p:cNvSpPr>
          <p:nvPr/>
        </p:nvSpPr>
        <p:spPr bwMode="auto">
          <a:xfrm>
            <a:off x="1285875" y="1143000"/>
            <a:ext cx="70008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Таким образом, «критическое мышление" - «это искусство суждения, основанное на критериях». </a:t>
            </a:r>
          </a:p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Что такое КР?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b="1" dirty="0"/>
              <a:t>Критическое мышление</a:t>
            </a:r>
            <a:r>
              <a:rPr lang="ru-RU" b="1" dirty="0"/>
              <a:t> – это: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900" b="1" dirty="0"/>
          </a:p>
          <a:p>
            <a:pPr marL="0" indent="0">
              <a:lnSpc>
                <a:spcPct val="90000"/>
              </a:lnSpc>
              <a:buFontTx/>
              <a:buChar char="-"/>
              <a:defRPr/>
            </a:pPr>
            <a:r>
              <a:rPr lang="ru-RU" b="1" dirty="0"/>
              <a:t> способность ставить новые, полные смысла </a:t>
            </a:r>
            <a:r>
              <a:rPr lang="ru-RU" b="1" i="1" dirty="0">
                <a:solidFill>
                  <a:srgbClr val="FF7C80"/>
                </a:solidFill>
              </a:rPr>
              <a:t>вопросы</a:t>
            </a:r>
            <a:r>
              <a:rPr lang="ru-RU" b="1" dirty="0"/>
              <a:t>;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900" b="1" dirty="0"/>
          </a:p>
          <a:p>
            <a:pPr marL="0" indent="0">
              <a:lnSpc>
                <a:spcPct val="90000"/>
              </a:lnSpc>
              <a:buFontTx/>
              <a:buChar char="-"/>
              <a:defRPr/>
            </a:pPr>
            <a:r>
              <a:rPr lang="ru-RU" b="1" dirty="0"/>
              <a:t> вырабатывать разнообразные, подкрепляющие </a:t>
            </a:r>
            <a:r>
              <a:rPr lang="ru-RU" b="1" i="1" dirty="0">
                <a:solidFill>
                  <a:srgbClr val="FF7C80"/>
                </a:solidFill>
              </a:rPr>
              <a:t>аргументы</a:t>
            </a:r>
            <a:r>
              <a:rPr lang="ru-RU" b="1" dirty="0"/>
              <a:t>;</a:t>
            </a:r>
          </a:p>
          <a:p>
            <a:pPr marL="0" indent="0">
              <a:lnSpc>
                <a:spcPct val="90000"/>
              </a:lnSpc>
              <a:buFontTx/>
              <a:buChar char="-"/>
              <a:defRPr/>
            </a:pPr>
            <a:endParaRPr lang="ru-RU" sz="900" b="1" dirty="0"/>
          </a:p>
          <a:p>
            <a:pPr marL="0" indent="0">
              <a:lnSpc>
                <a:spcPct val="90000"/>
              </a:lnSpc>
              <a:buFontTx/>
              <a:buChar char="-"/>
              <a:defRPr/>
            </a:pPr>
            <a:r>
              <a:rPr lang="ru-RU" b="1" dirty="0"/>
              <a:t> принимать независимые продуманные </a:t>
            </a:r>
            <a:r>
              <a:rPr lang="ru-RU" b="1" i="1" dirty="0">
                <a:solidFill>
                  <a:srgbClr val="FF7C80"/>
                </a:solidFill>
              </a:rPr>
              <a:t>решения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Что такое КР?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sz="3600" b="1" dirty="0" smtClean="0"/>
              <a:t>Критическое мышление</a:t>
            </a:r>
            <a:r>
              <a:rPr lang="ru-RU" b="1" dirty="0" smtClean="0"/>
              <a:t> – это:</a:t>
            </a:r>
          </a:p>
          <a:p>
            <a:pPr marL="0" indent="0">
              <a:lnSpc>
                <a:spcPct val="90000"/>
              </a:lnSpc>
              <a:buNone/>
            </a:pPr>
            <a:endParaRPr lang="ru-RU" sz="900" b="1" dirty="0" smtClean="0"/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b="1" dirty="0" smtClean="0"/>
              <a:t> исследование, целью которого является оценить, понять, решить;</a:t>
            </a:r>
          </a:p>
          <a:p>
            <a:pPr marL="0" indent="0">
              <a:lnSpc>
                <a:spcPct val="90000"/>
              </a:lnSpc>
              <a:buNone/>
            </a:pPr>
            <a:endParaRPr lang="ru-RU" sz="900" b="1" dirty="0" smtClean="0"/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b="1" dirty="0" smtClean="0"/>
              <a:t> квалифицированное, ответственное мышление, облегчающее принятие взвешенных решений, т.к. оно основано на фактах;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Технология «Развитие критического мышления через чтение и письмо»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dirty="0" smtClean="0"/>
              <a:t>Авторы: американские ученые Ч.Темпл, </a:t>
            </a:r>
            <a:r>
              <a:rPr lang="ru-RU" dirty="0" err="1" smtClean="0"/>
              <a:t>К.Мередит</a:t>
            </a:r>
            <a:r>
              <a:rPr lang="ru-RU" dirty="0" smtClean="0"/>
              <a:t>, </a:t>
            </a:r>
            <a:r>
              <a:rPr lang="ru-RU" dirty="0" err="1" smtClean="0"/>
              <a:t>Дж.Стил</a:t>
            </a:r>
            <a:r>
              <a:rPr lang="ru-RU" dirty="0" smtClean="0"/>
              <a:t>, </a:t>
            </a:r>
            <a:r>
              <a:rPr lang="ru-RU" dirty="0" err="1" smtClean="0"/>
              <a:t>С.Уолтер</a:t>
            </a:r>
            <a:r>
              <a:rPr lang="ru-RU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Универсальная, </a:t>
            </a:r>
            <a:r>
              <a:rPr lang="ru-RU" dirty="0" err="1" smtClean="0"/>
              <a:t>надпредметная</a:t>
            </a:r>
            <a:r>
              <a:rPr lang="ru-RU" dirty="0" smtClean="0"/>
              <a:t> технология, открытая к диалогу с др. педагогическими подходами. Может использоваться в разных предметных областях.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 России технология появилась в 1997 году;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Американцы не присвоили себе идеи, они лишь модифицировали их и довели до уровня технологии.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24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dirty="0" smtClean="0"/>
              <a:t>Сравнение признаков обыденного           и критического мышления</a:t>
            </a:r>
          </a:p>
        </p:txBody>
      </p:sp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517CB-E3F0-47BB-ADA9-F5F956EA0048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4755" name="Group 243"/>
          <p:cNvGraphicFramePr>
            <a:graphicFrameLocks noGrp="1"/>
          </p:cNvGraphicFramePr>
          <p:nvPr/>
        </p:nvGraphicFramePr>
        <p:xfrm>
          <a:off x="611188" y="1484313"/>
          <a:ext cx="8208962" cy="5019676"/>
        </p:xfrm>
        <a:graphic>
          <a:graphicData uri="http://schemas.openxmlformats.org/drawingml/2006/table">
            <a:tbl>
              <a:tblPr/>
              <a:tblGrid>
                <a:gridCol w="3789362"/>
                <a:gridCol w="441960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Умелое мышление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Обычное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Оценивающее суждение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Гадательное предположение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Взвешенное суждение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Предпочтение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Классификация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Логическое формулирование выводов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Формулирование выводов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 принципов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Объединение понятий по ассоциации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Построение гипотезы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Предположение (без достаточных оснований)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Предложение мнений с аргументами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Предложение мнений без аргументов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Формулирование суждений на основе критериев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Формулирование суждений без опоры на критерии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268931"/>
          </a:xfrm>
        </p:spPr>
        <p:txBody>
          <a:bodyPr/>
          <a:lstStyle/>
          <a:p>
            <a:pPr algn="ctr"/>
            <a:r>
              <a:rPr lang="ru-RU" sz="4000" b="1" dirty="0" smtClean="0"/>
              <a:t>Цель данной технологии -</a:t>
            </a:r>
            <a:r>
              <a:rPr lang="ru-RU" sz="4000" dirty="0" smtClean="0"/>
              <a:t> развитие мыслительных навыков учащихся, необходимых не только в учебе, но и в обычной жизни (умение принимать взвешенные решения, работать с информацией, анализировать различные стороны явлений и т.п.).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Сущность ТРКМ</a:t>
            </a:r>
          </a:p>
        </p:txBody>
      </p:sp>
      <p:pic>
        <p:nvPicPr>
          <p:cNvPr id="8196" name="Picture 2" descr="Сх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916113"/>
            <a:ext cx="46355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Технология опыта: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ü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Думать критически – значит проявлять и использовать исследовательские методы, ставить перед собой вопросы и осуществлять планомерный поиск ответов.</a:t>
            </a:r>
          </a:p>
          <a:p>
            <a:pPr eaLnBrk="1" fontAlgn="auto" hangingPunct="1"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ü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Одно из главных направлений технологии РКМ – исследование текста.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1055</Words>
  <Application>Microsoft Office PowerPoint</Application>
  <PresentationFormat>Экран (4:3)</PresentationFormat>
  <Paragraphs>210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Технология развития критического мышления</vt:lpstr>
      <vt:lpstr>Слайд 2</vt:lpstr>
      <vt:lpstr>Что такое КР?</vt:lpstr>
      <vt:lpstr>Что такое КР?</vt:lpstr>
      <vt:lpstr>Технология «Развитие критического мышления через чтение и письмо»</vt:lpstr>
      <vt:lpstr>Сравнение признаков обыденного           и критического мышления</vt:lpstr>
      <vt:lpstr>Слайд 7</vt:lpstr>
      <vt:lpstr>Сущность ТРКМ</vt:lpstr>
      <vt:lpstr>Технология опыта:</vt:lpstr>
      <vt:lpstr>Как организовать осмысленное обучение</vt:lpstr>
      <vt:lpstr> </vt:lpstr>
      <vt:lpstr>Роль учителя</vt:lpstr>
      <vt:lpstr>Через ТРКМ формируются: </vt:lpstr>
      <vt:lpstr>Структура урока с использованием ТРКМ</vt:lpstr>
      <vt:lpstr>Слайд 15</vt:lpstr>
      <vt:lpstr>Технологические этапы</vt:lpstr>
      <vt:lpstr>Слайд 17</vt:lpstr>
      <vt:lpstr>Задачи фазы вызова  ( пробуждение интереса к предмету)</vt:lpstr>
      <vt:lpstr>Задачи фазы реализации смысла – (осмысление материала во времени работы над ним)</vt:lpstr>
      <vt:lpstr>Задачи фазы рефлексии – (обобщение материала, подведение итогов)</vt:lpstr>
      <vt:lpstr>Прием «Знаю – хочу узнать - узнал».</vt:lpstr>
      <vt:lpstr>Красивое многоточие…  (5 мин.)</vt:lpstr>
      <vt:lpstr>Синквейны полезны в качестве: </vt:lpstr>
      <vt:lpstr>Синквейн (пять слов)</vt:lpstr>
      <vt:lpstr>Образовательные результаты РКМЧП: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2013-04-21T06:19:50Z</dcterms:created>
  <dcterms:modified xsi:type="dcterms:W3CDTF">2013-04-21T07:41:33Z</dcterms:modified>
</cp:coreProperties>
</file>