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5" r:id="rId3"/>
    <p:sldId id="379" r:id="rId4"/>
    <p:sldId id="377" r:id="rId5"/>
    <p:sldId id="376" r:id="rId6"/>
    <p:sldId id="257" r:id="rId7"/>
    <p:sldId id="260" r:id="rId8"/>
    <p:sldId id="326" r:id="rId9"/>
    <p:sldId id="282" r:id="rId10"/>
    <p:sldId id="329" r:id="rId11"/>
    <p:sldId id="290" r:id="rId12"/>
    <p:sldId id="330" r:id="rId13"/>
    <p:sldId id="331" r:id="rId14"/>
    <p:sldId id="334" r:id="rId15"/>
    <p:sldId id="335" r:id="rId16"/>
    <p:sldId id="380" r:id="rId17"/>
    <p:sldId id="332" r:id="rId18"/>
    <p:sldId id="344" r:id="rId19"/>
    <p:sldId id="337" r:id="rId20"/>
    <p:sldId id="338" r:id="rId21"/>
    <p:sldId id="339" r:id="rId22"/>
    <p:sldId id="340" r:id="rId23"/>
    <p:sldId id="341" r:id="rId24"/>
    <p:sldId id="299" r:id="rId25"/>
    <p:sldId id="303" r:id="rId26"/>
    <p:sldId id="347" r:id="rId27"/>
    <p:sldId id="348" r:id="rId28"/>
    <p:sldId id="350" r:id="rId29"/>
    <p:sldId id="349" r:id="rId30"/>
    <p:sldId id="375" r:id="rId31"/>
    <p:sldId id="357" r:id="rId32"/>
    <p:sldId id="358" r:id="rId33"/>
    <p:sldId id="359" r:id="rId34"/>
    <p:sldId id="360" r:id="rId35"/>
    <p:sldId id="361" r:id="rId36"/>
    <p:sldId id="362" r:id="rId37"/>
    <p:sldId id="363" r:id="rId38"/>
    <p:sldId id="364" r:id="rId39"/>
    <p:sldId id="365" r:id="rId40"/>
    <p:sldId id="366" r:id="rId41"/>
    <p:sldId id="367" r:id="rId42"/>
    <p:sldId id="368" r:id="rId43"/>
    <p:sldId id="369" r:id="rId44"/>
    <p:sldId id="370" r:id="rId45"/>
    <p:sldId id="371" r:id="rId46"/>
    <p:sldId id="372" r:id="rId47"/>
    <p:sldId id="374" r:id="rId48"/>
    <p:sldId id="304" r:id="rId4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5" autoAdjust="0"/>
    <p:restoredTop sz="99516" autoAdjust="0"/>
  </p:normalViewPr>
  <p:slideViewPr>
    <p:cSldViewPr>
      <p:cViewPr>
        <p:scale>
          <a:sx n="85" d="100"/>
          <a:sy n="85" d="100"/>
        </p:scale>
        <p:origin x="-726" y="-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9CF8E8E6-52C7-424D-8C12-5B5DE82D8C9F}" type="slidenum">
              <a:rPr lang="ru-RU"/>
              <a:pPr>
                <a:defRPr/>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718FD1A4-9172-4314-9882-55937907EEA8}" type="slidenum">
              <a:rPr lang="ru-RU"/>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7F43F7D6-B01D-4A4E-859F-74797E62E5A5}" type="slidenum">
              <a:rPr lang="ru-RU"/>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09E99F3F-4FAC-4DC3-A9B0-64103655F08D}"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FC970930-4B03-4BEC-9EBC-F183D95771D0}" type="slidenum">
              <a:rPr lang="ru-RU"/>
              <a:pPr>
                <a:defRPr/>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7" name="Rectangle 6"/>
          <p:cNvSpPr>
            <a:spLocks noGrp="1" noChangeArrowheads="1"/>
          </p:cNvSpPr>
          <p:nvPr>
            <p:ph type="sldNum" sz="quarter" idx="12"/>
          </p:nvPr>
        </p:nvSpPr>
        <p:spPr>
          <a:ln/>
        </p:spPr>
        <p:txBody>
          <a:bodyPr/>
          <a:lstStyle>
            <a:lvl1pPr>
              <a:defRPr/>
            </a:lvl1pPr>
          </a:lstStyle>
          <a:p>
            <a:pPr>
              <a:defRPr/>
            </a:pPr>
            <a:fld id="{278851EB-8695-45F0-8276-A9055E4F95E2}" type="slidenum">
              <a:rPr lang="ru-RU"/>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dirty="0"/>
          </a:p>
        </p:txBody>
      </p:sp>
      <p:sp>
        <p:nvSpPr>
          <p:cNvPr id="8"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9" name="Rectangle 6"/>
          <p:cNvSpPr>
            <a:spLocks noGrp="1" noChangeArrowheads="1"/>
          </p:cNvSpPr>
          <p:nvPr>
            <p:ph type="sldNum" sz="quarter" idx="12"/>
          </p:nvPr>
        </p:nvSpPr>
        <p:spPr>
          <a:ln/>
        </p:spPr>
        <p:txBody>
          <a:bodyPr/>
          <a:lstStyle>
            <a:lvl1pPr>
              <a:defRPr/>
            </a:lvl1pPr>
          </a:lstStyle>
          <a:p>
            <a:pPr>
              <a:defRPr/>
            </a:pPr>
            <a:fld id="{0485BAF4-C009-4DBE-B950-B4006F7DA631}" type="slidenum">
              <a:rPr lang="ru-RU"/>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dirty="0"/>
          </a:p>
        </p:txBody>
      </p:sp>
      <p:sp>
        <p:nvSpPr>
          <p:cNvPr id="4"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5" name="Rectangle 6"/>
          <p:cNvSpPr>
            <a:spLocks noGrp="1" noChangeArrowheads="1"/>
          </p:cNvSpPr>
          <p:nvPr>
            <p:ph type="sldNum" sz="quarter" idx="12"/>
          </p:nvPr>
        </p:nvSpPr>
        <p:spPr>
          <a:ln/>
        </p:spPr>
        <p:txBody>
          <a:bodyPr/>
          <a:lstStyle>
            <a:lvl1pPr>
              <a:defRPr/>
            </a:lvl1pPr>
          </a:lstStyle>
          <a:p>
            <a:pPr>
              <a:defRPr/>
            </a:pPr>
            <a:fld id="{A5E5F66A-6D58-4B73-9625-F7014CB19F0F}"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dirty="0"/>
          </a:p>
        </p:txBody>
      </p:sp>
      <p:sp>
        <p:nvSpPr>
          <p:cNvPr id="3"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4" name="Rectangle 6"/>
          <p:cNvSpPr>
            <a:spLocks noGrp="1" noChangeArrowheads="1"/>
          </p:cNvSpPr>
          <p:nvPr>
            <p:ph type="sldNum" sz="quarter" idx="12"/>
          </p:nvPr>
        </p:nvSpPr>
        <p:spPr>
          <a:ln/>
        </p:spPr>
        <p:txBody>
          <a:bodyPr/>
          <a:lstStyle>
            <a:lvl1pPr>
              <a:defRPr/>
            </a:lvl1pPr>
          </a:lstStyle>
          <a:p>
            <a:pPr>
              <a:defRPr/>
            </a:pPr>
            <a:fld id="{0D20B135-A8F8-46A1-984F-002777B9A50D}"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7" name="Rectangle 6"/>
          <p:cNvSpPr>
            <a:spLocks noGrp="1" noChangeArrowheads="1"/>
          </p:cNvSpPr>
          <p:nvPr>
            <p:ph type="sldNum" sz="quarter" idx="12"/>
          </p:nvPr>
        </p:nvSpPr>
        <p:spPr>
          <a:ln/>
        </p:spPr>
        <p:txBody>
          <a:bodyPr/>
          <a:lstStyle>
            <a:lvl1pPr>
              <a:defRPr/>
            </a:lvl1pPr>
          </a:lstStyle>
          <a:p>
            <a:pPr>
              <a:defRPr/>
            </a:pPr>
            <a:fld id="{209CB9E4-08A9-44FD-9EFE-49917574B4B3}" type="slidenum">
              <a:rPr lang="ru-RU"/>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7" name="Rectangle 6"/>
          <p:cNvSpPr>
            <a:spLocks noGrp="1" noChangeArrowheads="1"/>
          </p:cNvSpPr>
          <p:nvPr>
            <p:ph type="sldNum" sz="quarter" idx="12"/>
          </p:nvPr>
        </p:nvSpPr>
        <p:spPr>
          <a:ln/>
        </p:spPr>
        <p:txBody>
          <a:bodyPr/>
          <a:lstStyle>
            <a:lvl1pPr>
              <a:defRPr/>
            </a:lvl1pPr>
          </a:lstStyle>
          <a:p>
            <a:pPr>
              <a:defRPr/>
            </a:pPr>
            <a:fld id="{76A7618A-7B44-446E-8B8E-9ECE7EE032BC}" type="slidenum">
              <a:rPr lang="ru-RU"/>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ru-RU"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FE8E8165-FB5A-4DFC-902E-4DC491616FA9}"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emf"/><Relationship Id="rId5" Type="http://schemas.openxmlformats.org/officeDocument/2006/relationships/package" Target="../embeddings/______Microsoft_PowerPoint2.sldx"/><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ideo" Target="file:///C:\Users\user\Desktop\&#1069;&#1082;&#1089;&#1087;&#1086;&#1079;&#1080;&#1094;&#1080;&#1103;%20&#1043;&#1045;&#1056;&#1054;&#1048;%20&#1051;&#1054;&#1050;&#1040;&#1051;&#1068;&#1053;&#1067;&#1061;%20&#1042;&#1054;&#1049;&#1053;\&#1050;&#1091;&#1078;&#1091;&#1075;&#1077;&#1090;%20&#1058;&#1072;&#1084;&#1072;&#1088;&#1072;%20&#1050;&#1091;&#1078;&#1091;&#1075;&#1077;&#1090;&#1086;&#1074;&#1085;&#1072;%20&#1086;%20&#1084;&#1091;&#1078;&#1077;%20&#1091;&#1095;&#1072;&#1089;&#1090;&#1085;&#1080;&#1082;&#1077;%20&#1082;&#1086;&#1085;&#1092;&#1083;&#1080;&#1082;&#1090;&#1072;.M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package" Target="../embeddings/______Microsoft_PowerPoint1.sldx"/><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4" descr="Рисунок1"/>
          <p:cNvPicPr>
            <a:picLocks noChangeAspect="1" noChangeArrowheads="1"/>
          </p:cNvPicPr>
          <p:nvPr/>
        </p:nvPicPr>
        <p:blipFill>
          <a:blip r:embed="rId2" cstate="print"/>
          <a:srcRect/>
          <a:stretch>
            <a:fillRect/>
          </a:stretch>
        </p:blipFill>
        <p:spPr bwMode="auto">
          <a:xfrm>
            <a:off x="-6350" y="-6350"/>
            <a:ext cx="9156700" cy="6870700"/>
          </a:xfrm>
          <a:prstGeom prst="rect">
            <a:avLst/>
          </a:prstGeom>
          <a:noFill/>
          <a:ln w="9525">
            <a:noFill/>
            <a:miter lim="800000"/>
            <a:headEnd/>
            <a:tailEnd/>
          </a:ln>
        </p:spPr>
      </p:pic>
      <p:sp>
        <p:nvSpPr>
          <p:cNvPr id="2051" name="Rectangle 5"/>
          <p:cNvSpPr>
            <a:spLocks noGrp="1" noChangeArrowheads="1"/>
          </p:cNvSpPr>
          <p:nvPr>
            <p:ph type="ctrTitle"/>
          </p:nvPr>
        </p:nvSpPr>
        <p:spPr>
          <a:xfrm>
            <a:off x="609600" y="1752600"/>
            <a:ext cx="8534400" cy="2289175"/>
          </a:xfrm>
          <a:noFill/>
        </p:spPr>
        <p:txBody>
          <a:bodyPr/>
          <a:lstStyle/>
          <a:p>
            <a:pPr eaLnBrk="1" hangingPunct="1"/>
            <a:r>
              <a:rPr lang="ru-RU" sz="3200" b="1" dirty="0" smtClean="0">
                <a:solidFill>
                  <a:srgbClr val="FF0000"/>
                </a:solidFill>
              </a:rPr>
              <a:t>МЕСЯЧНИК </a:t>
            </a:r>
            <a:br>
              <a:rPr lang="ru-RU" sz="3200" b="1" dirty="0" smtClean="0">
                <a:solidFill>
                  <a:srgbClr val="FF0000"/>
                </a:solidFill>
              </a:rPr>
            </a:br>
            <a:r>
              <a:rPr lang="ru-RU" sz="3200" b="1" dirty="0" smtClean="0">
                <a:solidFill>
                  <a:srgbClr val="FF0000"/>
                </a:solidFill>
              </a:rPr>
              <a:t>ГРАЖДАНСКО-ПАТРИОТИЧЕСКОЙ И ОБОРОННО-МАССОВОЙ РАБОТЫ</a:t>
            </a:r>
            <a:br>
              <a:rPr lang="ru-RU" sz="3200" b="1" dirty="0" smtClean="0">
                <a:solidFill>
                  <a:srgbClr val="FF0000"/>
                </a:solidFill>
              </a:rPr>
            </a:br>
            <a:r>
              <a:rPr lang="ru-RU" sz="3200" b="1" dirty="0" smtClean="0">
                <a:solidFill>
                  <a:srgbClr val="FF0000"/>
                </a:solidFill>
              </a:rPr>
              <a:t/>
            </a:r>
            <a:br>
              <a:rPr lang="ru-RU" sz="3200" b="1" dirty="0" smtClean="0">
                <a:solidFill>
                  <a:srgbClr val="FF0000"/>
                </a:solidFill>
              </a:rPr>
            </a:br>
            <a:r>
              <a:rPr lang="ru-RU" sz="2800" b="1" i="1" dirty="0" smtClean="0">
                <a:solidFill>
                  <a:srgbClr val="FF0000"/>
                </a:solidFill>
              </a:rPr>
              <a:t>ЯНВАРЬ-ФЕВРАЛЬ 2015</a:t>
            </a:r>
            <a:br>
              <a:rPr lang="ru-RU" sz="2800" b="1" i="1" dirty="0" smtClean="0">
                <a:solidFill>
                  <a:srgbClr val="FF0000"/>
                </a:solidFill>
              </a:rPr>
            </a:br>
            <a:r>
              <a:rPr lang="ru-RU" sz="2800" b="1" i="1" dirty="0" smtClean="0">
                <a:solidFill>
                  <a:srgbClr val="FF0000"/>
                </a:solidFill>
              </a:rPr>
              <a:t>МБОУ СОШ №1 г Ак-Довурак</a:t>
            </a:r>
          </a:p>
        </p:txBody>
      </p:sp>
      <p:pic>
        <p:nvPicPr>
          <p:cNvPr id="28673" name="Picture 1" descr="C:\Users\Учитель ИВТ\Pictures\70 лет.jpg"/>
          <p:cNvPicPr>
            <a:picLocks noChangeAspect="1" noChangeArrowheads="1"/>
          </p:cNvPicPr>
          <p:nvPr/>
        </p:nvPicPr>
        <p:blipFill>
          <a:blip r:embed="rId3"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Рисунок1"/>
          <p:cNvPicPr>
            <a:picLocks noChangeAspect="1" noChangeArrowheads="1"/>
          </p:cNvPicPr>
          <p:nvPr/>
        </p:nvPicPr>
        <p:blipFill>
          <a:blip r:embed="rId3"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28675" name="Rectangle 2"/>
          <p:cNvSpPr>
            <a:spLocks noGrp="1" noChangeArrowheads="1"/>
          </p:cNvSpPr>
          <p:nvPr>
            <p:ph type="title"/>
          </p:nvPr>
        </p:nvSpPr>
        <p:spPr>
          <a:xfrm>
            <a:off x="1676400" y="228600"/>
            <a:ext cx="7010400" cy="762000"/>
          </a:xfrm>
        </p:spPr>
        <p:txBody>
          <a:bodyPr/>
          <a:lstStyle/>
          <a:p>
            <a:pPr eaLnBrk="1" hangingPunct="1"/>
            <a:r>
              <a:rPr lang="ru-RU" sz="3200" b="1" dirty="0" smtClean="0"/>
              <a:t/>
            </a:r>
            <a:br>
              <a:rPr lang="ru-RU" sz="3200" b="1" dirty="0" smtClean="0"/>
            </a:br>
            <a:r>
              <a:rPr lang="ru-RU" sz="3200" dirty="0" smtClean="0">
                <a:solidFill>
                  <a:srgbClr val="FF0000"/>
                </a:solidFill>
              </a:rPr>
              <a:t>Оформление стенда: </a:t>
            </a:r>
            <a:br>
              <a:rPr lang="ru-RU" sz="3200" dirty="0" smtClean="0">
                <a:solidFill>
                  <a:srgbClr val="FF0000"/>
                </a:solidFill>
              </a:rPr>
            </a:br>
            <a:r>
              <a:rPr lang="ru-RU" sz="3200" b="1" i="1" dirty="0" smtClean="0">
                <a:solidFill>
                  <a:srgbClr val="FF0000"/>
                </a:solidFill>
              </a:rPr>
              <a:t>«Потомки тех кто жизнь дал и свободу»</a:t>
            </a:r>
            <a:r>
              <a:rPr lang="ru-RU" sz="3200" dirty="0" smtClean="0"/>
              <a:t/>
            </a:r>
            <a:br>
              <a:rPr lang="ru-RU" sz="3200" dirty="0" smtClean="0"/>
            </a:br>
            <a:endParaRPr lang="ru-RU" sz="3200" b="1" i="1" dirty="0" smtClean="0"/>
          </a:p>
        </p:txBody>
      </p:sp>
      <p:sp>
        <p:nvSpPr>
          <p:cNvPr id="235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dirty="0"/>
          </a:p>
        </p:txBody>
      </p:sp>
      <p:sp>
        <p:nvSpPr>
          <p:cNvPr id="4301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dirty="0"/>
          </a:p>
        </p:txBody>
      </p:sp>
      <p:graphicFrame>
        <p:nvGraphicFramePr>
          <p:cNvPr id="43011" name="Object 3"/>
          <p:cNvGraphicFramePr>
            <a:graphicFrameLocks noChangeAspect="1"/>
          </p:cNvGraphicFramePr>
          <p:nvPr/>
        </p:nvGraphicFramePr>
        <p:xfrm>
          <a:off x="838200" y="1447800"/>
          <a:ext cx="7620000" cy="5457114"/>
        </p:xfrm>
        <a:graphic>
          <a:graphicData uri="http://schemas.openxmlformats.org/presentationml/2006/ole">
            <mc:AlternateContent xmlns:mc="http://schemas.openxmlformats.org/markup-compatibility/2006">
              <mc:Choice xmlns:v="urn:schemas-microsoft-com:vml" Requires="v">
                <p:oleObj spid="_x0000_s43012" name="Слайд" r:id="rId5" imgW="4120973" imgH="3090842" progId="PowerPoint.Slide.12">
                  <p:embed/>
                </p:oleObj>
              </mc:Choice>
              <mc:Fallback>
                <p:oleObj name="Слайд" r:id="rId5" imgW="4120973" imgH="3090842" progId="PowerPoint.Slide.12">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447800"/>
                        <a:ext cx="7620000" cy="54571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1" descr="C:\Users\Учитель ИВТ\Pictures\70 лет.jpg"/>
          <p:cNvPicPr>
            <a:picLocks noChangeAspect="1" noChangeArrowheads="1"/>
          </p:cNvPicPr>
          <p:nvPr/>
        </p:nvPicPr>
        <p:blipFill>
          <a:blip r:embed="rId7"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Рисунок1"/>
          <p:cNvPicPr>
            <a:picLocks noChangeAspect="1" noChangeArrowheads="1"/>
          </p:cNvPicPr>
          <p:nvPr/>
        </p:nvPicPr>
        <p:blipFill>
          <a:blip r:embed="rId2"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39939" name="Rectangle 2"/>
          <p:cNvSpPr>
            <a:spLocks noGrp="1" noChangeArrowheads="1"/>
          </p:cNvSpPr>
          <p:nvPr>
            <p:ph type="title"/>
          </p:nvPr>
        </p:nvSpPr>
        <p:spPr>
          <a:xfrm>
            <a:off x="1524000" y="274638"/>
            <a:ext cx="7162800" cy="1143000"/>
          </a:xfrm>
        </p:spPr>
        <p:txBody>
          <a:bodyPr/>
          <a:lstStyle/>
          <a:p>
            <a:pPr eaLnBrk="1" hangingPunct="1"/>
            <a:r>
              <a:rPr lang="ru-RU" sz="3200" b="1" dirty="0" smtClean="0">
                <a:solidFill>
                  <a:srgbClr val="C00000"/>
                </a:solidFill>
              </a:rPr>
              <a:t>Встреча с полковником военного комиссариата</a:t>
            </a:r>
            <a:endParaRPr lang="ru-RU" sz="2800" b="1" i="1" dirty="0" smtClean="0">
              <a:solidFill>
                <a:srgbClr val="C00000"/>
              </a:solidFill>
            </a:endParaRPr>
          </a:p>
        </p:txBody>
      </p:sp>
      <p:sp>
        <p:nvSpPr>
          <p:cNvPr id="39942" name="Rectangle 2"/>
          <p:cNvSpPr>
            <a:spLocks noChangeArrowheads="1"/>
          </p:cNvSpPr>
          <p:nvPr/>
        </p:nvSpPr>
        <p:spPr bwMode="auto">
          <a:xfrm>
            <a:off x="228600" y="5715000"/>
            <a:ext cx="4343400" cy="1143000"/>
          </a:xfrm>
          <a:prstGeom prst="rect">
            <a:avLst/>
          </a:prstGeom>
          <a:noFill/>
          <a:ln w="9525">
            <a:noFill/>
            <a:miter lim="800000"/>
            <a:headEnd/>
            <a:tailEnd/>
          </a:ln>
        </p:spPr>
        <p:txBody>
          <a:bodyPr anchor="ctr"/>
          <a:lstStyle/>
          <a:p>
            <a:pPr algn="ctr"/>
            <a:endParaRPr lang="ru-RU" sz="2800" b="1" dirty="0">
              <a:solidFill>
                <a:schemeClr val="tx2"/>
              </a:solidFill>
            </a:endParaRPr>
          </a:p>
        </p:txBody>
      </p:sp>
      <p:sp>
        <p:nvSpPr>
          <p:cNvPr id="39943" name="Rectangle 2"/>
          <p:cNvSpPr>
            <a:spLocks noChangeArrowheads="1"/>
          </p:cNvSpPr>
          <p:nvPr/>
        </p:nvSpPr>
        <p:spPr bwMode="auto">
          <a:xfrm>
            <a:off x="4800600" y="5715000"/>
            <a:ext cx="4343400" cy="1143000"/>
          </a:xfrm>
          <a:prstGeom prst="rect">
            <a:avLst/>
          </a:prstGeom>
          <a:noFill/>
          <a:ln w="9525">
            <a:noFill/>
            <a:miter lim="800000"/>
            <a:headEnd/>
            <a:tailEnd/>
          </a:ln>
        </p:spPr>
        <p:txBody>
          <a:bodyPr anchor="ctr"/>
          <a:lstStyle/>
          <a:p>
            <a:pPr algn="ctr"/>
            <a:endParaRPr lang="ru-RU" sz="2800" b="1" dirty="0">
              <a:solidFill>
                <a:schemeClr val="tx2"/>
              </a:solidFill>
            </a:endParaRPr>
          </a:p>
        </p:txBody>
      </p:sp>
      <p:pic>
        <p:nvPicPr>
          <p:cNvPr id="12289" name="Picture 1" descr="F:\Оборонно массовый\Встреча с полковником военного коммисариата.jpg"/>
          <p:cNvPicPr>
            <a:picLocks noChangeAspect="1" noChangeArrowheads="1"/>
          </p:cNvPicPr>
          <p:nvPr/>
        </p:nvPicPr>
        <p:blipFill>
          <a:blip r:embed="rId3" cstate="print"/>
          <a:srcRect/>
          <a:stretch>
            <a:fillRect/>
          </a:stretch>
        </p:blipFill>
        <p:spPr bwMode="auto">
          <a:xfrm>
            <a:off x="914400" y="1371600"/>
            <a:ext cx="7112000" cy="5334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1" descr="C:\Users\Учитель ИВТ\Pictures\70 лет.jpg"/>
          <p:cNvPicPr>
            <a:picLocks noChangeAspect="1" noChangeArrowheads="1"/>
          </p:cNvPicPr>
          <p:nvPr/>
        </p:nvPicPr>
        <p:blipFill>
          <a:blip r:embed="rId4"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5058" name="Picture 2" descr="F:\Оборонно массовый\встреча.jpg"/>
          <p:cNvPicPr>
            <a:picLocks noGrp="1" noChangeAspect="1" noChangeArrowheads="1"/>
          </p:cNvPicPr>
          <p:nvPr>
            <p:ph idx="1"/>
          </p:nvPr>
        </p:nvPicPr>
        <p:blipFill>
          <a:blip r:embed="rId2" cstate="print"/>
          <a:srcRect/>
          <a:stretch>
            <a:fillRect/>
          </a:stretch>
        </p:blipFill>
        <p:spPr bwMode="auto">
          <a:xfrm>
            <a:off x="990600" y="1143000"/>
            <a:ext cx="7132108" cy="5349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1" descr="C:\Users\Учитель ИВТ\Pictures\70 лет.jpg"/>
          <p:cNvPicPr>
            <a:picLocks noChangeAspect="1" noChangeArrowheads="1"/>
          </p:cNvPicPr>
          <p:nvPr/>
        </p:nvPicPr>
        <p:blipFill>
          <a:blip r:embed="rId3" cstate="print"/>
          <a:srcRect/>
          <a:stretch>
            <a:fillRect/>
          </a:stretch>
        </p:blipFill>
        <p:spPr bwMode="auto">
          <a:xfrm>
            <a:off x="0" y="0"/>
            <a:ext cx="1619250" cy="71437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6400" y="381000"/>
            <a:ext cx="7010400" cy="533400"/>
          </a:xfrm>
        </p:spPr>
        <p:txBody>
          <a:bodyPr/>
          <a:lstStyle/>
          <a:p>
            <a:r>
              <a:rPr lang="ru-RU" sz="2800" b="1" dirty="0" smtClean="0">
                <a:solidFill>
                  <a:srgbClr val="FF0000"/>
                </a:solidFill>
              </a:rPr>
              <a:t>Конкурсе чтецов «Сюда нас память позвала»</a:t>
            </a:r>
            <a:endParaRPr lang="ru-RU" sz="2800" b="1" dirty="0">
              <a:solidFill>
                <a:srgbClr val="FF0000"/>
              </a:solidFill>
            </a:endParaRPr>
          </a:p>
        </p:txBody>
      </p:sp>
      <p:graphicFrame>
        <p:nvGraphicFramePr>
          <p:cNvPr id="4" name="Содержимое 3"/>
          <p:cNvGraphicFramePr>
            <a:graphicFrameLocks noGrp="1"/>
          </p:cNvGraphicFramePr>
          <p:nvPr>
            <p:ph idx="1"/>
          </p:nvPr>
        </p:nvGraphicFramePr>
        <p:xfrm>
          <a:off x="533400" y="1143000"/>
          <a:ext cx="8229600" cy="7102856"/>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370840">
                <a:tc>
                  <a:txBody>
                    <a:bodyPr/>
                    <a:lstStyle/>
                    <a:p>
                      <a:pPr algn="ctr">
                        <a:lnSpc>
                          <a:spcPct val="115000"/>
                        </a:lnSpc>
                        <a:spcAft>
                          <a:spcPts val="0"/>
                        </a:spcAft>
                      </a:pPr>
                      <a:r>
                        <a:rPr lang="ru-RU" sz="1200" dirty="0">
                          <a:latin typeface="Times New Roman"/>
                          <a:ea typeface="Calibri"/>
                          <a:cs typeface="Times New Roman"/>
                        </a:rPr>
                        <a:t>№</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Ф.И.О</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Класс </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Название стихотворения</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Руководитель</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результат</a:t>
                      </a:r>
                      <a:endParaRPr lang="ru-RU" sz="1100" dirty="0">
                        <a:latin typeface="Calibri"/>
                        <a:ea typeface="Calibri"/>
                        <a:cs typeface="Times New Roman"/>
                      </a:endParaRPr>
                    </a:p>
                  </a:txBody>
                  <a:tcPr marL="68580" marR="68580" marT="0" marB="0"/>
                </a:tc>
              </a:tr>
              <a:tr h="370840">
                <a:tc>
                  <a:txBody>
                    <a:bodyPr/>
                    <a:lstStyle/>
                    <a:p>
                      <a:pPr algn="ctr">
                        <a:lnSpc>
                          <a:spcPct val="115000"/>
                        </a:lnSpc>
                        <a:spcAft>
                          <a:spcPts val="0"/>
                        </a:spcAft>
                      </a:pPr>
                      <a:r>
                        <a:rPr lang="ru-RU" sz="1200" dirty="0">
                          <a:latin typeface="Times New Roman"/>
                          <a:ea typeface="Calibri"/>
                          <a:cs typeface="Times New Roman"/>
                        </a:rPr>
                        <a:t>1</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Ооржак Ай-кыс</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2б</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«Они с детьми погнали матерей»</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Дондук И.А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endParaRPr lang="ru-RU" sz="1200" dirty="0">
                        <a:latin typeface="Times New Roman"/>
                        <a:ea typeface="Calibri"/>
                        <a:cs typeface="Times New Roman"/>
                      </a:endParaRPr>
                    </a:p>
                  </a:txBody>
                  <a:tcPr marL="68580" marR="68580" marT="0" marB="0"/>
                </a:tc>
              </a:tr>
              <a:tr h="370840">
                <a:tc>
                  <a:txBody>
                    <a:bodyPr/>
                    <a:lstStyle/>
                    <a:p>
                      <a:pPr algn="ctr">
                        <a:lnSpc>
                          <a:spcPct val="115000"/>
                        </a:lnSpc>
                        <a:spcAft>
                          <a:spcPts val="0"/>
                        </a:spcAft>
                      </a:pPr>
                      <a:r>
                        <a:rPr lang="ru-RU" sz="1200" dirty="0">
                          <a:latin typeface="Times New Roman"/>
                          <a:ea typeface="Calibri"/>
                          <a:cs typeface="Times New Roman"/>
                        </a:rPr>
                        <a:t>2</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Кара-Монгуш Болат</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3а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«Россия, дом, отчизна»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Ооржак А.Б</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1 место</a:t>
                      </a:r>
                      <a:endParaRPr lang="ru-RU" sz="1100" dirty="0">
                        <a:latin typeface="Calibri"/>
                        <a:ea typeface="Calibri"/>
                        <a:cs typeface="Times New Roman"/>
                      </a:endParaRPr>
                    </a:p>
                  </a:txBody>
                  <a:tcPr marL="68580" marR="68580" marT="0" marB="0"/>
                </a:tc>
              </a:tr>
              <a:tr h="370840">
                <a:tc>
                  <a:txBody>
                    <a:bodyPr/>
                    <a:lstStyle/>
                    <a:p>
                      <a:pPr algn="ctr">
                        <a:lnSpc>
                          <a:spcPct val="115000"/>
                        </a:lnSpc>
                        <a:spcAft>
                          <a:spcPts val="0"/>
                        </a:spcAft>
                      </a:pPr>
                      <a:r>
                        <a:rPr lang="ru-RU" sz="1200" dirty="0">
                          <a:latin typeface="Times New Roman"/>
                          <a:ea typeface="Calibri"/>
                          <a:cs typeface="Times New Roman"/>
                        </a:rPr>
                        <a:t>3</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Куулар Виктория</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3а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«Мой прадед»</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Ооржак А.Б</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2 место</a:t>
                      </a:r>
                      <a:endParaRPr lang="ru-RU" sz="1100" dirty="0">
                        <a:latin typeface="Calibri"/>
                        <a:ea typeface="Calibri"/>
                        <a:cs typeface="Times New Roman"/>
                      </a:endParaRPr>
                    </a:p>
                  </a:txBody>
                  <a:tcPr marL="68580" marR="68580" marT="0" marB="0"/>
                </a:tc>
              </a:tr>
              <a:tr h="881888">
                <a:tc>
                  <a:txBody>
                    <a:bodyPr/>
                    <a:lstStyle/>
                    <a:p>
                      <a:pPr algn="ctr">
                        <a:lnSpc>
                          <a:spcPct val="115000"/>
                        </a:lnSpc>
                        <a:spcAft>
                          <a:spcPts val="0"/>
                        </a:spcAft>
                      </a:pPr>
                      <a:r>
                        <a:rPr lang="ru-RU" sz="1200" dirty="0">
                          <a:latin typeface="Times New Roman"/>
                          <a:ea typeface="Calibri"/>
                          <a:cs typeface="Times New Roman"/>
                        </a:rPr>
                        <a:t>4</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Монгуш Согдиана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3б</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«Почему люди на рассвете вдруг застыли, раскрыв глаза»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Донгак Б.Д</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2 место</a:t>
                      </a:r>
                      <a:endParaRPr lang="ru-RU" sz="1100" dirty="0">
                        <a:latin typeface="Calibri"/>
                        <a:ea typeface="Calibri"/>
                        <a:cs typeface="Times New Roman"/>
                      </a:endParaRPr>
                    </a:p>
                  </a:txBody>
                  <a:tcPr marL="68580" marR="68580" marT="0" marB="0"/>
                </a:tc>
              </a:tr>
              <a:tr h="370840">
                <a:tc>
                  <a:txBody>
                    <a:bodyPr/>
                    <a:lstStyle/>
                    <a:p>
                      <a:pPr algn="ctr">
                        <a:lnSpc>
                          <a:spcPct val="115000"/>
                        </a:lnSpc>
                        <a:spcAft>
                          <a:spcPts val="0"/>
                        </a:spcAft>
                      </a:pPr>
                      <a:r>
                        <a:rPr lang="ru-RU" sz="1200" dirty="0">
                          <a:latin typeface="Times New Roman"/>
                          <a:ea typeface="Calibri"/>
                          <a:cs typeface="Times New Roman"/>
                        </a:rPr>
                        <a:t>5</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Хертек Алиса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3в</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«Ни шагу назад!» </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Думен-Байыр С.К</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endParaRPr lang="ru-RU" sz="1200" dirty="0">
                        <a:latin typeface="Times New Roman"/>
                        <a:ea typeface="Calibri"/>
                        <a:cs typeface="Times New Roman"/>
                      </a:endParaRPr>
                    </a:p>
                  </a:txBody>
                  <a:tcPr marL="68580" marR="68580" marT="0" marB="0"/>
                </a:tc>
              </a:tr>
              <a:tr h="370840">
                <a:tc>
                  <a:txBody>
                    <a:bodyPr/>
                    <a:lstStyle/>
                    <a:p>
                      <a:pPr algn="ctr">
                        <a:lnSpc>
                          <a:spcPct val="115000"/>
                        </a:lnSpc>
                        <a:spcAft>
                          <a:spcPts val="0"/>
                        </a:spcAft>
                      </a:pPr>
                      <a:r>
                        <a:rPr lang="ru-RU" sz="1200" dirty="0">
                          <a:latin typeface="Times New Roman"/>
                          <a:ea typeface="Calibri"/>
                          <a:cs typeface="Times New Roman"/>
                        </a:rPr>
                        <a:t>6</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Сарыг-Серен Кудер</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4а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«Никто не забыт»</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Байыр А-Х Ф</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endParaRPr lang="ru-RU" sz="1200" dirty="0">
                        <a:latin typeface="Times New Roman"/>
                        <a:ea typeface="Calibri"/>
                        <a:cs typeface="Times New Roman"/>
                      </a:endParaRPr>
                    </a:p>
                  </a:txBody>
                  <a:tcPr marL="68580" marR="68580" marT="0" marB="0"/>
                </a:tc>
              </a:tr>
              <a:tr h="370840">
                <a:tc>
                  <a:txBody>
                    <a:bodyPr/>
                    <a:lstStyle/>
                    <a:p>
                      <a:pPr algn="ctr">
                        <a:lnSpc>
                          <a:spcPct val="115000"/>
                        </a:lnSpc>
                        <a:spcAft>
                          <a:spcPts val="0"/>
                        </a:spcAft>
                      </a:pPr>
                      <a:r>
                        <a:rPr lang="ru-RU" sz="1200" dirty="0">
                          <a:latin typeface="Times New Roman"/>
                          <a:ea typeface="Calibri"/>
                          <a:cs typeface="Times New Roman"/>
                        </a:rPr>
                        <a:t>7</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Саая Айза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4а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«У обелиска»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Байыр А-Х Ф</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3 место</a:t>
                      </a:r>
                      <a:endParaRPr lang="ru-RU" sz="1100" dirty="0">
                        <a:latin typeface="Calibri"/>
                        <a:ea typeface="Calibri"/>
                        <a:cs typeface="Times New Roman"/>
                      </a:endParaRPr>
                    </a:p>
                  </a:txBody>
                  <a:tcPr marL="68580" marR="68580" marT="0" marB="0"/>
                </a:tc>
              </a:tr>
              <a:tr h="370840">
                <a:tc>
                  <a:txBody>
                    <a:bodyPr/>
                    <a:lstStyle/>
                    <a:p>
                      <a:pPr algn="ctr">
                        <a:lnSpc>
                          <a:spcPct val="115000"/>
                        </a:lnSpc>
                        <a:spcAft>
                          <a:spcPts val="0"/>
                        </a:spcAft>
                      </a:pPr>
                      <a:r>
                        <a:rPr lang="ru-RU" sz="1200" dirty="0">
                          <a:latin typeface="Times New Roman"/>
                          <a:ea typeface="Calibri"/>
                          <a:cs typeface="Times New Roman"/>
                        </a:rPr>
                        <a:t>9</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Васильева Катя</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6а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«Друзья дедушки»</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Тарасова В.Р</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3 место</a:t>
                      </a:r>
                      <a:endParaRPr lang="ru-RU" sz="1100" dirty="0">
                        <a:latin typeface="Calibri"/>
                        <a:ea typeface="Calibri"/>
                        <a:cs typeface="Times New Roman"/>
                      </a:endParaRPr>
                    </a:p>
                  </a:txBody>
                  <a:tcPr marL="68580" marR="68580" marT="0" marB="0"/>
                </a:tc>
              </a:tr>
              <a:tr h="370840">
                <a:tc>
                  <a:txBody>
                    <a:bodyPr/>
                    <a:lstStyle/>
                    <a:p>
                      <a:pPr algn="ctr">
                        <a:lnSpc>
                          <a:spcPct val="115000"/>
                        </a:lnSpc>
                        <a:spcAft>
                          <a:spcPts val="0"/>
                        </a:spcAft>
                      </a:pPr>
                      <a:r>
                        <a:rPr lang="ru-RU" sz="1200" dirty="0">
                          <a:latin typeface="Times New Roman"/>
                          <a:ea typeface="Calibri"/>
                          <a:cs typeface="Times New Roman"/>
                        </a:rPr>
                        <a:t>10</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Ооржак Амыр-Санаа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6б</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Монгуш М.А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1 место</a:t>
                      </a:r>
                      <a:endParaRPr lang="ru-RU" sz="1100" dirty="0">
                        <a:latin typeface="Calibri"/>
                        <a:ea typeface="Calibri"/>
                        <a:cs typeface="Times New Roman"/>
                      </a:endParaRPr>
                    </a:p>
                  </a:txBody>
                  <a:tcPr marL="68580" marR="68580" marT="0" marB="0"/>
                </a:tc>
              </a:tr>
              <a:tr h="370840">
                <a:tc>
                  <a:txBody>
                    <a:bodyPr/>
                    <a:lstStyle/>
                    <a:p>
                      <a:pPr algn="ctr">
                        <a:lnSpc>
                          <a:spcPct val="115000"/>
                        </a:lnSpc>
                        <a:spcAft>
                          <a:spcPts val="0"/>
                        </a:spcAft>
                      </a:pPr>
                      <a:r>
                        <a:rPr lang="ru-RU" sz="1200" dirty="0">
                          <a:latin typeface="Times New Roman"/>
                          <a:ea typeface="Calibri"/>
                          <a:cs typeface="Times New Roman"/>
                        </a:rPr>
                        <a:t>16</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Монгуш Арбак</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6б</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endParaRPr lang="ru-RU" sz="1200" dirty="0">
                        <a:latin typeface="Times New Roman"/>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Даваа Д.Д</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2 место</a:t>
                      </a:r>
                      <a:endParaRPr lang="ru-RU" sz="1100" dirty="0">
                        <a:latin typeface="Calibri"/>
                        <a:ea typeface="Calibri"/>
                        <a:cs typeface="Times New Roman"/>
                      </a:endParaRPr>
                    </a:p>
                  </a:txBody>
                  <a:tcPr marL="68580" marR="68580" marT="0" marB="0"/>
                </a:tc>
              </a:tr>
              <a:tr h="370840">
                <a:tc>
                  <a:txBody>
                    <a:bodyPr/>
                    <a:lstStyle/>
                    <a:p>
                      <a:pPr algn="ctr">
                        <a:lnSpc>
                          <a:spcPct val="115000"/>
                        </a:lnSpc>
                        <a:spcAft>
                          <a:spcPts val="0"/>
                        </a:spcAft>
                      </a:pPr>
                      <a:r>
                        <a:rPr lang="ru-RU" sz="1200" dirty="0">
                          <a:latin typeface="Times New Roman"/>
                          <a:ea typeface="Calibri"/>
                          <a:cs typeface="Times New Roman"/>
                        </a:rPr>
                        <a:t>11</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Ортыгашев Радмир</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6б</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Монгуш М.А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endParaRPr lang="ru-RU" sz="1200" dirty="0">
                        <a:latin typeface="Times New Roman"/>
                        <a:ea typeface="Calibri"/>
                        <a:cs typeface="Times New Roman"/>
                      </a:endParaRPr>
                    </a:p>
                  </a:txBody>
                  <a:tcPr marL="68580" marR="68580" marT="0" marB="0"/>
                </a:tc>
              </a:tr>
              <a:tr h="370840">
                <a:tc>
                  <a:txBody>
                    <a:bodyPr/>
                    <a:lstStyle/>
                    <a:p>
                      <a:pPr algn="ctr">
                        <a:lnSpc>
                          <a:spcPct val="115000"/>
                        </a:lnSpc>
                        <a:spcAft>
                          <a:spcPts val="0"/>
                        </a:spcAft>
                      </a:pPr>
                      <a:r>
                        <a:rPr lang="ru-RU" sz="1200" dirty="0">
                          <a:latin typeface="Times New Roman"/>
                          <a:ea typeface="Calibri"/>
                          <a:cs typeface="Times New Roman"/>
                        </a:rPr>
                        <a:t>12</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Ондар Судал</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7в</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Ю.Коринец «Неизвестный солдат»</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Куулар И.М</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3 место</a:t>
                      </a:r>
                      <a:endParaRPr lang="ru-RU" sz="1100" dirty="0">
                        <a:latin typeface="Calibri"/>
                        <a:ea typeface="Calibri"/>
                        <a:cs typeface="Times New Roman"/>
                      </a:endParaRPr>
                    </a:p>
                  </a:txBody>
                  <a:tcPr marL="68580" marR="68580" marT="0" marB="0"/>
                </a:tc>
              </a:tr>
              <a:tr h="370840">
                <a:tc>
                  <a:txBody>
                    <a:bodyPr/>
                    <a:lstStyle/>
                    <a:p>
                      <a:pPr algn="ctr">
                        <a:lnSpc>
                          <a:spcPct val="115000"/>
                        </a:lnSpc>
                        <a:spcAft>
                          <a:spcPts val="0"/>
                        </a:spcAft>
                      </a:pPr>
                      <a:r>
                        <a:rPr lang="ru-RU" sz="1200" dirty="0">
                          <a:latin typeface="Times New Roman"/>
                          <a:ea typeface="Calibri"/>
                          <a:cs typeface="Times New Roman"/>
                        </a:rPr>
                        <a:t>13</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Куулар Урана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8б</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С.Шмид «Вечный огонь»</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Куулар И.М</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1 место</a:t>
                      </a:r>
                      <a:endParaRPr lang="ru-RU" sz="1100" dirty="0">
                        <a:latin typeface="Calibri"/>
                        <a:ea typeface="Calibri"/>
                        <a:cs typeface="Times New Roman"/>
                      </a:endParaRPr>
                    </a:p>
                  </a:txBody>
                  <a:tcPr marL="68580" marR="68580" marT="0" marB="0"/>
                </a:tc>
              </a:tr>
              <a:tr h="370840">
                <a:tc>
                  <a:txBody>
                    <a:bodyPr/>
                    <a:lstStyle/>
                    <a:p>
                      <a:pPr algn="ctr">
                        <a:lnSpc>
                          <a:spcPct val="115000"/>
                        </a:lnSpc>
                        <a:spcAft>
                          <a:spcPts val="0"/>
                        </a:spcAft>
                      </a:pPr>
                      <a:r>
                        <a:rPr lang="ru-RU" sz="1200" dirty="0">
                          <a:latin typeface="Times New Roman"/>
                          <a:ea typeface="Calibri"/>
                          <a:cs typeface="Times New Roman"/>
                        </a:rPr>
                        <a:t>14</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Яндуганова Карина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8г</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Дети войны</a:t>
                      </a:r>
                      <a:endParaRPr lang="ru-RU" sz="1100" dirty="0">
                        <a:latin typeface="Calibri"/>
                        <a:ea typeface="Calibri"/>
                        <a:cs typeface="Times New Roman"/>
                      </a:endParaRPr>
                    </a:p>
                    <a:p>
                      <a:pPr algn="ctr">
                        <a:lnSpc>
                          <a:spcPct val="115000"/>
                        </a:lnSpc>
                        <a:spcAft>
                          <a:spcPts val="0"/>
                        </a:spcAft>
                      </a:pPr>
                      <a:r>
                        <a:rPr lang="ru-RU" sz="1200" dirty="0">
                          <a:latin typeface="Times New Roman"/>
                          <a:ea typeface="Calibri"/>
                          <a:cs typeface="Times New Roman"/>
                        </a:rPr>
                        <a:t>Миша Куприн</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Монгуш М.А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2 место</a:t>
                      </a:r>
                      <a:endParaRPr lang="ru-RU" sz="1100" dirty="0">
                        <a:latin typeface="Calibri"/>
                        <a:ea typeface="Calibri"/>
                        <a:cs typeface="Times New Roman"/>
                      </a:endParaRPr>
                    </a:p>
                  </a:txBody>
                  <a:tcPr marL="68580" marR="68580" marT="0" marB="0"/>
                </a:tc>
              </a:tr>
              <a:tr h="370840">
                <a:tc>
                  <a:txBody>
                    <a:bodyPr/>
                    <a:lstStyle/>
                    <a:p>
                      <a:pPr algn="ctr">
                        <a:lnSpc>
                          <a:spcPct val="115000"/>
                        </a:lnSpc>
                        <a:spcAft>
                          <a:spcPts val="0"/>
                        </a:spcAft>
                      </a:pPr>
                      <a:r>
                        <a:rPr lang="ru-RU" sz="1200" dirty="0">
                          <a:latin typeface="Times New Roman"/>
                          <a:ea typeface="Calibri"/>
                          <a:cs typeface="Times New Roman"/>
                        </a:rPr>
                        <a:t>15</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Салчак Буяна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8г</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Дети войны</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Монгуш М.А</a:t>
                      </a:r>
                      <a:endParaRPr lang="ru-RU" sz="1100" dirty="0">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latin typeface="Times New Roman"/>
                          <a:ea typeface="Calibri"/>
                          <a:cs typeface="Times New Roman"/>
                        </a:rPr>
                        <a:t>3 место</a:t>
                      </a:r>
                      <a:endParaRPr lang="ru-RU" sz="1100" dirty="0">
                        <a:latin typeface="Calibri"/>
                        <a:ea typeface="Calibri"/>
                        <a:cs typeface="Times New Roman"/>
                      </a:endParaRPr>
                    </a:p>
                  </a:txBody>
                  <a:tcPr marL="68580" marR="68580" marT="0" marB="0"/>
                </a:tc>
              </a:tr>
            </a:tbl>
          </a:graphicData>
        </a:graphic>
      </p:graphicFrame>
      <p:pic>
        <p:nvPicPr>
          <p:cNvPr id="5" name="Picture 1" descr="C:\Users\Учитель ИВТ\Pictures\70 лет.jpg"/>
          <p:cNvPicPr>
            <a:picLocks noChangeAspect="1" noChangeArrowheads="1"/>
          </p:cNvPicPr>
          <p:nvPr/>
        </p:nvPicPr>
        <p:blipFill>
          <a:blip r:embed="rId2" cstate="print"/>
          <a:srcRect/>
          <a:stretch>
            <a:fillRect/>
          </a:stretch>
        </p:blipFill>
        <p:spPr bwMode="auto">
          <a:xfrm>
            <a:off x="0" y="0"/>
            <a:ext cx="1619250" cy="71437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Рисунок1"/>
          <p:cNvPicPr>
            <a:picLocks noChangeAspect="1" noChangeArrowheads="1"/>
          </p:cNvPicPr>
          <p:nvPr/>
        </p:nvPicPr>
        <p:blipFill>
          <a:blip r:embed="rId2"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50179" name="Rectangle 3"/>
          <p:cNvSpPr>
            <a:spLocks noGrp="1" noChangeArrowheads="1"/>
          </p:cNvSpPr>
          <p:nvPr>
            <p:ph type="body" idx="1"/>
          </p:nvPr>
        </p:nvSpPr>
        <p:spPr>
          <a:xfrm>
            <a:off x="0" y="990600"/>
            <a:ext cx="9144000" cy="5867400"/>
          </a:xfrm>
        </p:spPr>
        <p:txBody>
          <a:bodyPr/>
          <a:lstStyle/>
          <a:p>
            <a:pPr algn="ctr"/>
            <a:r>
              <a:rPr lang="ru-RU" dirty="0" smtClean="0"/>
              <a:t>волонтерами школы оказана помощь вдове ветерана труда </a:t>
            </a:r>
          </a:p>
          <a:p>
            <a:pPr algn="ctr"/>
            <a:r>
              <a:rPr lang="ru-RU" dirty="0" smtClean="0"/>
              <a:t>Хомушку Уране Допчаевне</a:t>
            </a:r>
          </a:p>
          <a:p>
            <a:pPr eaLnBrk="1" hangingPunct="1"/>
            <a:endParaRPr lang="ru-RU" dirty="0" smtClean="0"/>
          </a:p>
        </p:txBody>
      </p:sp>
      <p:sp>
        <p:nvSpPr>
          <p:cNvPr id="4" name="Заголовок 1"/>
          <p:cNvSpPr>
            <a:spLocks noGrp="1"/>
          </p:cNvSpPr>
          <p:nvPr>
            <p:ph type="title"/>
          </p:nvPr>
        </p:nvSpPr>
        <p:spPr>
          <a:xfrm>
            <a:off x="1600200" y="0"/>
            <a:ext cx="7010400" cy="1143000"/>
          </a:xfrm>
        </p:spPr>
        <p:txBody>
          <a:bodyPr/>
          <a:lstStyle/>
          <a:p>
            <a:r>
              <a:rPr lang="ru-RU" sz="3200" b="1" dirty="0" smtClean="0">
                <a:solidFill>
                  <a:srgbClr val="FF0000"/>
                </a:solidFill>
              </a:rPr>
              <a:t>Шефская помощи ветеранам «Спасибо деду за Победу!»</a:t>
            </a:r>
            <a:endParaRPr lang="ru-RU" sz="3200" b="1" dirty="0">
              <a:solidFill>
                <a:srgbClr val="FF0000"/>
              </a:solidFill>
            </a:endParaRPr>
          </a:p>
        </p:txBody>
      </p:sp>
      <p:pic>
        <p:nvPicPr>
          <p:cNvPr id="5" name="Рисунок 4" descr="D:\диск д\ВОЖАТЫЕ 2013-2014уч.г\2014-2015уч.год\фото\шефская помощь\IMAG283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667000"/>
            <a:ext cx="5029200" cy="4191000"/>
          </a:xfrm>
          <a:prstGeom prst="rect">
            <a:avLst/>
          </a:prstGeom>
          <a:noFill/>
          <a:ln>
            <a:noFill/>
          </a:ln>
        </p:spPr>
      </p:pic>
      <p:pic>
        <p:nvPicPr>
          <p:cNvPr id="6" name="Picture 1" descr="C:\Users\Учитель ИВТ\Pictures\70 лет.jpg"/>
          <p:cNvPicPr>
            <a:picLocks noChangeAspect="1" noChangeArrowheads="1"/>
          </p:cNvPicPr>
          <p:nvPr/>
        </p:nvPicPr>
        <p:blipFill>
          <a:blip r:embed="rId4"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Рисунок1"/>
          <p:cNvPicPr>
            <a:picLocks noChangeAspect="1" noChangeArrowheads="1"/>
          </p:cNvPicPr>
          <p:nvPr/>
        </p:nvPicPr>
        <p:blipFill>
          <a:blip r:embed="rId2"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50179" name="Rectangle 3"/>
          <p:cNvSpPr>
            <a:spLocks noGrp="1" noChangeArrowheads="1"/>
          </p:cNvSpPr>
          <p:nvPr>
            <p:ph type="body" idx="1"/>
          </p:nvPr>
        </p:nvSpPr>
        <p:spPr/>
        <p:txBody>
          <a:bodyPr/>
          <a:lstStyle/>
          <a:p>
            <a:pPr eaLnBrk="1" hangingPunct="1"/>
            <a:endParaRPr lang="ru-RU" dirty="0" smtClean="0"/>
          </a:p>
        </p:txBody>
      </p:sp>
      <p:pic>
        <p:nvPicPr>
          <p:cNvPr id="4" name="Рисунок 3" descr="D:\диск д\ВОЖАТЫЕ 2013-2014уч.г\2014-2015уч.год\фото\шефская помощь\IMAG283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33400"/>
            <a:ext cx="7620000" cy="5867400"/>
          </a:xfrm>
          <a:prstGeom prst="rect">
            <a:avLst/>
          </a:prstGeom>
          <a:noFill/>
          <a:ln>
            <a:noFill/>
          </a:ln>
        </p:spPr>
      </p:pic>
      <p:pic>
        <p:nvPicPr>
          <p:cNvPr id="5" name="Picture 1" descr="C:\Users\Учитель ИВТ\Pictures\70 лет.jpg"/>
          <p:cNvPicPr>
            <a:picLocks noChangeAspect="1" noChangeArrowheads="1"/>
          </p:cNvPicPr>
          <p:nvPr/>
        </p:nvPicPr>
        <p:blipFill>
          <a:blip r:embed="rId4"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r>
              <a:rPr lang="ru-RU" b="1" dirty="0" smtClean="0">
                <a:solidFill>
                  <a:srgbClr val="FF0000"/>
                </a:solidFill>
              </a:rPr>
              <a:t>УГОЛОК ТУВЫ –РОДИНА МОЯ</a:t>
            </a:r>
          </a:p>
          <a:p>
            <a:pPr>
              <a:buNone/>
            </a:pPr>
            <a:r>
              <a:rPr lang="ru-RU" dirty="0" smtClean="0"/>
              <a:t>Конкурс экскурсионных проектов</a:t>
            </a:r>
          </a:p>
          <a:p>
            <a:pPr>
              <a:buNone/>
            </a:pPr>
            <a:endParaRPr lang="ru-RU" dirty="0" smtClean="0"/>
          </a:p>
          <a:p>
            <a:pPr algn="ctr">
              <a:buNone/>
            </a:pPr>
            <a:r>
              <a:rPr lang="ru-RU" dirty="0" smtClean="0"/>
              <a:t>Приняли участия </a:t>
            </a:r>
          </a:p>
          <a:p>
            <a:pPr algn="ctr">
              <a:buNone/>
            </a:pPr>
            <a:r>
              <a:rPr lang="ru-RU" dirty="0" smtClean="0"/>
              <a:t>учащиеся Ооржак А.Б. и Кужугет Ч.М.</a:t>
            </a:r>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0"/>
            <a:ext cx="8229600" cy="1143000"/>
          </a:xfrm>
        </p:spPr>
        <p:txBody>
          <a:bodyPr/>
          <a:lstStyle/>
          <a:p>
            <a:r>
              <a:rPr lang="ru-RU" b="1" dirty="0" smtClean="0">
                <a:solidFill>
                  <a:srgbClr val="FF0000"/>
                </a:solidFill>
              </a:rPr>
              <a:t>Классные часы</a:t>
            </a:r>
            <a:endParaRPr lang="ru-RU" b="1" dirty="0">
              <a:solidFill>
                <a:srgbClr val="FF0000"/>
              </a:solidFill>
            </a:endParaRPr>
          </a:p>
        </p:txBody>
      </p:sp>
      <p:sp>
        <p:nvSpPr>
          <p:cNvPr id="3" name="Содержимое 2"/>
          <p:cNvSpPr>
            <a:spLocks noGrp="1"/>
          </p:cNvSpPr>
          <p:nvPr>
            <p:ph idx="1"/>
          </p:nvPr>
        </p:nvSpPr>
        <p:spPr>
          <a:xfrm>
            <a:off x="0" y="1066800"/>
            <a:ext cx="9144000" cy="5791200"/>
          </a:xfrm>
        </p:spPr>
        <p:txBody>
          <a:bodyPr/>
          <a:lstStyle/>
          <a:p>
            <a:r>
              <a:rPr lang="ru-RU" b="1" dirty="0" smtClean="0">
                <a:solidFill>
                  <a:srgbClr val="C00000"/>
                </a:solidFill>
              </a:rPr>
              <a:t>«Героизм братьев Шумовых» , 6а класс</a:t>
            </a:r>
          </a:p>
          <a:p>
            <a:endParaRPr lang="ru-RU" dirty="0"/>
          </a:p>
        </p:txBody>
      </p:sp>
      <p:pic>
        <p:nvPicPr>
          <p:cNvPr id="4" name="Рисунок 3" descr="D:\диск д\ВОЖАТЫЕ 2013-2014уч.г\2014-2015уч.год\фото\23 февраля\IMAG2757.jpg"/>
          <p:cNvPicPr/>
          <p:nvPr/>
        </p:nvPicPr>
        <p:blipFill>
          <a:blip r:embed="rId2" cstate="print">
            <a:extLst>
              <a:ext uri="{28A0092B-C50C-407E-A947-70E740481C1C}">
                <a14:useLocalDpi xmlns:a14="http://schemas.microsoft.com/office/drawing/2010/main" val="0"/>
              </a:ext>
            </a:extLst>
          </a:blip>
          <a:srcRect l="-8892" b="5172"/>
          <a:stretch>
            <a:fillRect/>
          </a:stretch>
        </p:blipFill>
        <p:spPr bwMode="auto">
          <a:xfrm>
            <a:off x="1143000" y="1752600"/>
            <a:ext cx="6531935" cy="4648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1" descr="C:\Users\Учитель ИВТ\Pictures\70 лет.jpg"/>
          <p:cNvPicPr>
            <a:picLocks noChangeAspect="1" noChangeArrowheads="1"/>
          </p:cNvPicPr>
          <p:nvPr/>
        </p:nvPicPr>
        <p:blipFill>
          <a:blip r:embed="rId3" cstate="print"/>
          <a:srcRect/>
          <a:stretch>
            <a:fillRect/>
          </a:stretch>
        </p:blipFill>
        <p:spPr bwMode="auto">
          <a:xfrm>
            <a:off x="0" y="0"/>
            <a:ext cx="1619250" cy="71437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Рисунок1"/>
          <p:cNvPicPr>
            <a:picLocks noChangeAspect="1" noChangeArrowheads="1"/>
          </p:cNvPicPr>
          <p:nvPr/>
        </p:nvPicPr>
        <p:blipFill>
          <a:blip r:embed="rId2"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50179" name="Rectangle 3"/>
          <p:cNvSpPr>
            <a:spLocks noGrp="1" noChangeArrowheads="1"/>
          </p:cNvSpPr>
          <p:nvPr>
            <p:ph type="body" idx="1"/>
          </p:nvPr>
        </p:nvSpPr>
        <p:spPr>
          <a:xfrm>
            <a:off x="457200" y="152400"/>
            <a:ext cx="8229600" cy="609600"/>
          </a:xfrm>
        </p:spPr>
        <p:txBody>
          <a:bodyPr/>
          <a:lstStyle/>
          <a:p>
            <a:pPr algn="ctr" eaLnBrk="1" hangingPunct="1"/>
            <a:r>
              <a:rPr lang="ru-RU" b="1" dirty="0" smtClean="0">
                <a:solidFill>
                  <a:srgbClr val="FF0000"/>
                </a:solidFill>
              </a:rPr>
              <a:t>День защитника Отечества</a:t>
            </a:r>
          </a:p>
        </p:txBody>
      </p:sp>
      <p:pic>
        <p:nvPicPr>
          <p:cNvPr id="4" name="Рисунок 3" descr="D:\диск д\ВОЖАТЫЕ 2013-2014уч.г\2014-2015уч.год\фото\23 февраля\IMAG278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914400"/>
            <a:ext cx="4800600" cy="4343400"/>
          </a:xfrm>
          <a:prstGeom prst="rect">
            <a:avLst/>
          </a:prstGeom>
          <a:noFill/>
          <a:ln>
            <a:noFill/>
          </a:ln>
        </p:spPr>
      </p:pic>
      <p:pic>
        <p:nvPicPr>
          <p:cNvPr id="6" name="Рисунок 5" descr="D:\диск д\ВОЖАТЫЕ 2013-2014уч.г\2014-2015уч.год\фото\23 февраля\IMAG278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2819400"/>
            <a:ext cx="3962400" cy="3817953"/>
          </a:xfrm>
          <a:prstGeom prst="rect">
            <a:avLst/>
          </a:prstGeom>
          <a:noFill/>
          <a:ln>
            <a:noFill/>
          </a:ln>
        </p:spPr>
      </p:pic>
      <p:pic>
        <p:nvPicPr>
          <p:cNvPr id="7" name="Picture 1" descr="C:\Users\Учитель ИВТ\Pictures\70 лет.jpg"/>
          <p:cNvPicPr>
            <a:picLocks noChangeAspect="1" noChangeArrowheads="1"/>
          </p:cNvPicPr>
          <p:nvPr/>
        </p:nvPicPr>
        <p:blipFill>
          <a:blip r:embed="rId5"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Рисунок1"/>
          <p:cNvPicPr>
            <a:picLocks noChangeAspect="1" noChangeArrowheads="1"/>
          </p:cNvPicPr>
          <p:nvPr/>
        </p:nvPicPr>
        <p:blipFill>
          <a:blip r:embed="rId2" cstate="print">
            <a:lum bright="70000" contrast="-70000"/>
          </a:blip>
          <a:srcRect/>
          <a:stretch>
            <a:fillRect/>
          </a:stretch>
        </p:blipFill>
        <p:spPr bwMode="auto">
          <a:xfrm>
            <a:off x="0" y="-12700"/>
            <a:ext cx="9156700" cy="6870700"/>
          </a:xfrm>
          <a:prstGeom prst="rect">
            <a:avLst/>
          </a:prstGeom>
          <a:noFill/>
          <a:ln w="9525">
            <a:noFill/>
            <a:miter lim="800000"/>
            <a:headEnd/>
            <a:tailEnd/>
          </a:ln>
        </p:spPr>
      </p:pic>
      <p:sp>
        <p:nvSpPr>
          <p:cNvPr id="50179" name="Rectangle 3"/>
          <p:cNvSpPr>
            <a:spLocks noGrp="1" noChangeArrowheads="1"/>
          </p:cNvSpPr>
          <p:nvPr>
            <p:ph type="body" idx="1"/>
          </p:nvPr>
        </p:nvSpPr>
        <p:spPr>
          <a:xfrm>
            <a:off x="152400" y="228600"/>
            <a:ext cx="8229600" cy="685800"/>
          </a:xfrm>
        </p:spPr>
        <p:txBody>
          <a:bodyPr/>
          <a:lstStyle/>
          <a:p>
            <a:pPr algn="ctr" eaLnBrk="1" hangingPunct="1"/>
            <a:r>
              <a:rPr lang="ru-RU" b="1" dirty="0" smtClean="0">
                <a:solidFill>
                  <a:srgbClr val="FF0000"/>
                </a:solidFill>
              </a:rPr>
              <a:t>А ну- ка, мальчики!</a:t>
            </a:r>
          </a:p>
        </p:txBody>
      </p:sp>
      <p:pic>
        <p:nvPicPr>
          <p:cNvPr id="4" name="Рисунок 3" descr="D:\диск д\ВОЖАТЫЕ 2013-2014уч.г\2014-2015уч.год\фото\23 февраля\IMAG277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8200"/>
            <a:ext cx="4781777" cy="3490307"/>
          </a:xfrm>
          <a:prstGeom prst="rect">
            <a:avLst/>
          </a:prstGeom>
          <a:noFill/>
          <a:ln>
            <a:noFill/>
          </a:ln>
        </p:spPr>
      </p:pic>
      <p:pic>
        <p:nvPicPr>
          <p:cNvPr id="5" name="Рисунок 4" descr="D:\диск д\ВОЖАТЫЕ 2013-2014уч.г\2014-2015уч.год\фото\23 февраля\IMAG277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3094074"/>
            <a:ext cx="5640572" cy="3763926"/>
          </a:xfrm>
          <a:prstGeom prst="rect">
            <a:avLst/>
          </a:prstGeom>
          <a:noFill/>
          <a:ln>
            <a:noFill/>
          </a:ln>
        </p:spPr>
      </p:pic>
      <p:pic>
        <p:nvPicPr>
          <p:cNvPr id="6" name="Picture 1" descr="C:\Users\Учитель ИВТ\Pictures\70 лет.jpg"/>
          <p:cNvPicPr>
            <a:picLocks noChangeAspect="1" noChangeArrowheads="1"/>
          </p:cNvPicPr>
          <p:nvPr/>
        </p:nvPicPr>
        <p:blipFill>
          <a:blip r:embed="rId5"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Рисунок1"/>
          <p:cNvPicPr>
            <a:picLocks noChangeAspect="1" noChangeArrowheads="1"/>
          </p:cNvPicPr>
          <p:nvPr/>
        </p:nvPicPr>
        <p:blipFill>
          <a:blip r:embed="rId2"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3075" name="Rectangle 3"/>
          <p:cNvSpPr>
            <a:spLocks noGrp="1" noChangeArrowheads="1"/>
          </p:cNvSpPr>
          <p:nvPr>
            <p:ph type="body" idx="4294967295"/>
          </p:nvPr>
        </p:nvSpPr>
        <p:spPr>
          <a:xfrm>
            <a:off x="1524000" y="609600"/>
            <a:ext cx="7162800" cy="5791200"/>
          </a:xfrm>
        </p:spPr>
        <p:txBody>
          <a:bodyPr/>
          <a:lstStyle/>
          <a:p>
            <a:pPr algn="ctr" eaLnBrk="1" hangingPunct="1">
              <a:lnSpc>
                <a:spcPct val="80000"/>
              </a:lnSpc>
              <a:buFontTx/>
              <a:buNone/>
            </a:pPr>
            <a:r>
              <a:rPr lang="ru-RU" sz="2800" b="1" dirty="0" smtClean="0"/>
              <a:t>Патриотизм не сам собой рождается,</a:t>
            </a:r>
          </a:p>
          <a:p>
            <a:pPr algn="ctr" eaLnBrk="1" hangingPunct="1">
              <a:lnSpc>
                <a:spcPct val="80000"/>
              </a:lnSpc>
              <a:buFontTx/>
              <a:buNone/>
            </a:pPr>
            <a:r>
              <a:rPr lang="ru-RU" sz="2800" b="1" dirty="0" smtClean="0"/>
              <a:t>Его на пустыре не отыскать.</a:t>
            </a:r>
          </a:p>
          <a:p>
            <a:pPr algn="ctr" eaLnBrk="1" hangingPunct="1">
              <a:lnSpc>
                <a:spcPct val="80000"/>
              </a:lnSpc>
              <a:buFontTx/>
              <a:buNone/>
            </a:pPr>
            <a:r>
              <a:rPr lang="ru-RU" sz="2800" b="1" dirty="0" smtClean="0"/>
              <a:t>Вначале малой искрой зарождается,</a:t>
            </a:r>
          </a:p>
          <a:p>
            <a:pPr algn="ctr" eaLnBrk="1" hangingPunct="1">
              <a:lnSpc>
                <a:spcPct val="80000"/>
              </a:lnSpc>
              <a:buFontTx/>
              <a:buNone/>
            </a:pPr>
            <a:r>
              <a:rPr lang="ru-RU" sz="2800" b="1" dirty="0" smtClean="0"/>
              <a:t>А должен мощным пламенем он стать!</a:t>
            </a:r>
          </a:p>
          <a:p>
            <a:pPr algn="ctr" eaLnBrk="1" hangingPunct="1">
              <a:lnSpc>
                <a:spcPct val="80000"/>
              </a:lnSpc>
              <a:buFontTx/>
              <a:buNone/>
            </a:pPr>
            <a:endParaRPr lang="ru-RU" sz="1400" b="1" dirty="0" smtClean="0"/>
          </a:p>
          <a:p>
            <a:pPr algn="ctr" eaLnBrk="1" hangingPunct="1">
              <a:lnSpc>
                <a:spcPct val="80000"/>
              </a:lnSpc>
              <a:buFontTx/>
              <a:buNone/>
            </a:pPr>
            <a:r>
              <a:rPr lang="ru-RU" sz="2800" b="1" dirty="0" smtClean="0"/>
              <a:t>Патриотизм – не сказка и не выдумка,</a:t>
            </a:r>
          </a:p>
          <a:p>
            <a:pPr algn="ctr" eaLnBrk="1" hangingPunct="1">
              <a:lnSpc>
                <a:spcPct val="80000"/>
              </a:lnSpc>
              <a:buFontTx/>
              <a:buNone/>
            </a:pPr>
            <a:r>
              <a:rPr lang="ru-RU" sz="2800" b="1" dirty="0" smtClean="0"/>
              <a:t>Не ложь во искупление грехов.</a:t>
            </a:r>
          </a:p>
          <a:p>
            <a:pPr algn="ctr" eaLnBrk="1" hangingPunct="1">
              <a:lnSpc>
                <a:spcPct val="80000"/>
              </a:lnSpc>
              <a:buFontTx/>
              <a:buNone/>
            </a:pPr>
            <a:r>
              <a:rPr lang="ru-RU" sz="2800" b="1" dirty="0" smtClean="0"/>
              <a:t>Его нельзя ни выжечь и ни выдавить,</a:t>
            </a:r>
          </a:p>
          <a:p>
            <a:pPr algn="ctr" eaLnBrk="1" hangingPunct="1">
              <a:lnSpc>
                <a:spcPct val="80000"/>
              </a:lnSpc>
              <a:buFontTx/>
              <a:buNone/>
            </a:pPr>
            <a:r>
              <a:rPr lang="ru-RU" sz="2800" b="1" dirty="0" smtClean="0"/>
              <a:t>Он, как всегда, основа всех основ.</a:t>
            </a:r>
          </a:p>
          <a:p>
            <a:pPr algn="ctr" eaLnBrk="1" hangingPunct="1">
              <a:lnSpc>
                <a:spcPct val="80000"/>
              </a:lnSpc>
              <a:buFontTx/>
              <a:buNone/>
            </a:pPr>
            <a:endParaRPr lang="ru-RU" sz="1400" b="1" dirty="0" smtClean="0"/>
          </a:p>
          <a:p>
            <a:pPr algn="ctr" eaLnBrk="1" hangingPunct="1">
              <a:lnSpc>
                <a:spcPct val="80000"/>
              </a:lnSpc>
              <a:buFontTx/>
              <a:buNone/>
            </a:pPr>
            <a:r>
              <a:rPr lang="ru-RU" sz="2800" b="1" dirty="0" smtClean="0"/>
              <a:t>Патриотизм! Какое слово ёмкое.</a:t>
            </a:r>
          </a:p>
          <a:p>
            <a:pPr algn="ctr" eaLnBrk="1" hangingPunct="1">
              <a:lnSpc>
                <a:spcPct val="80000"/>
              </a:lnSpc>
              <a:buFontTx/>
              <a:buNone/>
            </a:pPr>
            <a:r>
              <a:rPr lang="ru-RU" sz="2800" b="1" dirty="0" smtClean="0"/>
              <a:t>В нем фальши нет, как нету и греха.</a:t>
            </a:r>
          </a:p>
          <a:p>
            <a:pPr algn="ctr" eaLnBrk="1" hangingPunct="1">
              <a:lnSpc>
                <a:spcPct val="80000"/>
              </a:lnSpc>
              <a:buFontTx/>
              <a:buNone/>
            </a:pPr>
            <a:r>
              <a:rPr lang="ru-RU" sz="2800" b="1" dirty="0" smtClean="0"/>
              <a:t>Пусть мы уйдем, но все-таки с потомками</a:t>
            </a:r>
          </a:p>
          <a:p>
            <a:pPr algn="ctr" eaLnBrk="1" hangingPunct="1">
              <a:lnSpc>
                <a:spcPct val="80000"/>
              </a:lnSpc>
              <a:buFontTx/>
              <a:buNone/>
            </a:pPr>
            <a:r>
              <a:rPr lang="ru-RU" sz="2800" b="1" dirty="0" smtClean="0"/>
              <a:t>Останется он вместе навека.</a:t>
            </a:r>
          </a:p>
          <a:p>
            <a:pPr algn="r" eaLnBrk="1" hangingPunct="1">
              <a:lnSpc>
                <a:spcPct val="80000"/>
              </a:lnSpc>
              <a:buFontTx/>
              <a:buNone/>
            </a:pPr>
            <a:r>
              <a:rPr lang="ru-RU" sz="2400" b="1" i="1" dirty="0" smtClean="0"/>
              <a:t>Алексей Ковязин</a:t>
            </a:r>
          </a:p>
        </p:txBody>
      </p:sp>
      <p:pic>
        <p:nvPicPr>
          <p:cNvPr id="27649" name="Picture 1" descr="C:\Users\Учитель ИВТ\Pictures\70 лет.jpg"/>
          <p:cNvPicPr>
            <a:picLocks noChangeAspect="1" noChangeArrowheads="1"/>
          </p:cNvPicPr>
          <p:nvPr/>
        </p:nvPicPr>
        <p:blipFill>
          <a:blip r:embed="rId3"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Рисунок1"/>
          <p:cNvPicPr>
            <a:picLocks noChangeAspect="1" noChangeArrowheads="1"/>
          </p:cNvPicPr>
          <p:nvPr/>
        </p:nvPicPr>
        <p:blipFill>
          <a:blip r:embed="rId2"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50179" name="Rectangle 3"/>
          <p:cNvSpPr>
            <a:spLocks noGrp="1" noChangeArrowheads="1"/>
          </p:cNvSpPr>
          <p:nvPr>
            <p:ph type="body" idx="1"/>
          </p:nvPr>
        </p:nvSpPr>
        <p:spPr>
          <a:xfrm>
            <a:off x="457200" y="457200"/>
            <a:ext cx="8229600" cy="685800"/>
          </a:xfrm>
        </p:spPr>
        <p:txBody>
          <a:bodyPr/>
          <a:lstStyle/>
          <a:p>
            <a:pPr algn="ctr" eaLnBrk="1" hangingPunct="1"/>
            <a:r>
              <a:rPr lang="ru-RU" dirty="0" smtClean="0">
                <a:solidFill>
                  <a:srgbClr val="FF0000"/>
                </a:solidFill>
              </a:rPr>
              <a:t>А ну-ка, мальчики!</a:t>
            </a:r>
          </a:p>
          <a:p>
            <a:pPr eaLnBrk="1" hangingPunct="1"/>
            <a:endParaRPr lang="ru-RU" dirty="0" smtClean="0"/>
          </a:p>
        </p:txBody>
      </p:sp>
      <p:pic>
        <p:nvPicPr>
          <p:cNvPr id="4" name="Рисунок 3" descr="D:\диск д\ВОЖАТЫЕ 2013-2014уч.г\2014-2015уч.год\фото\23 февраля\IMAG279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066800"/>
            <a:ext cx="7391400" cy="5265754"/>
          </a:xfrm>
          <a:prstGeom prst="rect">
            <a:avLst/>
          </a:prstGeom>
          <a:noFill/>
          <a:ln>
            <a:noFill/>
          </a:ln>
        </p:spPr>
      </p:pic>
      <p:pic>
        <p:nvPicPr>
          <p:cNvPr id="5" name="Picture 1" descr="C:\Users\Учитель ИВТ\Pictures\70 лет.jpg"/>
          <p:cNvPicPr>
            <a:picLocks noChangeAspect="1" noChangeArrowheads="1"/>
          </p:cNvPicPr>
          <p:nvPr/>
        </p:nvPicPr>
        <p:blipFill>
          <a:blip r:embed="rId4"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Рисунок1"/>
          <p:cNvPicPr>
            <a:picLocks noChangeAspect="1" noChangeArrowheads="1"/>
          </p:cNvPicPr>
          <p:nvPr/>
        </p:nvPicPr>
        <p:blipFill>
          <a:blip r:embed="rId2"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50179" name="Rectangle 3"/>
          <p:cNvSpPr>
            <a:spLocks noGrp="1" noChangeArrowheads="1"/>
          </p:cNvSpPr>
          <p:nvPr>
            <p:ph type="body" idx="1"/>
          </p:nvPr>
        </p:nvSpPr>
        <p:spPr>
          <a:xfrm>
            <a:off x="533400" y="0"/>
            <a:ext cx="8229600" cy="1143000"/>
          </a:xfrm>
        </p:spPr>
        <p:txBody>
          <a:bodyPr/>
          <a:lstStyle/>
          <a:p>
            <a:pPr algn="ctr" eaLnBrk="1" hangingPunct="1"/>
            <a:r>
              <a:rPr lang="ru-RU" dirty="0" smtClean="0">
                <a:solidFill>
                  <a:srgbClr val="FF0000"/>
                </a:solidFill>
              </a:rPr>
              <a:t>Классный час</a:t>
            </a:r>
          </a:p>
          <a:p>
            <a:pPr algn="ctr" eaLnBrk="1" hangingPunct="1">
              <a:buNone/>
            </a:pPr>
            <a:r>
              <a:rPr lang="ru-RU" dirty="0" smtClean="0">
                <a:solidFill>
                  <a:srgbClr val="FF0000"/>
                </a:solidFill>
              </a:rPr>
              <a:t>«Легендарные ШУМОВЫ»</a:t>
            </a:r>
          </a:p>
        </p:txBody>
      </p:sp>
      <p:pic>
        <p:nvPicPr>
          <p:cNvPr id="5" name="Рисунок 4" descr="D:\диск д\ВОЖАТЫЕ 2013-2014уч.г\2014-2015уч.год\фото\23 февраля\IMAG278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219200"/>
            <a:ext cx="7759995" cy="5638800"/>
          </a:xfrm>
          <a:prstGeom prst="rect">
            <a:avLst/>
          </a:prstGeom>
          <a:noFill/>
          <a:ln>
            <a:noFill/>
          </a:ln>
        </p:spPr>
      </p:pic>
      <p:pic>
        <p:nvPicPr>
          <p:cNvPr id="6" name="Picture 1" descr="C:\Users\Учитель ИВТ\Pictures\70 лет.jpg"/>
          <p:cNvPicPr>
            <a:picLocks noChangeAspect="1" noChangeArrowheads="1"/>
          </p:cNvPicPr>
          <p:nvPr/>
        </p:nvPicPr>
        <p:blipFill>
          <a:blip r:embed="rId4"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Рисунок1"/>
          <p:cNvPicPr>
            <a:picLocks noChangeAspect="1" noChangeArrowheads="1"/>
          </p:cNvPicPr>
          <p:nvPr/>
        </p:nvPicPr>
        <p:blipFill>
          <a:blip r:embed="rId2"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50179" name="Rectangle 3"/>
          <p:cNvSpPr>
            <a:spLocks noGrp="1" noChangeArrowheads="1"/>
          </p:cNvSpPr>
          <p:nvPr>
            <p:ph type="body" idx="1"/>
          </p:nvPr>
        </p:nvSpPr>
        <p:spPr/>
        <p:txBody>
          <a:bodyPr/>
          <a:lstStyle/>
          <a:p>
            <a:pPr eaLnBrk="1" hangingPunct="1"/>
            <a:endParaRPr lang="ru-RU" dirty="0" smtClean="0"/>
          </a:p>
        </p:txBody>
      </p:sp>
      <p:sp>
        <p:nvSpPr>
          <p:cNvPr id="46081" name="Rectangle 1"/>
          <p:cNvSpPr>
            <a:spLocks noChangeArrowheads="1"/>
          </p:cNvSpPr>
          <p:nvPr/>
        </p:nvSpPr>
        <p:spPr bwMode="auto">
          <a:xfrm>
            <a:off x="1905000" y="0"/>
            <a:ext cx="67056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Классный час:</a:t>
            </a:r>
            <a:r>
              <a:rPr kumimoji="0" lang="ru-RU" sz="3600" b="1" i="0" u="none" strike="noStrike" cap="none" normalizeH="0" dirty="0" smtClean="0">
                <a:ln>
                  <a:noFill/>
                </a:ln>
                <a:solidFill>
                  <a:srgbClr val="FF0000"/>
                </a:solidFill>
                <a:effectLst/>
                <a:latin typeface="Times New Roman" pitchFamily="18" charset="0"/>
                <a:ea typeface="Calibri" pitchFamily="34" charset="0"/>
                <a:cs typeface="Times New Roman" pitchFamily="18" charset="0"/>
              </a:rPr>
              <a:t> </a:t>
            </a:r>
            <a:r>
              <a:rPr kumimoji="0" lang="ru-RU" sz="3600" b="1" i="0" u="none" strike="noStrike" cap="none" normalizeH="0" baseline="0" dirty="0" smtClean="0">
                <a:ln>
                  <a:noFill/>
                </a:ln>
                <a:solidFill>
                  <a:srgbClr val="FF0000"/>
                </a:solidFill>
                <a:effectLst/>
                <a:latin typeface="Calibri"/>
                <a:ea typeface="Calibri" pitchFamily="34" charset="0"/>
                <a:cs typeface="Times New Roman" pitchFamily="18" charset="0"/>
              </a:rPr>
              <a:t>«</a:t>
            </a:r>
            <a:r>
              <a:rPr kumimoji="0" lang="ru-RU" sz="36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Дети - герои</a:t>
            </a:r>
            <a:r>
              <a:rPr kumimoji="0" lang="ru-RU" sz="3600" b="1" i="0" u="none" strike="noStrike" cap="none" normalizeH="0" baseline="0" dirty="0" smtClean="0">
                <a:ln>
                  <a:noFill/>
                </a:ln>
                <a:solidFill>
                  <a:srgbClr val="FF0000"/>
                </a:solidFill>
                <a:effectLst/>
                <a:latin typeface="Calibri"/>
                <a:ea typeface="Calibri" pitchFamily="34" charset="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lang="ru-RU" sz="3600" b="1" dirty="0" smtClean="0">
                <a:solidFill>
                  <a:srgbClr val="FF0000"/>
                </a:solidFill>
                <a:latin typeface="Calibri"/>
                <a:cs typeface="Times New Roman" pitchFamily="18" charset="0"/>
              </a:rPr>
              <a:t>6 «б» класс</a:t>
            </a:r>
            <a:endParaRPr kumimoji="0" lang="ru-RU" sz="3600" b="1" i="0" u="none" strike="noStrike" cap="none" normalizeH="0" baseline="0" dirty="0" smtClean="0">
              <a:ln>
                <a:noFill/>
              </a:ln>
              <a:solidFill>
                <a:srgbClr val="FF0000"/>
              </a:solidFill>
              <a:effectLst/>
              <a:latin typeface="Arial" pitchFamily="34" charset="0"/>
              <a:cs typeface="Arial" pitchFamily="34" charset="0"/>
            </a:endParaRPr>
          </a:p>
        </p:txBody>
      </p:sp>
      <p:pic>
        <p:nvPicPr>
          <p:cNvPr id="5" name="Рисунок 4" descr="d:\Users\Соцпедагоги\Desktop\IMG_20150221_11373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447800"/>
            <a:ext cx="6629400" cy="4648199"/>
          </a:xfrm>
          <a:prstGeom prst="rect">
            <a:avLst/>
          </a:prstGeom>
          <a:noFill/>
          <a:ln>
            <a:noFill/>
          </a:ln>
        </p:spPr>
      </p:pic>
      <p:pic>
        <p:nvPicPr>
          <p:cNvPr id="6" name="Picture 1" descr="C:\Users\Учитель ИВТ\Pictures\70 лет.jpg"/>
          <p:cNvPicPr>
            <a:picLocks noChangeAspect="1" noChangeArrowheads="1"/>
          </p:cNvPicPr>
          <p:nvPr/>
        </p:nvPicPr>
        <p:blipFill>
          <a:blip r:embed="rId4"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Рисунок1"/>
          <p:cNvPicPr>
            <a:picLocks noChangeAspect="1" noChangeArrowheads="1"/>
          </p:cNvPicPr>
          <p:nvPr/>
        </p:nvPicPr>
        <p:blipFill>
          <a:blip r:embed="rId2"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50179" name="Rectangle 3"/>
          <p:cNvSpPr>
            <a:spLocks noGrp="1" noChangeArrowheads="1"/>
          </p:cNvSpPr>
          <p:nvPr>
            <p:ph type="body" idx="1"/>
          </p:nvPr>
        </p:nvSpPr>
        <p:spPr>
          <a:xfrm>
            <a:off x="2133600" y="0"/>
            <a:ext cx="6324600" cy="792163"/>
          </a:xfrm>
        </p:spPr>
        <p:txBody>
          <a:bodyPr/>
          <a:lstStyle/>
          <a:p>
            <a:pPr algn="ctr" eaLnBrk="1" hangingPunct="1"/>
            <a:r>
              <a:rPr lang="ru-RU" b="1" dirty="0" smtClean="0">
                <a:solidFill>
                  <a:srgbClr val="FF0000"/>
                </a:solidFill>
              </a:rPr>
              <a:t>МЫ- наследники великих «ШУМОВЫХ»</a:t>
            </a:r>
          </a:p>
        </p:txBody>
      </p:sp>
      <p:pic>
        <p:nvPicPr>
          <p:cNvPr id="4" name="Рисунок 3" descr="d:\Users\Соцпедагоги\Desktop\IMG_20150221_11342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990600"/>
            <a:ext cx="7184783" cy="5413025"/>
          </a:xfrm>
          <a:prstGeom prst="rect">
            <a:avLst/>
          </a:prstGeom>
          <a:noFill/>
          <a:ln>
            <a:noFill/>
          </a:ln>
        </p:spPr>
      </p:pic>
      <p:pic>
        <p:nvPicPr>
          <p:cNvPr id="5" name="Picture 1" descr="C:\Users\Учитель ИВТ\Pictures\70 лет.jpg"/>
          <p:cNvPicPr>
            <a:picLocks noChangeAspect="1" noChangeArrowheads="1"/>
          </p:cNvPicPr>
          <p:nvPr/>
        </p:nvPicPr>
        <p:blipFill>
          <a:blip r:embed="rId4"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Рисунок1"/>
          <p:cNvPicPr>
            <a:picLocks noChangeAspect="1" noChangeArrowheads="1"/>
          </p:cNvPicPr>
          <p:nvPr/>
        </p:nvPicPr>
        <p:blipFill>
          <a:blip r:embed="rId2" cstate="print">
            <a:lum bright="70000" contrast="-70000"/>
          </a:blip>
          <a:srcRect/>
          <a:stretch>
            <a:fillRect/>
          </a:stretch>
        </p:blipFill>
        <p:spPr bwMode="auto">
          <a:xfrm>
            <a:off x="0" y="-12700"/>
            <a:ext cx="9156700" cy="6870700"/>
          </a:xfrm>
          <a:prstGeom prst="rect">
            <a:avLst/>
          </a:prstGeom>
          <a:noFill/>
          <a:ln w="9525">
            <a:noFill/>
            <a:miter lim="800000"/>
            <a:headEnd/>
            <a:tailEnd/>
          </a:ln>
        </p:spPr>
      </p:pic>
      <p:sp>
        <p:nvSpPr>
          <p:cNvPr id="48131" name="Rectangle 2"/>
          <p:cNvSpPr>
            <a:spLocks noGrp="1" noChangeArrowheads="1"/>
          </p:cNvSpPr>
          <p:nvPr>
            <p:ph type="title"/>
          </p:nvPr>
        </p:nvSpPr>
        <p:spPr>
          <a:xfrm>
            <a:off x="1447800" y="274638"/>
            <a:ext cx="7239000" cy="1143000"/>
          </a:xfrm>
        </p:spPr>
        <p:txBody>
          <a:bodyPr/>
          <a:lstStyle/>
          <a:p>
            <a:pPr eaLnBrk="1" hangingPunct="1"/>
            <a:r>
              <a:rPr lang="ru-RU" sz="3200" b="1" dirty="0" smtClean="0">
                <a:solidFill>
                  <a:srgbClr val="FF0000"/>
                </a:solidFill>
              </a:rPr>
              <a:t>Конкурсная программа </a:t>
            </a:r>
            <a:br>
              <a:rPr lang="ru-RU" sz="3200" b="1" dirty="0" smtClean="0">
                <a:solidFill>
                  <a:srgbClr val="FF0000"/>
                </a:solidFill>
              </a:rPr>
            </a:br>
            <a:r>
              <a:rPr lang="ru-RU" sz="3200" b="1" dirty="0" smtClean="0">
                <a:solidFill>
                  <a:srgbClr val="FF0000"/>
                </a:solidFill>
              </a:rPr>
              <a:t>«А ну-ка, мальчики!»</a:t>
            </a:r>
            <a:endParaRPr lang="ru-RU" sz="3200" b="1" i="1" dirty="0" smtClean="0">
              <a:solidFill>
                <a:srgbClr val="FF0000"/>
              </a:solidFill>
            </a:endParaRPr>
          </a:p>
        </p:txBody>
      </p:sp>
      <p:pic>
        <p:nvPicPr>
          <p:cNvPr id="4097" name="Picture 1" descr="F:\Оборонно массовый\23 февр\20150221_100617.jpg"/>
          <p:cNvPicPr>
            <a:picLocks noChangeAspect="1" noChangeArrowheads="1"/>
          </p:cNvPicPr>
          <p:nvPr/>
        </p:nvPicPr>
        <p:blipFill>
          <a:blip r:embed="rId3" cstate="print"/>
          <a:srcRect/>
          <a:stretch>
            <a:fillRect/>
          </a:stretch>
        </p:blipFill>
        <p:spPr bwMode="auto">
          <a:xfrm>
            <a:off x="0" y="1371600"/>
            <a:ext cx="4953000" cy="3714750"/>
          </a:xfrm>
          <a:prstGeom prst="rect">
            <a:avLst/>
          </a:prstGeom>
          <a:noFill/>
        </p:spPr>
      </p:pic>
      <p:pic>
        <p:nvPicPr>
          <p:cNvPr id="4098" name="Picture 2" descr="F:\Оборонно массовый\23 февр\20150221_100700.jpg"/>
          <p:cNvPicPr>
            <a:picLocks noChangeAspect="1" noChangeArrowheads="1"/>
          </p:cNvPicPr>
          <p:nvPr/>
        </p:nvPicPr>
        <p:blipFill>
          <a:blip r:embed="rId4" cstate="print"/>
          <a:srcRect/>
          <a:stretch>
            <a:fillRect/>
          </a:stretch>
        </p:blipFill>
        <p:spPr bwMode="auto">
          <a:xfrm>
            <a:off x="4038600" y="3028950"/>
            <a:ext cx="5105400" cy="3829050"/>
          </a:xfrm>
          <a:prstGeom prst="rect">
            <a:avLst/>
          </a:prstGeom>
          <a:noFill/>
        </p:spPr>
      </p:pic>
      <p:pic>
        <p:nvPicPr>
          <p:cNvPr id="9" name="Picture 1" descr="C:\Users\Учитель ИВТ\Pictures\70 лет.jpg"/>
          <p:cNvPicPr>
            <a:picLocks noChangeAspect="1" noChangeArrowheads="1"/>
          </p:cNvPicPr>
          <p:nvPr/>
        </p:nvPicPr>
        <p:blipFill>
          <a:blip r:embed="rId5"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Рисунок1"/>
          <p:cNvPicPr>
            <a:picLocks noChangeAspect="1" noChangeArrowheads="1"/>
          </p:cNvPicPr>
          <p:nvPr/>
        </p:nvPicPr>
        <p:blipFill>
          <a:blip r:embed="rId2" cstate="print">
            <a:lum bright="70000" contrast="-70000"/>
          </a:blip>
          <a:srcRect/>
          <a:stretch>
            <a:fillRect/>
          </a:stretch>
        </p:blipFill>
        <p:spPr bwMode="auto">
          <a:xfrm>
            <a:off x="0" y="-12700"/>
            <a:ext cx="9156700" cy="6870700"/>
          </a:xfrm>
          <a:prstGeom prst="rect">
            <a:avLst/>
          </a:prstGeom>
          <a:noFill/>
          <a:ln w="9525">
            <a:noFill/>
            <a:miter lim="800000"/>
            <a:headEnd/>
            <a:tailEnd/>
          </a:ln>
        </p:spPr>
      </p:pic>
      <p:sp>
        <p:nvSpPr>
          <p:cNvPr id="50179" name="Rectangle 3"/>
          <p:cNvSpPr>
            <a:spLocks noGrp="1" noChangeArrowheads="1"/>
          </p:cNvSpPr>
          <p:nvPr>
            <p:ph type="body" idx="1"/>
          </p:nvPr>
        </p:nvSpPr>
        <p:spPr>
          <a:xfrm>
            <a:off x="2590800" y="0"/>
            <a:ext cx="6096000" cy="1020763"/>
          </a:xfrm>
        </p:spPr>
        <p:txBody>
          <a:bodyPr/>
          <a:lstStyle/>
          <a:p>
            <a:pPr algn="ctr" eaLnBrk="1" hangingPunct="1"/>
            <a:r>
              <a:rPr lang="ru-RU" b="1" dirty="0" smtClean="0">
                <a:solidFill>
                  <a:srgbClr val="FF0000"/>
                </a:solidFill>
              </a:rPr>
              <a:t>С ДНЕМ ЗАЩИТНИКА ОТЕЧЕСТВА</a:t>
            </a:r>
          </a:p>
        </p:txBody>
      </p:sp>
      <p:pic>
        <p:nvPicPr>
          <p:cNvPr id="2049" name="Picture 1" descr="F:\Оборонно массовый\23 февр\20150221_101654.jpg"/>
          <p:cNvPicPr>
            <a:picLocks noChangeAspect="1" noChangeArrowheads="1"/>
          </p:cNvPicPr>
          <p:nvPr/>
        </p:nvPicPr>
        <p:blipFill>
          <a:blip r:embed="rId3" cstate="print"/>
          <a:srcRect/>
          <a:stretch>
            <a:fillRect/>
          </a:stretch>
        </p:blipFill>
        <p:spPr bwMode="auto">
          <a:xfrm>
            <a:off x="0" y="1143000"/>
            <a:ext cx="4673600" cy="3505200"/>
          </a:xfrm>
          <a:prstGeom prst="rect">
            <a:avLst/>
          </a:prstGeom>
          <a:noFill/>
        </p:spPr>
      </p:pic>
      <p:pic>
        <p:nvPicPr>
          <p:cNvPr id="2050" name="Picture 2" descr="F:\Оборонно массовый\23 февр\20150221_101729.jpg"/>
          <p:cNvPicPr>
            <a:picLocks noChangeAspect="1" noChangeArrowheads="1"/>
          </p:cNvPicPr>
          <p:nvPr/>
        </p:nvPicPr>
        <p:blipFill>
          <a:blip r:embed="rId4" cstate="print"/>
          <a:srcRect/>
          <a:stretch>
            <a:fillRect/>
          </a:stretch>
        </p:blipFill>
        <p:spPr bwMode="auto">
          <a:xfrm>
            <a:off x="1524000" y="4000500"/>
            <a:ext cx="3810000" cy="2857500"/>
          </a:xfrm>
          <a:prstGeom prst="rect">
            <a:avLst/>
          </a:prstGeom>
          <a:noFill/>
        </p:spPr>
      </p:pic>
      <p:pic>
        <p:nvPicPr>
          <p:cNvPr id="2051" name="Picture 3" descr="F:\Оборонно массовый\23 февр\20150221_101745.jpg"/>
          <p:cNvPicPr>
            <a:picLocks noChangeAspect="1" noChangeArrowheads="1"/>
          </p:cNvPicPr>
          <p:nvPr/>
        </p:nvPicPr>
        <p:blipFill>
          <a:blip r:embed="rId5" cstate="print"/>
          <a:srcRect/>
          <a:stretch>
            <a:fillRect/>
          </a:stretch>
        </p:blipFill>
        <p:spPr bwMode="auto">
          <a:xfrm>
            <a:off x="4673601" y="1219200"/>
            <a:ext cx="4470400" cy="3352800"/>
          </a:xfrm>
          <a:prstGeom prst="rect">
            <a:avLst/>
          </a:prstGeom>
          <a:noFill/>
        </p:spPr>
      </p:pic>
      <p:pic>
        <p:nvPicPr>
          <p:cNvPr id="7" name="Picture 1" descr="C:\Users\Учитель ИВТ\Pictures\70 лет.jpg"/>
          <p:cNvPicPr>
            <a:picLocks noChangeAspect="1" noChangeArrowheads="1"/>
          </p:cNvPicPr>
          <p:nvPr/>
        </p:nvPicPr>
        <p:blipFill>
          <a:blip r:embed="rId6"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Рисунок1"/>
          <p:cNvPicPr>
            <a:picLocks noChangeAspect="1" noChangeArrowheads="1"/>
          </p:cNvPicPr>
          <p:nvPr/>
        </p:nvPicPr>
        <p:blipFill>
          <a:blip r:embed="rId2" cstate="print">
            <a:lum bright="70000" contrast="-70000"/>
          </a:blip>
          <a:srcRect/>
          <a:stretch>
            <a:fillRect/>
          </a:stretch>
        </p:blipFill>
        <p:spPr bwMode="auto">
          <a:xfrm>
            <a:off x="0" y="-12700"/>
            <a:ext cx="9156700" cy="6870700"/>
          </a:xfrm>
          <a:prstGeom prst="rect">
            <a:avLst/>
          </a:prstGeom>
          <a:noFill/>
          <a:ln w="9525">
            <a:noFill/>
            <a:miter lim="800000"/>
            <a:headEnd/>
            <a:tailEnd/>
          </a:ln>
        </p:spPr>
      </p:pic>
      <p:sp>
        <p:nvSpPr>
          <p:cNvPr id="50179" name="Rectangle 3"/>
          <p:cNvSpPr>
            <a:spLocks noGrp="1" noChangeArrowheads="1"/>
          </p:cNvSpPr>
          <p:nvPr>
            <p:ph type="body" idx="1"/>
          </p:nvPr>
        </p:nvSpPr>
        <p:spPr>
          <a:xfrm>
            <a:off x="381000" y="152401"/>
            <a:ext cx="8229600" cy="838200"/>
          </a:xfrm>
        </p:spPr>
        <p:txBody>
          <a:bodyPr/>
          <a:lstStyle/>
          <a:p>
            <a:pPr algn="ctr" eaLnBrk="1" hangingPunct="1"/>
            <a:r>
              <a:rPr lang="ru-RU" dirty="0" smtClean="0">
                <a:solidFill>
                  <a:srgbClr val="FF0000"/>
                </a:solidFill>
              </a:rPr>
              <a:t>Конкурс:</a:t>
            </a:r>
          </a:p>
          <a:p>
            <a:pPr algn="ctr" eaLnBrk="1" hangingPunct="1"/>
            <a:r>
              <a:rPr lang="ru-RU" dirty="0" smtClean="0">
                <a:solidFill>
                  <a:srgbClr val="FF0000"/>
                </a:solidFill>
              </a:rPr>
              <a:t> «Будущие защитники отечества»</a:t>
            </a:r>
          </a:p>
        </p:txBody>
      </p:sp>
      <p:pic>
        <p:nvPicPr>
          <p:cNvPr id="56322" name="Picture 2" descr="F:\Оборонно массовый\190220152048.jpg"/>
          <p:cNvPicPr>
            <a:picLocks noChangeAspect="1" noChangeArrowheads="1"/>
          </p:cNvPicPr>
          <p:nvPr/>
        </p:nvPicPr>
        <p:blipFill>
          <a:blip r:embed="rId3" cstate="print"/>
          <a:srcRect/>
          <a:stretch>
            <a:fillRect/>
          </a:stretch>
        </p:blipFill>
        <p:spPr bwMode="auto">
          <a:xfrm>
            <a:off x="0" y="1524000"/>
            <a:ext cx="4368800" cy="3276600"/>
          </a:xfrm>
          <a:prstGeom prst="rect">
            <a:avLst/>
          </a:prstGeom>
          <a:noFill/>
        </p:spPr>
      </p:pic>
      <p:pic>
        <p:nvPicPr>
          <p:cNvPr id="56323" name="Picture 3" descr="F:\Оборонно массовый\190220152062.jpg"/>
          <p:cNvPicPr>
            <a:picLocks noChangeAspect="1" noChangeArrowheads="1"/>
          </p:cNvPicPr>
          <p:nvPr/>
        </p:nvPicPr>
        <p:blipFill>
          <a:blip r:embed="rId4" cstate="print"/>
          <a:srcRect/>
          <a:stretch>
            <a:fillRect/>
          </a:stretch>
        </p:blipFill>
        <p:spPr bwMode="auto">
          <a:xfrm>
            <a:off x="2819400" y="4629150"/>
            <a:ext cx="2971800" cy="2228850"/>
          </a:xfrm>
          <a:prstGeom prst="rect">
            <a:avLst/>
          </a:prstGeom>
          <a:noFill/>
        </p:spPr>
      </p:pic>
      <p:pic>
        <p:nvPicPr>
          <p:cNvPr id="56324" name="Picture 4" descr="F:\Оборонно массовый\190220152064.jpg"/>
          <p:cNvPicPr>
            <a:picLocks noChangeAspect="1" noChangeArrowheads="1"/>
          </p:cNvPicPr>
          <p:nvPr/>
        </p:nvPicPr>
        <p:blipFill>
          <a:blip r:embed="rId5" cstate="print"/>
          <a:srcRect/>
          <a:stretch>
            <a:fillRect/>
          </a:stretch>
        </p:blipFill>
        <p:spPr bwMode="auto">
          <a:xfrm>
            <a:off x="4419600" y="1447800"/>
            <a:ext cx="4495800" cy="3371850"/>
          </a:xfrm>
          <a:prstGeom prst="rect">
            <a:avLst/>
          </a:prstGeom>
          <a:noFill/>
        </p:spPr>
      </p:pic>
      <p:pic>
        <p:nvPicPr>
          <p:cNvPr id="7" name="Picture 1" descr="C:\Users\Учитель ИВТ\Pictures\70 лет.jpg"/>
          <p:cNvPicPr>
            <a:picLocks noChangeAspect="1" noChangeArrowheads="1"/>
          </p:cNvPicPr>
          <p:nvPr/>
        </p:nvPicPr>
        <p:blipFill>
          <a:blip r:embed="rId6"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Рисунок1"/>
          <p:cNvPicPr>
            <a:picLocks noChangeAspect="1" noChangeArrowheads="1"/>
          </p:cNvPicPr>
          <p:nvPr/>
        </p:nvPicPr>
        <p:blipFill>
          <a:blip r:embed="rId2" cstate="print">
            <a:lum bright="70000" contrast="-70000"/>
          </a:blip>
          <a:srcRect/>
          <a:stretch>
            <a:fillRect/>
          </a:stretch>
        </p:blipFill>
        <p:spPr bwMode="auto">
          <a:xfrm>
            <a:off x="0" y="0"/>
            <a:ext cx="9156700" cy="6870700"/>
          </a:xfrm>
          <a:prstGeom prst="rect">
            <a:avLst/>
          </a:prstGeom>
          <a:noFill/>
          <a:ln w="9525">
            <a:noFill/>
            <a:miter lim="800000"/>
            <a:headEnd/>
            <a:tailEnd/>
          </a:ln>
        </p:spPr>
      </p:pic>
      <p:sp>
        <p:nvSpPr>
          <p:cNvPr id="50179" name="Rectangle 3"/>
          <p:cNvSpPr>
            <a:spLocks noGrp="1" noChangeArrowheads="1"/>
          </p:cNvSpPr>
          <p:nvPr>
            <p:ph type="body" idx="1"/>
          </p:nvPr>
        </p:nvSpPr>
        <p:spPr>
          <a:xfrm>
            <a:off x="152400" y="117391"/>
            <a:ext cx="8991600" cy="1254209"/>
          </a:xfrm>
        </p:spPr>
        <p:txBody>
          <a:bodyPr/>
          <a:lstStyle/>
          <a:p>
            <a:pPr algn="ctr" eaLnBrk="1" hangingPunct="1">
              <a:buNone/>
            </a:pPr>
            <a:r>
              <a:rPr lang="ru-RU" b="1" dirty="0" smtClean="0">
                <a:solidFill>
                  <a:srgbClr val="FF0000"/>
                </a:solidFill>
              </a:rPr>
              <a:t>В школе оформлен стенд </a:t>
            </a:r>
          </a:p>
          <a:p>
            <a:pPr algn="ctr" eaLnBrk="1" hangingPunct="1">
              <a:buNone/>
            </a:pPr>
            <a:r>
              <a:rPr lang="ru-RU" b="1" dirty="0" smtClean="0">
                <a:solidFill>
                  <a:srgbClr val="FF0000"/>
                </a:solidFill>
              </a:rPr>
              <a:t>«70 лет великой победы»</a:t>
            </a:r>
          </a:p>
        </p:txBody>
      </p:sp>
      <p:pic>
        <p:nvPicPr>
          <p:cNvPr id="57346" name="Picture 2" descr="F:\Оборонно массовый\270220152071.jpg"/>
          <p:cNvPicPr>
            <a:picLocks noChangeAspect="1" noChangeArrowheads="1"/>
          </p:cNvPicPr>
          <p:nvPr/>
        </p:nvPicPr>
        <p:blipFill>
          <a:blip r:embed="rId3" cstate="print"/>
          <a:srcRect/>
          <a:stretch>
            <a:fillRect/>
          </a:stretch>
        </p:blipFill>
        <p:spPr bwMode="auto">
          <a:xfrm>
            <a:off x="990600" y="1371600"/>
            <a:ext cx="7315200" cy="5486400"/>
          </a:xfrm>
          <a:prstGeom prst="rect">
            <a:avLst/>
          </a:prstGeom>
          <a:noFill/>
        </p:spPr>
      </p:pic>
      <p:pic>
        <p:nvPicPr>
          <p:cNvPr id="5" name="Picture 1" descr="C:\Users\Учитель ИВТ\Pictures\70 лет.jpg"/>
          <p:cNvPicPr>
            <a:picLocks noChangeAspect="1" noChangeArrowheads="1"/>
          </p:cNvPicPr>
          <p:nvPr/>
        </p:nvPicPr>
        <p:blipFill>
          <a:blip r:embed="rId4"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Рисунок1"/>
          <p:cNvPicPr>
            <a:picLocks noChangeAspect="1" noChangeArrowheads="1"/>
          </p:cNvPicPr>
          <p:nvPr/>
        </p:nvPicPr>
        <p:blipFill>
          <a:blip r:embed="rId2"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50179" name="Rectangle 3"/>
          <p:cNvSpPr>
            <a:spLocks noGrp="1" noChangeArrowheads="1"/>
          </p:cNvSpPr>
          <p:nvPr>
            <p:ph type="body" idx="1"/>
          </p:nvPr>
        </p:nvSpPr>
        <p:spPr>
          <a:xfrm>
            <a:off x="381000" y="228600"/>
            <a:ext cx="8229600" cy="1143000"/>
          </a:xfrm>
        </p:spPr>
        <p:txBody>
          <a:bodyPr/>
          <a:lstStyle/>
          <a:p>
            <a:pPr algn="ctr" eaLnBrk="1" hangingPunct="1"/>
            <a:r>
              <a:rPr lang="ru-RU" b="1" dirty="0" smtClean="0">
                <a:solidFill>
                  <a:srgbClr val="FF0000"/>
                </a:solidFill>
              </a:rPr>
              <a:t>МУЗЕЙ ШКОЛЫ ПОПОЛНЕН СТЕНДАМИ</a:t>
            </a: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Рисунок1"/>
          <p:cNvPicPr>
            <a:picLocks noChangeAspect="1" noChangeArrowheads="1"/>
          </p:cNvPicPr>
          <p:nvPr/>
        </p:nvPicPr>
        <p:blipFill>
          <a:blip r:embed="rId2"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50179" name="Rectangle 3"/>
          <p:cNvSpPr>
            <a:spLocks noGrp="1" noChangeArrowheads="1"/>
          </p:cNvSpPr>
          <p:nvPr>
            <p:ph type="body" idx="1"/>
          </p:nvPr>
        </p:nvSpPr>
        <p:spPr>
          <a:xfrm>
            <a:off x="0" y="304800"/>
            <a:ext cx="9144000" cy="1524000"/>
          </a:xfrm>
        </p:spPr>
        <p:txBody>
          <a:bodyPr/>
          <a:lstStyle/>
          <a:p>
            <a:pPr algn="ctr" eaLnBrk="1" hangingPunct="1"/>
            <a:r>
              <a:rPr lang="ru-RU" dirty="0" smtClean="0"/>
              <a:t>КАРТА ПАМЯТИ</a:t>
            </a:r>
          </a:p>
          <a:p>
            <a:pPr algn="ctr" eaLnBrk="1" hangingPunct="1"/>
            <a:endParaRPr lang="ru-RU" dirty="0" smtClean="0"/>
          </a:p>
          <a:p>
            <a:pPr algn="ctr" eaLnBrk="1" hangingPunct="1"/>
            <a:r>
              <a:rPr lang="ru-RU" dirty="0" smtClean="0"/>
              <a:t>В канун Дня Победы издательство «Просвещение» объявляет о масштабном Всероссийском проекте «Карта Памяти».</a:t>
            </a:r>
          </a:p>
          <a:p>
            <a:pPr eaLnBrk="1" hangingPunct="1"/>
            <a:endParaRPr lang="ru-RU" dirty="0" smtClean="0"/>
          </a:p>
        </p:txBody>
      </p:sp>
      <p:sp>
        <p:nvSpPr>
          <p:cNvPr id="4" name="Прямоугольник 3"/>
          <p:cNvSpPr/>
          <p:nvPr/>
        </p:nvSpPr>
        <p:spPr>
          <a:xfrm>
            <a:off x="304800" y="3810000"/>
            <a:ext cx="8534400" cy="2554545"/>
          </a:xfrm>
          <a:prstGeom prst="rect">
            <a:avLst/>
          </a:prstGeom>
        </p:spPr>
        <p:txBody>
          <a:bodyPr wrap="square">
            <a:spAutoFit/>
          </a:bodyPr>
          <a:lstStyle/>
          <a:p>
            <a:r>
              <a:rPr lang="ru-RU" sz="3200" dirty="0" smtClean="0"/>
              <a:t>Идея проекта заключается в том, чтобы любой ученик, учитель, класс, команда или школа смогли рассказать о памятниках своего города, поселка, деревни, станицы или аула школьникам всей страны. </a:t>
            </a:r>
            <a:endParaRPr lang="ru-RU" sz="3200" dirty="0"/>
          </a:p>
        </p:txBody>
      </p:sp>
      <p:pic>
        <p:nvPicPr>
          <p:cNvPr id="5" name="Picture 1" descr="C:\Users\Учитель ИВТ\Pictures\70 лет.jpg"/>
          <p:cNvPicPr>
            <a:picLocks noChangeAspect="1" noChangeArrowheads="1"/>
          </p:cNvPicPr>
          <p:nvPr/>
        </p:nvPicPr>
        <p:blipFill>
          <a:blip r:embed="rId3"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0" y="0"/>
            <a:ext cx="9144000" cy="1066800"/>
          </a:xfrm>
        </p:spPr>
        <p:txBody>
          <a:bodyPr/>
          <a:lstStyle/>
          <a:p>
            <a:pPr algn="ctr" eaLnBrk="1" hangingPunct="1"/>
            <a:r>
              <a:rPr lang="ru-RU" b="1" dirty="0" smtClean="0">
                <a:solidFill>
                  <a:srgbClr val="FF0000"/>
                </a:solidFill>
              </a:rPr>
              <a:t>План проведения оборонно-массового месячника</a:t>
            </a:r>
          </a:p>
        </p:txBody>
      </p:sp>
      <p:pic>
        <p:nvPicPr>
          <p:cNvPr id="46082" name="Picture 2" descr="K:\Оборонно массовый\план.jpg"/>
          <p:cNvPicPr>
            <a:picLocks noChangeAspect="1" noChangeArrowheads="1"/>
          </p:cNvPicPr>
          <p:nvPr/>
        </p:nvPicPr>
        <p:blipFill>
          <a:blip r:embed="rId2" cstate="print"/>
          <a:srcRect t="2605" b="2668"/>
          <a:stretch>
            <a:fillRect/>
          </a:stretch>
        </p:blipFill>
        <p:spPr bwMode="auto">
          <a:xfrm>
            <a:off x="3006" y="762000"/>
            <a:ext cx="4229886" cy="5715000"/>
          </a:xfrm>
          <a:prstGeom prst="rect">
            <a:avLst/>
          </a:prstGeom>
          <a:noFill/>
        </p:spPr>
      </p:pic>
      <p:sp>
        <p:nvSpPr>
          <p:cNvPr id="5" name="Rectangle 3"/>
          <p:cNvSpPr txBox="1">
            <a:spLocks noChangeArrowheads="1"/>
          </p:cNvSpPr>
          <p:nvPr/>
        </p:nvSpPr>
        <p:spPr bwMode="auto">
          <a:xfrm>
            <a:off x="4876800" y="1066800"/>
            <a:ext cx="42672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Tx/>
              <a:buChar char="•"/>
              <a:tabLst/>
              <a:defRPr/>
            </a:pPr>
            <a:r>
              <a:rPr kumimoji="0" lang="ru-RU" sz="2400" b="1" i="0" u="none" strike="noStrike" kern="0" cap="none" spc="0" normalizeH="0" baseline="0" noProof="0" dirty="0" smtClean="0">
                <a:ln>
                  <a:noFill/>
                </a:ln>
                <a:solidFill>
                  <a:srgbClr val="C00000"/>
                </a:solidFill>
                <a:effectLst/>
                <a:uLnTx/>
                <a:uFillTx/>
                <a:latin typeface="+mn-lt"/>
                <a:ea typeface="+mn-ea"/>
                <a:cs typeface="+mn-cs"/>
              </a:rPr>
              <a:t>План декады истории «Живу и помню»</a:t>
            </a:r>
          </a:p>
        </p:txBody>
      </p:sp>
      <p:pic>
        <p:nvPicPr>
          <p:cNvPr id="46083" name="Picture 3" descr="K:\Оборонно массовый\План1.jpg"/>
          <p:cNvPicPr>
            <a:picLocks noChangeAspect="1" noChangeArrowheads="1"/>
          </p:cNvPicPr>
          <p:nvPr/>
        </p:nvPicPr>
        <p:blipFill>
          <a:blip r:embed="rId3" cstate="print"/>
          <a:srcRect/>
          <a:stretch>
            <a:fillRect/>
          </a:stretch>
        </p:blipFill>
        <p:spPr bwMode="auto">
          <a:xfrm>
            <a:off x="5181600" y="2057400"/>
            <a:ext cx="3579427" cy="4800600"/>
          </a:xfrm>
          <a:prstGeom prst="rect">
            <a:avLst/>
          </a:prstGeom>
          <a:noFill/>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274638"/>
            <a:ext cx="7315200" cy="1143000"/>
          </a:xfrm>
        </p:spPr>
        <p:txBody>
          <a:bodyPr/>
          <a:lstStyle/>
          <a:p>
            <a:r>
              <a:rPr lang="ru-RU" sz="3200" b="1" dirty="0" smtClean="0">
                <a:solidFill>
                  <a:srgbClr val="FF0000"/>
                </a:solidFill>
              </a:rPr>
              <a:t>Школа №1 г .Ак-Довурак является участником Всероссийского проекта «Карта Памяти». </a:t>
            </a:r>
            <a:endParaRPr lang="ru-RU" sz="3200" b="1" dirty="0">
              <a:solidFill>
                <a:srgbClr val="FF0000"/>
              </a:solidFill>
            </a:endParaRPr>
          </a:p>
        </p:txBody>
      </p:sp>
      <p:pic>
        <p:nvPicPr>
          <p:cNvPr id="4" name="Содержимое 3"/>
          <p:cNvPicPr>
            <a:picLocks noGrp="1"/>
          </p:cNvPicPr>
          <p:nvPr>
            <p:ph idx="1"/>
          </p:nvPr>
        </p:nvPicPr>
        <p:blipFill>
          <a:blip r:embed="rId2" cstate="print"/>
          <a:srcRect/>
          <a:stretch>
            <a:fillRect/>
          </a:stretch>
        </p:blipFill>
        <p:spPr bwMode="auto">
          <a:xfrm>
            <a:off x="533400" y="1524000"/>
            <a:ext cx="8381999" cy="5638800"/>
          </a:xfrm>
          <a:prstGeom prst="rect">
            <a:avLst/>
          </a:prstGeom>
          <a:noFill/>
          <a:ln w="9525">
            <a:noFill/>
            <a:miter lim="800000"/>
            <a:headEnd/>
            <a:tailEnd/>
          </a:ln>
        </p:spPr>
      </p:pic>
      <p:pic>
        <p:nvPicPr>
          <p:cNvPr id="5" name="Picture 1" descr="C:\Users\Учитель ИВТ\Pictures\70 лет.jpg"/>
          <p:cNvPicPr>
            <a:picLocks noChangeAspect="1" noChangeArrowheads="1"/>
          </p:cNvPicPr>
          <p:nvPr/>
        </p:nvPicPr>
        <p:blipFill>
          <a:blip r:embed="rId3" cstate="print"/>
          <a:srcRect/>
          <a:stretch>
            <a:fillRect/>
          </a:stretch>
        </p:blipFill>
        <p:spPr bwMode="auto">
          <a:xfrm>
            <a:off x="0" y="0"/>
            <a:ext cx="1619250" cy="71437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ctrTitle"/>
          </p:nvPr>
        </p:nvSpPr>
        <p:spPr>
          <a:xfrm>
            <a:off x="758825" y="1295401"/>
            <a:ext cx="7742238" cy="1492250"/>
          </a:xfrm>
        </p:spPr>
        <p:txBody>
          <a:bodyPr/>
          <a:lstStyle/>
          <a:p>
            <a:pPr eaLnBrk="1" hangingPunct="1">
              <a:lnSpc>
                <a:spcPct val="90000"/>
              </a:lnSpc>
              <a:spcBef>
                <a:spcPct val="20000"/>
              </a:spcBef>
              <a:defRPr/>
            </a:pPr>
            <a:r>
              <a:rPr lang="ru-RU" sz="2000" b="1" i="1" dirty="0">
                <a:latin typeface="Times New Roman" pitchFamily="18" charset="0"/>
                <a:ea typeface="+mn-ea"/>
                <a:cs typeface="Times New Roman" pitchFamily="18" charset="0"/>
              </a:rPr>
              <a:t>Кужугет Данов </a:t>
            </a:r>
            <a:r>
              <a:rPr lang="ru-RU" sz="2000" b="1" i="1" dirty="0" smtClean="0">
                <a:latin typeface="Times New Roman" pitchFamily="18" charset="0"/>
                <a:ea typeface="+mn-ea"/>
                <a:cs typeface="Times New Roman" pitchFamily="18" charset="0"/>
              </a:rPr>
              <a:t>Манзырышкыевич: </a:t>
            </a:r>
            <a:br>
              <a:rPr lang="ru-RU" sz="2000" b="1" i="1" dirty="0" smtClean="0">
                <a:latin typeface="Times New Roman" pitchFamily="18" charset="0"/>
                <a:ea typeface="+mn-ea"/>
                <a:cs typeface="Times New Roman" pitchFamily="18" charset="0"/>
              </a:rPr>
            </a:br>
            <a:r>
              <a:rPr lang="ru-RU" sz="2000" b="1" i="1" dirty="0" smtClean="0">
                <a:latin typeface="Times New Roman" pitchFamily="18" charset="0"/>
                <a:ea typeface="+mn-ea"/>
                <a:cs typeface="Times New Roman" pitchFamily="18" charset="0"/>
              </a:rPr>
              <a:t>участник </a:t>
            </a:r>
            <a:r>
              <a:rPr lang="ru-RU" sz="2000" b="1" i="1" dirty="0">
                <a:latin typeface="Times New Roman" pitchFamily="18" charset="0"/>
                <a:ea typeface="+mn-ea"/>
                <a:cs typeface="Times New Roman" pitchFamily="18" charset="0"/>
              </a:rPr>
              <a:t>советско-китайского пограничного вооруженного </a:t>
            </a:r>
            <a:r>
              <a:rPr lang="ru-RU" sz="2000" b="1" i="1" dirty="0" smtClean="0">
                <a:latin typeface="Times New Roman" pitchFamily="18" charset="0"/>
                <a:ea typeface="+mn-ea"/>
                <a:cs typeface="Times New Roman" pitchFamily="18" charset="0"/>
              </a:rPr>
              <a:t>конфликта на о.Даманский 1969 г. </a:t>
            </a:r>
            <a:r>
              <a:rPr lang="ru-RU" sz="2000" b="1" i="1" dirty="0">
                <a:latin typeface="Times New Roman" pitchFamily="18" charset="0"/>
                <a:ea typeface="+mn-ea"/>
                <a:cs typeface="Times New Roman" pitchFamily="18" charset="0"/>
              </a:rPr>
              <a:t/>
            </a:r>
            <a:br>
              <a:rPr lang="ru-RU" sz="2000" b="1" i="1" dirty="0">
                <a:latin typeface="Times New Roman" pitchFamily="18" charset="0"/>
                <a:ea typeface="+mn-ea"/>
                <a:cs typeface="Times New Roman" pitchFamily="18" charset="0"/>
              </a:rPr>
            </a:br>
            <a:endParaRPr lang="ru-RU" sz="2000" dirty="0" smtClean="0"/>
          </a:p>
        </p:txBody>
      </p:sp>
      <p:sp>
        <p:nvSpPr>
          <p:cNvPr id="3075" name="Rectangle 3"/>
          <p:cNvSpPr>
            <a:spLocks noGrp="1" noChangeArrowheads="1"/>
          </p:cNvSpPr>
          <p:nvPr>
            <p:ph type="subTitle" idx="1"/>
          </p:nvPr>
        </p:nvSpPr>
        <p:spPr>
          <a:xfrm>
            <a:off x="1547813" y="3500438"/>
            <a:ext cx="6335712" cy="504825"/>
          </a:xfrm>
        </p:spPr>
        <p:txBody>
          <a:bodyPr/>
          <a:lstStyle/>
          <a:p>
            <a:pPr eaLnBrk="1" hangingPunct="1">
              <a:lnSpc>
                <a:spcPct val="90000"/>
              </a:lnSpc>
            </a:pPr>
            <a:r>
              <a:rPr lang="ru-RU" sz="2800" b="1" i="1" dirty="0" smtClean="0"/>
              <a:t>«Герои Локальных войн»</a:t>
            </a:r>
          </a:p>
        </p:txBody>
      </p:sp>
      <p:sp>
        <p:nvSpPr>
          <p:cNvPr id="3076" name="TextBox 3"/>
          <p:cNvSpPr txBox="1">
            <a:spLocks noChangeArrowheads="1"/>
          </p:cNvSpPr>
          <p:nvPr/>
        </p:nvSpPr>
        <p:spPr bwMode="auto">
          <a:xfrm>
            <a:off x="3924300" y="4508500"/>
            <a:ext cx="4786313" cy="1939925"/>
          </a:xfrm>
          <a:prstGeom prst="rect">
            <a:avLst/>
          </a:prstGeom>
          <a:noFill/>
          <a:ln w="9525">
            <a:noFill/>
            <a:miter lim="800000"/>
            <a:headEnd/>
            <a:tailEnd/>
          </a:ln>
        </p:spPr>
        <p:txBody>
          <a:bodyPr>
            <a:spAutoFit/>
          </a:bodyPr>
          <a:lstStyle/>
          <a:p>
            <a:r>
              <a:rPr lang="ru-RU" sz="2000" b="1" i="1" dirty="0"/>
              <a:t>Автор: </a:t>
            </a:r>
            <a:r>
              <a:rPr lang="ru-RU" sz="2000" dirty="0"/>
              <a:t>Чымзырын Алекмаа Алексеевна, учащаяся 11 «а» класса МБОУ СОШ №1 г. Ак-Довурака</a:t>
            </a:r>
          </a:p>
          <a:p>
            <a:r>
              <a:rPr lang="ru-RU" sz="2000" b="1" i="1" dirty="0"/>
              <a:t>Руководитель: </a:t>
            </a:r>
            <a:r>
              <a:rPr lang="ru-RU" sz="2000" dirty="0"/>
              <a:t>Мамышева Татьяна Евгеньевна, учитель истории, руководитель музея. </a:t>
            </a:r>
          </a:p>
        </p:txBody>
      </p:sp>
      <p:pic>
        <p:nvPicPr>
          <p:cNvPr id="5" name="Picture 1" descr="C:\Users\Учитель ИВТ\Pictures\70 лет.jpg"/>
          <p:cNvPicPr>
            <a:picLocks noChangeAspect="1" noChangeArrowheads="1"/>
          </p:cNvPicPr>
          <p:nvPr/>
        </p:nvPicPr>
        <p:blipFill>
          <a:blip r:embed="rId2" cstate="print"/>
          <a:srcRect/>
          <a:stretch>
            <a:fillRect/>
          </a:stretch>
        </p:blipFill>
        <p:spPr bwMode="auto">
          <a:xfrm>
            <a:off x="0" y="0"/>
            <a:ext cx="1619250" cy="71437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274638"/>
            <a:ext cx="7315200" cy="1143000"/>
          </a:xfrm>
        </p:spPr>
        <p:txBody>
          <a:bodyPr/>
          <a:lstStyle/>
          <a:p>
            <a:pPr marL="342900" indent="449580" eaLnBrk="1" hangingPunct="1">
              <a:lnSpc>
                <a:spcPct val="115000"/>
              </a:lnSpc>
              <a:spcBef>
                <a:spcPct val="20000"/>
              </a:spcBef>
              <a:spcAft>
                <a:spcPts val="1000"/>
              </a:spcAft>
              <a:defRPr/>
            </a:pPr>
            <a:r>
              <a:rPr lang="ru-RU" sz="2400" b="1" i="1" kern="1200" dirty="0" smtClean="0">
                <a:solidFill>
                  <a:srgbClr val="800000"/>
                </a:solidFill>
                <a:latin typeface="Times New Roman" pitchFamily="18" charset="0"/>
                <a:ea typeface="+mn-ea"/>
                <a:cs typeface="Times New Roman" pitchFamily="18" charset="0"/>
              </a:rPr>
              <a:t/>
            </a:r>
            <a:br>
              <a:rPr lang="ru-RU" sz="2400" b="1" i="1" kern="1200" dirty="0" smtClean="0">
                <a:solidFill>
                  <a:srgbClr val="800000"/>
                </a:solidFill>
                <a:latin typeface="Times New Roman" pitchFamily="18" charset="0"/>
                <a:ea typeface="+mn-ea"/>
                <a:cs typeface="Times New Roman" pitchFamily="18" charset="0"/>
              </a:rPr>
            </a:br>
            <a:r>
              <a:rPr lang="ru-RU" sz="2400" b="1" i="1" kern="1200" dirty="0" smtClean="0">
                <a:solidFill>
                  <a:srgbClr val="800000"/>
                </a:solidFill>
                <a:latin typeface="Times New Roman" pitchFamily="18" charset="0"/>
                <a:ea typeface="+mn-ea"/>
                <a:cs typeface="Times New Roman" pitchFamily="18" charset="0"/>
              </a:rPr>
              <a:t>Советско-китайский пограничный конфликт на острове Даманский</a:t>
            </a:r>
            <a:r>
              <a:rPr lang="ru-RU" sz="2400" dirty="0" smtClean="0">
                <a:solidFill>
                  <a:srgbClr val="800000"/>
                </a:solidFill>
                <a:latin typeface="Times New Roman" pitchFamily="18" charset="0"/>
                <a:ea typeface="Calibri"/>
                <a:cs typeface="Times New Roman" pitchFamily="18" charset="0"/>
              </a:rPr>
              <a:t/>
            </a:r>
            <a:br>
              <a:rPr lang="ru-RU" sz="2400" dirty="0" smtClean="0">
                <a:solidFill>
                  <a:srgbClr val="800000"/>
                </a:solidFill>
                <a:latin typeface="Times New Roman" pitchFamily="18" charset="0"/>
                <a:ea typeface="Calibri"/>
                <a:cs typeface="Times New Roman" pitchFamily="18" charset="0"/>
              </a:rPr>
            </a:br>
            <a:endParaRPr lang="ru-RU" sz="2400" dirty="0">
              <a:solidFill>
                <a:srgbClr val="800000"/>
              </a:solidFill>
            </a:endParaRPr>
          </a:p>
        </p:txBody>
      </p:sp>
      <p:sp>
        <p:nvSpPr>
          <p:cNvPr id="4099" name="Объект 2"/>
          <p:cNvSpPr>
            <a:spLocks noGrp="1"/>
          </p:cNvSpPr>
          <p:nvPr>
            <p:ph idx="1"/>
          </p:nvPr>
        </p:nvSpPr>
        <p:spPr>
          <a:xfrm>
            <a:off x="323850" y="1052513"/>
            <a:ext cx="8424863" cy="5329237"/>
          </a:xfrm>
        </p:spPr>
        <p:txBody>
          <a:bodyPr/>
          <a:lstStyle/>
          <a:p>
            <a:pPr indent="0" algn="just" eaLnBrk="1" hangingPunct="1">
              <a:spcAft>
                <a:spcPts val="1000"/>
              </a:spcAft>
              <a:buFontTx/>
              <a:buNone/>
            </a:pPr>
            <a:r>
              <a:rPr lang="ru-RU" sz="1800" b="1" dirty="0" smtClean="0">
                <a:solidFill>
                  <a:srgbClr val="002060"/>
                </a:solidFill>
                <a:latin typeface="Times New Roman" pitchFamily="18" charset="0"/>
                <a:cs typeface="Times New Roman" pitchFamily="18" charset="0"/>
              </a:rPr>
              <a:t>	Это вооруженные столкновения между СССР и КНР, 2-го и 15 марта 1969 года в районе острова Даманский на реке Уссури. Самый крупный советско-китайский вооружённый конфликт в современной истории России и Китая. </a:t>
            </a:r>
            <a:endParaRPr lang="ru-RU" sz="1800" b="1" dirty="0" smtClean="0">
              <a:solidFill>
                <a:srgbClr val="002060"/>
              </a:solidFill>
              <a:latin typeface="Times New Roman" pitchFamily="18" charset="0"/>
              <a:ea typeface="Calibri" pitchFamily="34" charset="0"/>
              <a:cs typeface="Times New Roman" pitchFamily="18" charset="0"/>
            </a:endParaRPr>
          </a:p>
          <a:p>
            <a:pPr indent="0" algn="just" eaLnBrk="1" hangingPunct="1">
              <a:spcAft>
                <a:spcPts val="1000"/>
              </a:spcAft>
              <a:buFontTx/>
              <a:buNone/>
            </a:pPr>
            <a:r>
              <a:rPr lang="ru-RU" sz="1800" b="1" dirty="0" smtClean="0">
                <a:solidFill>
                  <a:srgbClr val="002060"/>
                </a:solidFill>
                <a:latin typeface="Times New Roman" pitchFamily="18" charset="0"/>
                <a:cs typeface="Times New Roman" pitchFamily="18" charset="0"/>
              </a:rPr>
              <a:t>	Этот остров настолько мал, что в половодье скрывается под водами разлившейся реки Уссури. Сейчас он называется Джинь Бао, что на китайском значит "Драгоценный". В марте 1969 года ему было суждено стать точкой, где в тугой узел сплелись противоречия большой политики. С тех пор он стал известен всему миру под названием Даманский. </a:t>
            </a:r>
          </a:p>
          <a:p>
            <a:pPr indent="0" algn="just" eaLnBrk="1" hangingPunct="1">
              <a:spcAft>
                <a:spcPts val="1000"/>
              </a:spcAft>
              <a:buFontTx/>
              <a:buNone/>
            </a:pPr>
            <a:r>
              <a:rPr lang="ru-RU" sz="1800" b="1" dirty="0" smtClean="0">
                <a:latin typeface="Times New Roman" pitchFamily="18" charset="0"/>
                <a:ea typeface="Calibri" pitchFamily="34" charset="0"/>
                <a:cs typeface="Calibri" pitchFamily="34" charset="0"/>
              </a:rPr>
              <a:t>	Этот конфликт практически не встречается в учебниках по истории. Об этом событии знают лишь немногие.  Несмотря на то, что бой за остров Даманский длился недолго, это событие заслуживает внимания. Маленький пограничный островок на Дальнем Востоке стал козырной картой большой политической провокации, в результате чего пало немало хороших пограничников и тех, кто проходил военное обучение.</a:t>
            </a:r>
          </a:p>
          <a:p>
            <a:pPr indent="0" algn="just" eaLnBrk="1" hangingPunct="1">
              <a:lnSpc>
                <a:spcPct val="115000"/>
              </a:lnSpc>
              <a:spcAft>
                <a:spcPts val="1000"/>
              </a:spcAft>
            </a:pPr>
            <a:endParaRPr lang="ru-RU" sz="2000" b="1" dirty="0" smtClean="0">
              <a:solidFill>
                <a:srgbClr val="002060"/>
              </a:solidFill>
              <a:latin typeface="Times New Roman" pitchFamily="18" charset="0"/>
              <a:ea typeface="Calibri" pitchFamily="34" charset="0"/>
              <a:cs typeface="Calibri" pitchFamily="34" charset="0"/>
            </a:endParaRPr>
          </a:p>
          <a:p>
            <a:pPr indent="0" eaLnBrk="1" hangingPunct="1"/>
            <a:endParaRPr lang="ru-RU" dirty="0" smtClean="0"/>
          </a:p>
        </p:txBody>
      </p:sp>
      <p:pic>
        <p:nvPicPr>
          <p:cNvPr id="4" name="Picture 1" descr="C:\Users\Учитель ИВТ\Pictures\70 лет.jpg"/>
          <p:cNvPicPr>
            <a:picLocks noChangeAspect="1" noChangeArrowheads="1"/>
          </p:cNvPicPr>
          <p:nvPr/>
        </p:nvPicPr>
        <p:blipFill>
          <a:blip r:embed="rId2" cstate="print"/>
          <a:srcRect/>
          <a:stretch>
            <a:fillRect/>
          </a:stretch>
        </p:blipFill>
        <p:spPr bwMode="auto">
          <a:xfrm>
            <a:off x="0" y="0"/>
            <a:ext cx="1619250" cy="71437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349250" y="428625"/>
            <a:ext cx="3775075" cy="2928938"/>
          </a:xfrm>
        </p:spPr>
        <p:txBody>
          <a:bodyPr/>
          <a:lstStyle/>
          <a:p>
            <a:r>
              <a:rPr lang="ru-RU" sz="2800" b="1" i="1" dirty="0" smtClean="0">
                <a:solidFill>
                  <a:srgbClr val="800000"/>
                </a:solidFill>
              </a:rPr>
              <a:t>Кужугет Данов Манзырышкыевич</a:t>
            </a:r>
          </a:p>
        </p:txBody>
      </p:sp>
      <p:pic>
        <p:nvPicPr>
          <p:cNvPr id="5123" name="Picture 3" descr="C:\Users\user\Desktop\Экспозиция ГЕРОИ ЛОКАЛЬНЫХ ВОЙН\Данов Манзырышкыевич\PIC_6195.JPG"/>
          <p:cNvPicPr>
            <a:picLocks noChangeAspect="1" noChangeArrowheads="1"/>
          </p:cNvPicPr>
          <p:nvPr/>
        </p:nvPicPr>
        <p:blipFill>
          <a:blip r:embed="rId2" cstate="print"/>
          <a:srcRect/>
          <a:stretch>
            <a:fillRect/>
          </a:stretch>
        </p:blipFill>
        <p:spPr bwMode="auto">
          <a:xfrm>
            <a:off x="4140200" y="260350"/>
            <a:ext cx="4351338" cy="3263900"/>
          </a:xfrm>
          <a:prstGeom prst="rect">
            <a:avLst/>
          </a:prstGeom>
          <a:noFill/>
          <a:ln w="9525">
            <a:noFill/>
            <a:miter lim="800000"/>
            <a:headEnd/>
            <a:tailEnd/>
          </a:ln>
        </p:spPr>
      </p:pic>
      <p:pic>
        <p:nvPicPr>
          <p:cNvPr id="5124" name="Picture 2" descr="C:\Users\user\Desktop\Экспозиция ГЕРОИ ЛОКАЛЬНЫХ ВОЙН\Данов Манзырышкыевич\PIC_6193.JPG"/>
          <p:cNvPicPr>
            <a:picLocks noGrp="1" noChangeAspect="1" noChangeArrowheads="1"/>
          </p:cNvPicPr>
          <p:nvPr>
            <p:ph idx="1"/>
          </p:nvPr>
        </p:nvPicPr>
        <p:blipFill>
          <a:blip r:embed="rId3" cstate="print"/>
          <a:srcRect/>
          <a:stretch>
            <a:fillRect/>
          </a:stretch>
        </p:blipFill>
        <p:spPr>
          <a:xfrm>
            <a:off x="468313" y="2924175"/>
            <a:ext cx="4602162" cy="3452813"/>
          </a:xfrm>
          <a:noFill/>
        </p:spPr>
      </p:pic>
      <p:sp>
        <p:nvSpPr>
          <p:cNvPr id="5125" name="Заголовок 1"/>
          <p:cNvSpPr txBox="1">
            <a:spLocks/>
          </p:cNvSpPr>
          <p:nvPr/>
        </p:nvSpPr>
        <p:spPr bwMode="auto">
          <a:xfrm>
            <a:off x="4859338" y="3508375"/>
            <a:ext cx="3776662" cy="2928938"/>
          </a:xfrm>
          <a:prstGeom prst="rect">
            <a:avLst/>
          </a:prstGeom>
          <a:noFill/>
          <a:ln w="9525">
            <a:noFill/>
            <a:miter lim="800000"/>
            <a:headEnd/>
            <a:tailEnd/>
          </a:ln>
        </p:spPr>
        <p:txBody>
          <a:bodyPr anchor="ctr"/>
          <a:lstStyle/>
          <a:p>
            <a:pPr algn="ctr" eaLnBrk="0" hangingPunct="0"/>
            <a:r>
              <a:rPr lang="ru-RU" sz="2400" b="1" i="1" dirty="0">
                <a:solidFill>
                  <a:srgbClr val="002060"/>
                </a:solidFill>
              </a:rPr>
              <a:t>Участник советско-китайского пограничного вооруженного конфликта у о. Даманский</a:t>
            </a:r>
          </a:p>
        </p:txBody>
      </p:sp>
      <p:pic>
        <p:nvPicPr>
          <p:cNvPr id="6" name="Picture 1" descr="C:\Users\Учитель ИВТ\Pictures\70 лет.jpg"/>
          <p:cNvPicPr>
            <a:picLocks noChangeAspect="1" noChangeArrowheads="1"/>
          </p:cNvPicPr>
          <p:nvPr/>
        </p:nvPicPr>
        <p:blipFill>
          <a:blip r:embed="rId4" cstate="print"/>
          <a:srcRect/>
          <a:stretch>
            <a:fillRect/>
          </a:stretch>
        </p:blipFill>
        <p:spPr bwMode="auto">
          <a:xfrm>
            <a:off x="0" y="0"/>
            <a:ext cx="1619250" cy="71437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755650" y="836613"/>
            <a:ext cx="3095625" cy="4032250"/>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4099" name="Rectangle 3"/>
          <p:cNvSpPr>
            <a:spLocks noGrp="1" noChangeArrowheads="1"/>
          </p:cNvSpPr>
          <p:nvPr>
            <p:ph type="body" idx="1"/>
          </p:nvPr>
        </p:nvSpPr>
        <p:spPr>
          <a:xfrm>
            <a:off x="3851275" y="785813"/>
            <a:ext cx="4935538" cy="5329237"/>
          </a:xfrm>
        </p:spPr>
        <p:txBody>
          <a:bodyPr/>
          <a:lstStyle/>
          <a:p>
            <a:pPr marL="0" indent="0" algn="ctr" eaLnBrk="1" hangingPunct="1">
              <a:buFontTx/>
              <a:buNone/>
            </a:pPr>
            <a:r>
              <a:rPr lang="ru-RU" sz="2800" b="1" dirty="0" smtClean="0">
                <a:latin typeface="Times New Roman" pitchFamily="18" charset="0"/>
                <a:ea typeface="Calibri" pitchFamily="34" charset="0"/>
                <a:cs typeface="Calibri" pitchFamily="34" charset="0"/>
              </a:rPr>
              <a:t>Кужугет </a:t>
            </a:r>
          </a:p>
          <a:p>
            <a:pPr marL="0" indent="0" algn="ctr" eaLnBrk="1" hangingPunct="1">
              <a:buFontTx/>
              <a:buNone/>
            </a:pPr>
            <a:r>
              <a:rPr lang="ru-RU" sz="2800" b="1" dirty="0" smtClean="0">
                <a:latin typeface="Times New Roman" pitchFamily="18" charset="0"/>
                <a:ea typeface="Calibri" pitchFamily="34" charset="0"/>
                <a:cs typeface="Calibri" pitchFamily="34" charset="0"/>
              </a:rPr>
              <a:t>Данов</a:t>
            </a:r>
          </a:p>
          <a:p>
            <a:pPr marL="0" indent="0" algn="ctr" eaLnBrk="1" hangingPunct="1">
              <a:buFontTx/>
              <a:buNone/>
            </a:pPr>
            <a:r>
              <a:rPr lang="ru-RU" sz="2800" b="1" dirty="0" smtClean="0">
                <a:latin typeface="Times New Roman" pitchFamily="18" charset="0"/>
                <a:ea typeface="Calibri" pitchFamily="34" charset="0"/>
                <a:cs typeface="Calibri" pitchFamily="34" charset="0"/>
              </a:rPr>
              <a:t> Манзырышкыевич</a:t>
            </a:r>
            <a:r>
              <a:rPr lang="ru-RU" sz="2800" dirty="0" smtClean="0">
                <a:latin typeface="Times New Roman" pitchFamily="18" charset="0"/>
                <a:ea typeface="Calibri" pitchFamily="34" charset="0"/>
                <a:cs typeface="Calibri" pitchFamily="34" charset="0"/>
              </a:rPr>
              <a:t> </a:t>
            </a:r>
          </a:p>
          <a:p>
            <a:pPr marL="0" indent="0" eaLnBrk="1" hangingPunct="1">
              <a:buFontTx/>
              <a:buNone/>
            </a:pPr>
            <a:r>
              <a:rPr lang="ru-RU" sz="2800" dirty="0" smtClean="0">
                <a:latin typeface="Times New Roman" pitchFamily="18" charset="0"/>
                <a:ea typeface="Calibri" pitchFamily="34" charset="0"/>
                <a:cs typeface="Calibri" pitchFamily="34" charset="0"/>
              </a:rPr>
              <a:t>	</a:t>
            </a:r>
            <a:r>
              <a:rPr lang="ru-RU" sz="2800" dirty="0" smtClean="0">
                <a:solidFill>
                  <a:srgbClr val="002060"/>
                </a:solidFill>
                <a:latin typeface="Times New Roman" pitchFamily="18" charset="0"/>
                <a:ea typeface="Calibri" pitchFamily="34" charset="0"/>
                <a:cs typeface="Calibri" pitchFamily="34" charset="0"/>
              </a:rPr>
              <a:t>родился 18 декабря 1947 года в семье арата-скотовода Кужугета Манзырышкы. 	Уроженец  с. Кызыл-Тайга Барун-Хемчикского района Тувинской АССР, в семье  четвертый ребенок </a:t>
            </a:r>
            <a:r>
              <a:rPr lang="ru-RU" sz="2800" b="1" i="1" dirty="0" smtClean="0">
                <a:solidFill>
                  <a:srgbClr val="002060"/>
                </a:solidFill>
                <a:effectLst>
                  <a:outerShdw blurRad="38100" dist="38100" dir="2700000" algn="tl">
                    <a:srgbClr val="C0C0C0"/>
                  </a:outerShdw>
                </a:effectLst>
              </a:rPr>
              <a:t>. </a:t>
            </a:r>
          </a:p>
        </p:txBody>
      </p:sp>
      <p:pic>
        <p:nvPicPr>
          <p:cNvPr id="6148" name="Picture 4" descr="C:\Users\user\Desktop\Данов Манзырышкыевич\PIC_6146.JPG"/>
          <p:cNvPicPr>
            <a:picLocks noChangeAspect="1" noChangeArrowheads="1"/>
          </p:cNvPicPr>
          <p:nvPr/>
        </p:nvPicPr>
        <p:blipFill>
          <a:blip r:embed="rId2" cstate="print"/>
          <a:srcRect/>
          <a:stretch>
            <a:fillRect/>
          </a:stretch>
        </p:blipFill>
        <p:spPr bwMode="auto">
          <a:xfrm>
            <a:off x="990600" y="1036638"/>
            <a:ext cx="2614613" cy="3487737"/>
          </a:xfrm>
          <a:prstGeom prst="rect">
            <a:avLst/>
          </a:prstGeom>
          <a:noFill/>
          <a:ln w="9525">
            <a:noFill/>
            <a:miter lim="800000"/>
            <a:headEnd/>
            <a:tailEnd/>
          </a:ln>
        </p:spPr>
      </p:pic>
      <p:pic>
        <p:nvPicPr>
          <p:cNvPr id="5" name="Picture 1" descr="C:\Users\Учитель ИВТ\Pictures\70 лет.jpg"/>
          <p:cNvPicPr>
            <a:picLocks noChangeAspect="1" noChangeArrowheads="1"/>
          </p:cNvPicPr>
          <p:nvPr/>
        </p:nvPicPr>
        <p:blipFill>
          <a:blip r:embed="rId3" cstate="print"/>
          <a:srcRect/>
          <a:stretch>
            <a:fillRect/>
          </a:stretch>
        </p:blipFill>
        <p:spPr bwMode="auto">
          <a:xfrm>
            <a:off x="0" y="0"/>
            <a:ext cx="1619250" cy="71437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3" y="404813"/>
            <a:ext cx="8156575" cy="952500"/>
          </a:xfrm>
        </p:spPr>
        <p:txBody>
          <a:bodyPr/>
          <a:lstStyle/>
          <a:p>
            <a:pPr eaLnBrk="1" hangingPunct="1">
              <a:defRPr/>
            </a:pPr>
            <a:r>
              <a:rPr lang="ru-RU" sz="4000" b="1" i="1" u="sng" dirty="0" smtClean="0">
                <a:solidFill>
                  <a:srgbClr val="002060"/>
                </a:solidFill>
                <a:effectLst>
                  <a:outerShdw blurRad="38100" dist="38100" dir="2700000" algn="tl">
                    <a:srgbClr val="000000">
                      <a:alpha val="43137"/>
                    </a:srgbClr>
                  </a:outerShdw>
                </a:effectLst>
              </a:rPr>
              <a:t>Призыв на военную службу</a:t>
            </a:r>
            <a:endParaRPr lang="ru-RU" sz="4000" b="1" i="1" u="sng" dirty="0">
              <a:solidFill>
                <a:srgbClr val="00206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3252788" y="1341438"/>
            <a:ext cx="5472112" cy="4881562"/>
          </a:xfrm>
        </p:spPr>
        <p:txBody>
          <a:bodyPr/>
          <a:lstStyle/>
          <a:p>
            <a:pPr marL="0" indent="0" eaLnBrk="1" hangingPunct="1">
              <a:buFontTx/>
              <a:buNone/>
            </a:pPr>
            <a:r>
              <a:rPr lang="ru-RU" sz="2800" b="1" i="1" dirty="0" smtClean="0">
                <a:latin typeface="Times New Roman" pitchFamily="18" charset="0"/>
                <a:ea typeface="Calibri" pitchFamily="34" charset="0"/>
                <a:cs typeface="Calibri" pitchFamily="34" charset="0"/>
              </a:rPr>
              <a:t>	13 ноября 1966 года </a:t>
            </a:r>
            <a:r>
              <a:rPr lang="ru-RU" sz="2800" dirty="0" smtClean="0">
                <a:solidFill>
                  <a:srgbClr val="002060"/>
                </a:solidFill>
                <a:latin typeface="Times New Roman" pitchFamily="18" charset="0"/>
                <a:ea typeface="Calibri" pitchFamily="34" charset="0"/>
                <a:cs typeface="Calibri" pitchFamily="34" charset="0"/>
              </a:rPr>
              <a:t>призывной комиссией при Барун-Хемчикско призван на действительную военную службу в районном военном комиссариате Тувинской АССР. Службу проходил в в/ч 262 в рабочей роте, в звании рядового. Во время прохождения службы прошел обучение по должностной специальности «стрелок» </a:t>
            </a:r>
            <a:r>
              <a:rPr lang="ru-RU" dirty="0" smtClean="0">
                <a:solidFill>
                  <a:srgbClr val="002060"/>
                </a:solidFill>
                <a:latin typeface="Times New Roman" pitchFamily="18" charset="0"/>
                <a:ea typeface="Calibri" pitchFamily="34" charset="0"/>
                <a:cs typeface="Calibri" pitchFamily="34" charset="0"/>
              </a:rPr>
              <a:t>.</a:t>
            </a:r>
            <a:endParaRPr lang="ru-RU" b="1" i="1" dirty="0" smtClean="0">
              <a:solidFill>
                <a:srgbClr val="002060"/>
              </a:solidFill>
              <a:effectLst>
                <a:outerShdw blurRad="38100" dist="38100" dir="2700000" algn="tl">
                  <a:srgbClr val="C0C0C0"/>
                </a:outerShdw>
              </a:effectLst>
            </a:endParaRPr>
          </a:p>
        </p:txBody>
      </p:sp>
      <p:pic>
        <p:nvPicPr>
          <p:cNvPr id="7172" name="Picture 3" descr="C:\Users\user\Desktop\Данов Манзырышкыевич\PIC_6187.JPG"/>
          <p:cNvPicPr>
            <a:picLocks noChangeAspect="1" noChangeArrowheads="1"/>
          </p:cNvPicPr>
          <p:nvPr/>
        </p:nvPicPr>
        <p:blipFill>
          <a:blip r:embed="rId2" cstate="print"/>
          <a:srcRect/>
          <a:stretch>
            <a:fillRect/>
          </a:stretch>
        </p:blipFill>
        <p:spPr bwMode="auto">
          <a:xfrm>
            <a:off x="484188" y="1341438"/>
            <a:ext cx="2768600" cy="2074862"/>
          </a:xfrm>
          <a:prstGeom prst="rect">
            <a:avLst/>
          </a:prstGeom>
          <a:noFill/>
          <a:ln w="9525">
            <a:noFill/>
            <a:miter lim="800000"/>
            <a:headEnd/>
            <a:tailEnd/>
          </a:ln>
        </p:spPr>
      </p:pic>
      <p:pic>
        <p:nvPicPr>
          <p:cNvPr id="7173" name="Picture 4" descr="C:\Users\user\Desktop\Данов Манзырышкыевич\PIC_6186.JPG"/>
          <p:cNvPicPr>
            <a:picLocks noChangeAspect="1" noChangeArrowheads="1"/>
          </p:cNvPicPr>
          <p:nvPr/>
        </p:nvPicPr>
        <p:blipFill>
          <a:blip r:embed="rId3" cstate="print"/>
          <a:srcRect/>
          <a:stretch>
            <a:fillRect/>
          </a:stretch>
        </p:blipFill>
        <p:spPr bwMode="auto">
          <a:xfrm>
            <a:off x="427038" y="4149725"/>
            <a:ext cx="2744787"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750" y="3789363"/>
            <a:ext cx="8064500" cy="2592387"/>
          </a:xfrm>
        </p:spPr>
        <p:txBody>
          <a:bodyPr/>
          <a:lstStyle/>
          <a:p>
            <a:pPr indent="449580" algn="just" eaLnBrk="1" hangingPunct="1">
              <a:spcAft>
                <a:spcPts val="1000"/>
              </a:spcAft>
              <a:defRPr/>
            </a:pPr>
            <a:endParaRPr lang="ru-RU" sz="2400" b="1" i="1" dirty="0" smtClean="0">
              <a:latin typeface="Times New Roman" pitchFamily="18" charset="0"/>
              <a:ea typeface="Calibri"/>
              <a:cs typeface="Times New Roman" pitchFamily="18" charset="0"/>
            </a:endParaRPr>
          </a:p>
          <a:p>
            <a:pPr indent="449580" algn="just" eaLnBrk="1" hangingPunct="1">
              <a:spcAft>
                <a:spcPts val="1000"/>
              </a:spcAft>
              <a:defRPr/>
            </a:pPr>
            <a:r>
              <a:rPr lang="ru-RU" sz="2400" b="1" i="1" dirty="0" smtClean="0">
                <a:latin typeface="Times New Roman" pitchFamily="18" charset="0"/>
                <a:ea typeface="Calibri"/>
                <a:cs typeface="Times New Roman" pitchFamily="18" charset="0"/>
              </a:rPr>
              <a:t>В марте 1969 года</a:t>
            </a:r>
            <a:r>
              <a:rPr lang="ru-RU" sz="2400" dirty="0" smtClean="0">
                <a:latin typeface="Times New Roman" pitchFamily="18" charset="0"/>
                <a:ea typeface="Calibri"/>
                <a:cs typeface="Times New Roman" pitchFamily="18" charset="0"/>
              </a:rPr>
              <a:t>, </a:t>
            </a:r>
            <a:r>
              <a:rPr lang="ru-RU" sz="2400" dirty="0" smtClean="0">
                <a:solidFill>
                  <a:srgbClr val="002060"/>
                </a:solidFill>
                <a:latin typeface="Times New Roman" pitchFamily="18" charset="0"/>
                <a:ea typeface="Calibri"/>
                <a:cs typeface="Times New Roman" pitchFamily="18" charset="0"/>
              </a:rPr>
              <a:t>когда Данов Кужугет проходил срочную службу на Дальнем Востоке, он стал невольным участником самого крупного в современной истории советско-китайского вооруженного пограничного конфликта в районе острова Даманский на р.Уссури.  </a:t>
            </a:r>
          </a:p>
          <a:p>
            <a:pPr eaLnBrk="1" hangingPunct="1">
              <a:defRPr/>
            </a:pPr>
            <a:endParaRPr lang="ru-RU" b="1" i="1" dirty="0">
              <a:effectLst>
                <a:outerShdw blurRad="38100" dist="38100" dir="2700000" algn="tl">
                  <a:srgbClr val="000000">
                    <a:alpha val="43137"/>
                  </a:srgbClr>
                </a:outerShdw>
              </a:effectLst>
            </a:endParaRPr>
          </a:p>
        </p:txBody>
      </p:sp>
      <p:pic>
        <p:nvPicPr>
          <p:cNvPr id="8195" name="Picture 4" descr="C:\Users\user\Desktop\Данов Манзырышкыевич\PIC_6185.JPG"/>
          <p:cNvPicPr>
            <a:picLocks noChangeAspect="1" noChangeArrowheads="1"/>
          </p:cNvPicPr>
          <p:nvPr/>
        </p:nvPicPr>
        <p:blipFill>
          <a:blip r:embed="rId2" cstate="print"/>
          <a:srcRect/>
          <a:stretch>
            <a:fillRect/>
          </a:stretch>
        </p:blipFill>
        <p:spPr bwMode="auto">
          <a:xfrm>
            <a:off x="2124075" y="620713"/>
            <a:ext cx="4968875" cy="3725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750" y="404813"/>
            <a:ext cx="8196263" cy="857250"/>
          </a:xfrm>
        </p:spPr>
        <p:txBody>
          <a:bodyPr/>
          <a:lstStyle/>
          <a:p>
            <a:pPr eaLnBrk="1" hangingPunct="1">
              <a:defRPr/>
            </a:pPr>
            <a:r>
              <a:rPr lang="ru-RU" sz="2400" b="1" i="1" dirty="0" smtClean="0">
                <a:effectLst>
                  <a:outerShdw blurRad="38100" dist="38100" dir="2700000" algn="tl">
                    <a:srgbClr val="000000">
                      <a:alpha val="43137"/>
                    </a:srgbClr>
                  </a:outerShdw>
                </a:effectLst>
              </a:rPr>
              <a:t>Из воспоминаний Кужугет Данова Мазырышкыевича:</a:t>
            </a:r>
            <a:endParaRPr lang="ru-RU" sz="2400" b="1" i="1" dirty="0">
              <a:effectLst>
                <a:outerShdw blurRad="38100" dist="38100" dir="2700000" algn="tl">
                  <a:srgbClr val="000000">
                    <a:alpha val="43137"/>
                  </a:srgbClr>
                </a:outerShdw>
              </a:effectLst>
            </a:endParaRPr>
          </a:p>
        </p:txBody>
      </p:sp>
      <p:sp>
        <p:nvSpPr>
          <p:cNvPr id="9219" name="Объект 2"/>
          <p:cNvSpPr>
            <a:spLocks noGrp="1"/>
          </p:cNvSpPr>
          <p:nvPr>
            <p:ph idx="1"/>
          </p:nvPr>
        </p:nvSpPr>
        <p:spPr>
          <a:xfrm>
            <a:off x="539750" y="1341438"/>
            <a:ext cx="8064500" cy="4679950"/>
          </a:xfrm>
        </p:spPr>
        <p:txBody>
          <a:bodyPr/>
          <a:lstStyle/>
          <a:p>
            <a:pPr indent="0" algn="just" eaLnBrk="1" hangingPunct="1">
              <a:lnSpc>
                <a:spcPct val="115000"/>
              </a:lnSpc>
              <a:spcAft>
                <a:spcPts val="1000"/>
              </a:spcAft>
              <a:buFontTx/>
              <a:buNone/>
            </a:pPr>
            <a:endParaRPr lang="ru-RU" sz="1800" b="1" i="1" dirty="0" smtClean="0">
              <a:latin typeface="Times New Roman" pitchFamily="18" charset="0"/>
              <a:ea typeface="Calibri" pitchFamily="34" charset="0"/>
              <a:cs typeface="Times New Roman" pitchFamily="18" charset="0"/>
            </a:endParaRPr>
          </a:p>
          <a:p>
            <a:pPr indent="0" algn="just" eaLnBrk="1" hangingPunct="1">
              <a:lnSpc>
                <a:spcPct val="115000"/>
              </a:lnSpc>
              <a:spcAft>
                <a:spcPts val="1000"/>
              </a:spcAft>
              <a:buFontTx/>
              <a:buNone/>
            </a:pPr>
            <a:r>
              <a:rPr lang="ru-RU" sz="1800" b="1" i="1" dirty="0" smtClean="0">
                <a:latin typeface="Times New Roman" pitchFamily="18" charset="0"/>
                <a:ea typeface="Calibri" pitchFamily="34" charset="0"/>
                <a:cs typeface="Times New Roman" pitchFamily="18" charset="0"/>
              </a:rPr>
              <a:t>«Нас было несколько десятков советских пограничников. Ситуация осложнялась тем, что ранее из Москвы пришел приказ: «…Оружия не применять, на провокации не поддаваться…» Мы ждали команды.  Несмотря на малочисленность мы приняли бой с регулярными частями армии КНР. За 5 минут рукопашного боя погибло очень много моих сослуживцев и два командира Буйневич и Стрельников. Китайцев с другого берега Уссури поддерживала артиллерия. Но нам удалось отбросить нарушителей границы. После боя у наших солдат было много телесных повреждений, у некоторых отрезаны руки и другие части тела. Среди погибших были и наши земляки. Всех огибших солдат похоронили в одной могиле, а их домочадцам отправили похоронки и фотографии с похорон. Это было ужасно…»</a:t>
            </a:r>
            <a:endParaRPr lang="ru-RU" sz="1800" b="1" dirty="0" smtClean="0">
              <a:latin typeface="Times New Roman" pitchFamily="18" charset="0"/>
              <a:ea typeface="Calibri" pitchFamily="34" charset="0"/>
              <a:cs typeface="Times New Roman" pitchFamily="18" charset="0"/>
            </a:endParaRPr>
          </a:p>
          <a:p>
            <a:pPr indent="0" eaLnBrk="1" hangingPunct="1"/>
            <a:endParaRPr lang="ru-RU" dirty="0" smtClean="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p:txBody>
          <a:bodyPr/>
          <a:lstStyle/>
          <a:p>
            <a:pPr eaLnBrk="1" hangingPunct="1"/>
            <a:r>
              <a:rPr lang="ru-RU" sz="2400" b="1" dirty="0" smtClean="0"/>
              <a:t>Воспоминания Кужугет Тамары Кужугетовны,  супруги Кужугет Д.М. </a:t>
            </a:r>
          </a:p>
        </p:txBody>
      </p:sp>
      <p:pic>
        <p:nvPicPr>
          <p:cNvPr id="4" name="Кужугет Тамара Кужугетовна о муже участнике конфликта.MPG">
            <a:hlinkClick r:id="" action="ppaction://media"/>
          </p:cNvPr>
          <p:cNvPicPr>
            <a:picLocks noGrp="1" noRot="1" noChangeAspect="1"/>
          </p:cNvPicPr>
          <p:nvPr>
            <p:ph idx="1"/>
            <a:videoFile r:link="rId1"/>
          </p:nvPr>
        </p:nvPicPr>
        <p:blipFill>
          <a:blip r:embed="rId3" cstate="print"/>
          <a:srcRect/>
          <a:stretch>
            <a:fillRect/>
          </a:stretch>
        </p:blipFill>
        <p:spPr>
          <a:xfrm>
            <a:off x="1482725" y="1430338"/>
            <a:ext cx="6096000" cy="4572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a:xfrm>
            <a:off x="395288" y="4581525"/>
            <a:ext cx="4392612" cy="1765300"/>
          </a:xfrm>
        </p:spPr>
        <p:txBody>
          <a:bodyPr/>
          <a:lstStyle/>
          <a:p>
            <a:pPr eaLnBrk="1" hangingPunct="1"/>
            <a:r>
              <a:rPr lang="ru-RU" sz="2800" b="1" dirty="0" smtClean="0">
                <a:latin typeface="Times New Roman" pitchFamily="18" charset="0"/>
                <a:cs typeface="Times New Roman" pitchFamily="18" charset="0"/>
              </a:rPr>
              <a:t>Братская могила советских солдат</a:t>
            </a:r>
            <a:r>
              <a:rPr lang="ru-RU" sz="2800" dirty="0" smtClean="0">
                <a:latin typeface="Times New Roman" pitchFamily="18" charset="0"/>
                <a:cs typeface="Times New Roman" pitchFamily="18" charset="0"/>
              </a:rPr>
              <a:t>. </a:t>
            </a:r>
          </a:p>
        </p:txBody>
      </p:sp>
      <p:pic>
        <p:nvPicPr>
          <p:cNvPr id="11267" name="Picture 2" descr="C:\Users\user\Desktop\Данов Манзырышкыевич\PIC_6175.JPG"/>
          <p:cNvPicPr>
            <a:picLocks noGrp="1" noChangeAspect="1" noChangeArrowheads="1"/>
          </p:cNvPicPr>
          <p:nvPr>
            <p:ph idx="1"/>
          </p:nvPr>
        </p:nvPicPr>
        <p:blipFill>
          <a:blip r:embed="rId2" cstate="print"/>
          <a:srcRect/>
          <a:stretch>
            <a:fillRect/>
          </a:stretch>
        </p:blipFill>
        <p:spPr>
          <a:xfrm>
            <a:off x="395288" y="692150"/>
            <a:ext cx="4800600" cy="3602038"/>
          </a:xfrm>
          <a:noFill/>
        </p:spPr>
      </p:pic>
      <p:pic>
        <p:nvPicPr>
          <p:cNvPr id="11268" name="Picture 4"/>
          <p:cNvPicPr>
            <a:picLocks noChangeAspect="1" noChangeArrowheads="1"/>
          </p:cNvPicPr>
          <p:nvPr/>
        </p:nvPicPr>
        <p:blipFill>
          <a:blip r:embed="rId3" cstate="print"/>
          <a:srcRect/>
          <a:stretch>
            <a:fillRect/>
          </a:stretch>
        </p:blipFill>
        <p:spPr bwMode="auto">
          <a:xfrm>
            <a:off x="4643438" y="3482975"/>
            <a:ext cx="3960812" cy="2968625"/>
          </a:xfrm>
          <a:prstGeom prst="rect">
            <a:avLst/>
          </a:prstGeom>
          <a:noFill/>
          <a:ln w="9525">
            <a:noFill/>
            <a:miter lim="800000"/>
            <a:headEnd/>
            <a:tailEnd/>
          </a:ln>
          <a:effectLst/>
        </p:spPr>
      </p:pic>
      <p:sp>
        <p:nvSpPr>
          <p:cNvPr id="4" name="Прямоугольник 3"/>
          <p:cNvSpPr/>
          <p:nvPr/>
        </p:nvSpPr>
        <p:spPr>
          <a:xfrm>
            <a:off x="5219700" y="692150"/>
            <a:ext cx="3384550" cy="2062163"/>
          </a:xfrm>
          <a:prstGeom prst="rect">
            <a:avLst/>
          </a:prstGeom>
        </p:spPr>
        <p:txBody>
          <a:bodyPr>
            <a:spAutoFit/>
          </a:bodyPr>
          <a:lstStyle/>
          <a:p>
            <a:pPr algn="ctr">
              <a:defRPr/>
            </a:pPr>
            <a:r>
              <a:rPr lang="ru-RU" sz="3200" b="1" kern="0" dirty="0">
                <a:solidFill>
                  <a:srgbClr val="800000"/>
                </a:solidFill>
                <a:latin typeface="Times New Roman" pitchFamily="18" charset="0"/>
                <a:ea typeface="Calibri"/>
                <a:cs typeface="Times New Roman" pitchFamily="18" charset="0"/>
              </a:rPr>
              <a:t>Конфликт был бы засекречен, если бы не имел жертв… </a:t>
            </a:r>
            <a:endParaRPr lang="ru-RU" sz="3200" dirty="0">
              <a:latin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endParaRPr lang="ru-RU" dirty="0" smtClean="0"/>
          </a:p>
        </p:txBody>
      </p:sp>
      <p:sp>
        <p:nvSpPr>
          <p:cNvPr id="12291" name="Rectangle 3"/>
          <p:cNvSpPr>
            <a:spLocks noGrp="1" noChangeArrowheads="1"/>
          </p:cNvSpPr>
          <p:nvPr>
            <p:ph type="body" idx="1"/>
          </p:nvPr>
        </p:nvSpPr>
        <p:spPr/>
        <p:txBody>
          <a:bodyPr/>
          <a:lstStyle/>
          <a:p>
            <a:pPr eaLnBrk="1" hangingPunct="1"/>
            <a:endParaRPr lang="ru-RU" dirty="0" smtClean="0"/>
          </a:p>
        </p:txBody>
      </p:sp>
      <p:pic>
        <p:nvPicPr>
          <p:cNvPr id="12292" name="Picture 4" descr="Рисунок1"/>
          <p:cNvPicPr>
            <a:picLocks noChangeAspect="1" noChangeArrowheads="1"/>
          </p:cNvPicPr>
          <p:nvPr/>
        </p:nvPicPr>
        <p:blipFill>
          <a:blip r:embed="rId2"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12294" name="Rectangle 2"/>
          <p:cNvSpPr>
            <a:spLocks noChangeArrowheads="1"/>
          </p:cNvSpPr>
          <p:nvPr/>
        </p:nvSpPr>
        <p:spPr bwMode="auto">
          <a:xfrm>
            <a:off x="1676400" y="533400"/>
            <a:ext cx="7239000" cy="1143000"/>
          </a:xfrm>
          <a:prstGeom prst="rect">
            <a:avLst/>
          </a:prstGeom>
          <a:noFill/>
          <a:ln w="9525">
            <a:noFill/>
            <a:miter lim="800000"/>
            <a:headEnd/>
            <a:tailEnd/>
          </a:ln>
        </p:spPr>
        <p:txBody>
          <a:bodyPr anchor="ctr"/>
          <a:lstStyle/>
          <a:p>
            <a:pPr algn="ctr"/>
            <a:r>
              <a:rPr lang="ru-RU" sz="2800" b="1" dirty="0" smtClean="0">
                <a:solidFill>
                  <a:srgbClr val="FF0000"/>
                </a:solidFill>
              </a:rPr>
              <a:t>Стартовала республиканская эстафета «Голубь Мира»,  посвященная </a:t>
            </a:r>
          </a:p>
          <a:p>
            <a:pPr algn="ctr"/>
            <a:r>
              <a:rPr lang="ru-RU" sz="2800" b="1" dirty="0" smtClean="0">
                <a:solidFill>
                  <a:srgbClr val="FF0000"/>
                </a:solidFill>
              </a:rPr>
              <a:t>70-летию Победы в Великой Отечественной войне 1941-1945 годов  </a:t>
            </a:r>
            <a:r>
              <a:rPr lang="ru-RU" sz="3600" b="1" dirty="0">
                <a:solidFill>
                  <a:schemeClr val="tx2"/>
                </a:solidFill>
              </a:rPr>
              <a:t/>
            </a:r>
            <a:br>
              <a:rPr lang="ru-RU" sz="3600" b="1" dirty="0">
                <a:solidFill>
                  <a:schemeClr val="tx2"/>
                </a:solidFill>
              </a:rPr>
            </a:br>
            <a:endParaRPr lang="ru-RU" sz="2400" b="1" i="1" dirty="0">
              <a:solidFill>
                <a:schemeClr val="tx2"/>
              </a:solidFill>
            </a:endParaRPr>
          </a:p>
        </p:txBody>
      </p:sp>
      <p:pic>
        <p:nvPicPr>
          <p:cNvPr id="7" name="Picture 1" descr="C:\Users\Учитель ИВТ\Pictures\70 лет.jpg"/>
          <p:cNvPicPr>
            <a:picLocks noChangeAspect="1" noChangeArrowheads="1"/>
          </p:cNvPicPr>
          <p:nvPr/>
        </p:nvPicPr>
        <p:blipFill>
          <a:blip r:embed="rId3" cstate="print"/>
          <a:srcRect/>
          <a:stretch>
            <a:fillRect/>
          </a:stretch>
        </p:blipFill>
        <p:spPr bwMode="auto">
          <a:xfrm>
            <a:off x="0" y="0"/>
            <a:ext cx="1619250" cy="714375"/>
          </a:xfrm>
          <a:prstGeom prst="rect">
            <a:avLst/>
          </a:prstGeom>
          <a:noFill/>
        </p:spPr>
      </p:pic>
      <p:pic>
        <p:nvPicPr>
          <p:cNvPr id="58370" name="Picture 2" descr="C:\Users\Учитель ИВТ\Pictures\golubmira.jpg"/>
          <p:cNvPicPr>
            <a:picLocks noChangeAspect="1" noChangeArrowheads="1"/>
          </p:cNvPicPr>
          <p:nvPr/>
        </p:nvPicPr>
        <p:blipFill>
          <a:blip r:embed="rId4" cstate="print"/>
          <a:srcRect/>
          <a:stretch>
            <a:fillRect/>
          </a:stretch>
        </p:blipFill>
        <p:spPr bwMode="auto">
          <a:xfrm>
            <a:off x="3047999" y="1981200"/>
            <a:ext cx="3718999" cy="4876800"/>
          </a:xfrm>
          <a:prstGeom prst="rect">
            <a:avLst/>
          </a:prstGeom>
          <a:noFill/>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C:\Users\user\Desktop\Данов Манзырышкыевич\PIC_6176.JPG"/>
          <p:cNvPicPr>
            <a:picLocks noGrp="1" noChangeAspect="1" noChangeArrowheads="1"/>
          </p:cNvPicPr>
          <p:nvPr>
            <p:ph idx="1"/>
          </p:nvPr>
        </p:nvPicPr>
        <p:blipFill>
          <a:blip r:embed="rId2" cstate="print"/>
          <a:srcRect/>
          <a:stretch>
            <a:fillRect/>
          </a:stretch>
        </p:blipFill>
        <p:spPr>
          <a:xfrm>
            <a:off x="452438" y="404813"/>
            <a:ext cx="3743325" cy="2808287"/>
          </a:xfrm>
          <a:noFill/>
        </p:spPr>
      </p:pic>
      <p:pic>
        <p:nvPicPr>
          <p:cNvPr id="12291" name="Picture 4" descr="C:\Users\user\Desktop\Данов Манзырышкыевич\PIC_6183.JPG"/>
          <p:cNvPicPr>
            <a:picLocks noChangeAspect="1" noChangeArrowheads="1"/>
          </p:cNvPicPr>
          <p:nvPr/>
        </p:nvPicPr>
        <p:blipFill>
          <a:blip r:embed="rId3" cstate="print"/>
          <a:srcRect/>
          <a:stretch>
            <a:fillRect/>
          </a:stretch>
        </p:blipFill>
        <p:spPr bwMode="auto">
          <a:xfrm>
            <a:off x="4787900" y="404813"/>
            <a:ext cx="3776663" cy="2832100"/>
          </a:xfrm>
          <a:prstGeom prst="rect">
            <a:avLst/>
          </a:prstGeom>
          <a:noFill/>
          <a:ln w="9525">
            <a:noFill/>
            <a:miter lim="800000"/>
            <a:headEnd/>
            <a:tailEnd/>
          </a:ln>
        </p:spPr>
      </p:pic>
      <p:pic>
        <p:nvPicPr>
          <p:cNvPr id="12292" name="Picture 5" descr="C:\Users\user\Desktop\Данов Манзырышкыевич\PIC_6177.JPG"/>
          <p:cNvPicPr>
            <a:picLocks noChangeAspect="1" noChangeArrowheads="1"/>
          </p:cNvPicPr>
          <p:nvPr/>
        </p:nvPicPr>
        <p:blipFill>
          <a:blip r:embed="rId4" cstate="print"/>
          <a:srcRect/>
          <a:stretch>
            <a:fillRect/>
          </a:stretch>
        </p:blipFill>
        <p:spPr bwMode="auto">
          <a:xfrm>
            <a:off x="508000" y="3668713"/>
            <a:ext cx="3632200" cy="2724150"/>
          </a:xfrm>
          <a:prstGeom prst="rect">
            <a:avLst/>
          </a:prstGeom>
          <a:noFill/>
          <a:ln w="9525">
            <a:noFill/>
            <a:miter lim="800000"/>
            <a:headEnd/>
            <a:tailEnd/>
          </a:ln>
        </p:spPr>
      </p:pic>
      <p:pic>
        <p:nvPicPr>
          <p:cNvPr id="12293" name="Picture 7" descr="C:\Users\user\Desktop\Данов Манзырышкыевич\PIC_6182.JPG"/>
          <p:cNvPicPr>
            <a:picLocks noChangeAspect="1" noChangeArrowheads="1"/>
          </p:cNvPicPr>
          <p:nvPr/>
        </p:nvPicPr>
        <p:blipFill>
          <a:blip r:embed="rId5" cstate="print"/>
          <a:srcRect/>
          <a:stretch>
            <a:fillRect/>
          </a:stretch>
        </p:blipFill>
        <p:spPr bwMode="auto">
          <a:xfrm>
            <a:off x="4716463" y="3644900"/>
            <a:ext cx="3848100" cy="2747963"/>
          </a:xfrm>
          <a:prstGeom prst="rect">
            <a:avLst/>
          </a:prstGeom>
          <a:noFill/>
          <a:ln w="9525">
            <a:noFill/>
            <a:miter lim="800000"/>
            <a:headEnd/>
            <a:tailEnd/>
          </a:ln>
        </p:spPr>
      </p:pic>
      <p:sp>
        <p:nvSpPr>
          <p:cNvPr id="3" name="Скругленный прямоугольник 2"/>
          <p:cNvSpPr/>
          <p:nvPr/>
        </p:nvSpPr>
        <p:spPr>
          <a:xfrm>
            <a:off x="395288" y="3236913"/>
            <a:ext cx="8280400" cy="457200"/>
          </a:xfrm>
          <a:prstGeom prst="roundRect">
            <a:avLst/>
          </a:prstGeom>
          <a:solidFill>
            <a:srgbClr val="FFCC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rgbClr val="800000"/>
                </a:solidFill>
                <a:latin typeface="Times New Roman" pitchFamily="18" charset="0"/>
                <a:cs typeface="Times New Roman" pitchFamily="18" charset="0"/>
              </a:rPr>
              <a:t>Похороны советских солдат, погибших во время советско-китайского конфликта. (из фотоальбома Кужугет Д.М.1969 г.)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4427538" y="404813"/>
            <a:ext cx="4197350" cy="4608512"/>
          </a:xfrm>
        </p:spPr>
        <p:txBody>
          <a:bodyPr/>
          <a:lstStyle/>
          <a:p>
            <a:pPr eaLnBrk="1" hangingPunct="1"/>
            <a:r>
              <a:rPr lang="ru-RU" sz="2400" dirty="0" smtClean="0">
                <a:solidFill>
                  <a:srgbClr val="800000"/>
                </a:solidFill>
                <a:latin typeface="Times New Roman" pitchFamily="18" charset="0"/>
                <a:cs typeface="Times New Roman" pitchFamily="18" charset="0"/>
              </a:rPr>
              <a:t>Могилы командиров </a:t>
            </a:r>
            <a:br>
              <a:rPr lang="ru-RU" sz="2400" dirty="0" smtClean="0">
                <a:solidFill>
                  <a:srgbClr val="800000"/>
                </a:solidFill>
                <a:latin typeface="Times New Roman" pitchFamily="18" charset="0"/>
                <a:cs typeface="Times New Roman" pitchFamily="18" charset="0"/>
              </a:rPr>
            </a:br>
            <a:r>
              <a:rPr lang="ru-RU" sz="2400" dirty="0" smtClean="0">
                <a:solidFill>
                  <a:srgbClr val="800000"/>
                </a:solidFill>
                <a:latin typeface="Times New Roman" pitchFamily="18" charset="0"/>
                <a:cs typeface="Times New Roman" pitchFamily="18" charset="0"/>
              </a:rPr>
              <a:t>старшего лейтенанта </a:t>
            </a:r>
            <a:r>
              <a:rPr lang="ru-RU" sz="2400" b="1" dirty="0" smtClean="0">
                <a:solidFill>
                  <a:srgbClr val="002060"/>
                </a:solidFill>
                <a:latin typeface="Times New Roman" pitchFamily="18" charset="0"/>
                <a:cs typeface="Times New Roman" pitchFamily="18" charset="0"/>
              </a:rPr>
              <a:t>Буйневича Николая Михайловича </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r>
              <a:rPr lang="ru-RU" sz="2400" dirty="0" smtClean="0">
                <a:solidFill>
                  <a:srgbClr val="800000"/>
                </a:solidFill>
                <a:latin typeface="Times New Roman" pitchFamily="18" charset="0"/>
                <a:cs typeface="Times New Roman" pitchFamily="18" charset="0"/>
              </a:rPr>
              <a:t>и </a:t>
            </a:r>
            <a:br>
              <a:rPr lang="ru-RU" sz="2400" dirty="0" smtClean="0">
                <a:solidFill>
                  <a:srgbClr val="800000"/>
                </a:solidFill>
                <a:latin typeface="Times New Roman" pitchFamily="18" charset="0"/>
                <a:cs typeface="Times New Roman" pitchFamily="18" charset="0"/>
              </a:rPr>
            </a:br>
            <a:r>
              <a:rPr lang="ru-RU" sz="2400" dirty="0" smtClean="0">
                <a:solidFill>
                  <a:srgbClr val="800000"/>
                </a:solidFill>
                <a:latin typeface="Times New Roman" pitchFamily="18" charset="0"/>
                <a:cs typeface="Times New Roman" pitchFamily="18" charset="0"/>
              </a:rPr>
              <a:t>старшего лейтенанта </a:t>
            </a:r>
            <a:r>
              <a:rPr lang="ru-RU" sz="2400" b="1" dirty="0" smtClean="0">
                <a:solidFill>
                  <a:srgbClr val="002060"/>
                </a:solidFill>
                <a:latin typeface="Times New Roman" pitchFamily="18" charset="0"/>
                <a:cs typeface="Times New Roman" pitchFamily="18" charset="0"/>
              </a:rPr>
              <a:t>Стрельникова Иван Ивановича</a:t>
            </a:r>
          </a:p>
        </p:txBody>
      </p:sp>
      <p:pic>
        <p:nvPicPr>
          <p:cNvPr id="13315" name="Picture 3" descr="C:\Users\user\Desktop\Данов Манзырышкыевич\PIC_6179.JPG"/>
          <p:cNvPicPr>
            <a:picLocks noChangeAspect="1" noChangeArrowheads="1"/>
          </p:cNvPicPr>
          <p:nvPr/>
        </p:nvPicPr>
        <p:blipFill>
          <a:blip r:embed="rId2" cstate="print"/>
          <a:srcRect/>
          <a:stretch>
            <a:fillRect/>
          </a:stretch>
        </p:blipFill>
        <p:spPr bwMode="auto">
          <a:xfrm>
            <a:off x="539750" y="908050"/>
            <a:ext cx="3911600" cy="5216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hangingPunct="1">
              <a:defRPr/>
            </a:pPr>
            <a:r>
              <a:rPr lang="ru-RU" b="1" i="1" dirty="0" smtClean="0">
                <a:solidFill>
                  <a:srgbClr val="800000"/>
                </a:solidFill>
                <a:effectLst>
                  <a:outerShdw blurRad="38100" dist="38100" dir="2700000" algn="tl">
                    <a:srgbClr val="000000">
                      <a:alpha val="43137"/>
                    </a:srgbClr>
                  </a:outerShdw>
                </a:effectLst>
              </a:rPr>
              <a:t>Жизнь после службы:</a:t>
            </a:r>
            <a:endParaRPr lang="ru-RU" b="1" i="1" dirty="0">
              <a:solidFill>
                <a:srgbClr val="80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086225" y="1357313"/>
            <a:ext cx="4518025" cy="5024437"/>
          </a:xfrm>
        </p:spPr>
        <p:txBody>
          <a:bodyPr/>
          <a:lstStyle/>
          <a:p>
            <a:pPr indent="0" algn="just" eaLnBrk="1" hangingPunct="1">
              <a:lnSpc>
                <a:spcPct val="115000"/>
              </a:lnSpc>
              <a:spcAft>
                <a:spcPts val="1000"/>
              </a:spcAft>
              <a:buFontTx/>
              <a:buNone/>
              <a:defRPr/>
            </a:pPr>
            <a:r>
              <a:rPr lang="ru-RU" sz="2000" kern="1200" dirty="0" smtClean="0">
                <a:solidFill>
                  <a:srgbClr val="000000"/>
                </a:solidFill>
                <a:latin typeface="Times New Roman"/>
                <a:cs typeface="Times New Roman"/>
              </a:rPr>
              <a:t>	</a:t>
            </a:r>
            <a:r>
              <a:rPr lang="ru-RU" sz="2000" b="1" kern="1200" dirty="0" smtClean="0">
                <a:latin typeface="Times New Roman"/>
                <a:cs typeface="Times New Roman"/>
              </a:rPr>
              <a:t>17 июня 1969 года </a:t>
            </a:r>
            <a:r>
              <a:rPr lang="ru-RU" sz="2000" kern="1200" dirty="0" smtClean="0">
                <a:solidFill>
                  <a:srgbClr val="002060"/>
                </a:solidFill>
                <a:latin typeface="Times New Roman"/>
                <a:cs typeface="Times New Roman"/>
              </a:rPr>
              <a:t>Кужугет Данов Манзырышкыевич на основании приказа министерства обороны СССР №90 от 15.04.1969 года уволен в запас. </a:t>
            </a:r>
          </a:p>
          <a:p>
            <a:pPr indent="0" algn="just" eaLnBrk="1" hangingPunct="1">
              <a:lnSpc>
                <a:spcPct val="115000"/>
              </a:lnSpc>
              <a:spcAft>
                <a:spcPts val="1000"/>
              </a:spcAft>
              <a:buFontTx/>
              <a:buNone/>
              <a:defRPr/>
            </a:pPr>
            <a:r>
              <a:rPr lang="ru-RU" sz="2000" kern="1200" dirty="0" smtClean="0">
                <a:solidFill>
                  <a:srgbClr val="000000"/>
                </a:solidFill>
                <a:latin typeface="Times New Roman" pitchFamily="18" charset="0"/>
                <a:cs typeface="Times New Roman" pitchFamily="18" charset="0"/>
              </a:rPr>
              <a:t>	</a:t>
            </a:r>
            <a:r>
              <a:rPr lang="ru-RU" sz="2000" kern="1200" dirty="0" smtClean="0">
                <a:solidFill>
                  <a:srgbClr val="002060"/>
                </a:solidFill>
                <a:latin typeface="Times New Roman" pitchFamily="18" charset="0"/>
                <a:cs typeface="Times New Roman" pitchFamily="18" charset="0"/>
              </a:rPr>
              <a:t>По возвращении с военной службы Данов Манзырышкыевич женился, начал работать на складе отдела рабочего снабжения (ОРС) комбината «Туваасбест» г. Ак-Довурака Тувинской АССР. </a:t>
            </a:r>
            <a:endParaRPr lang="ru-RU" sz="2000" dirty="0" smtClean="0">
              <a:solidFill>
                <a:srgbClr val="002060"/>
              </a:solidFill>
              <a:latin typeface="Times New Roman" pitchFamily="18" charset="0"/>
              <a:ea typeface="Calibri"/>
              <a:cs typeface="Times New Roman" pitchFamily="18" charset="0"/>
            </a:endParaRPr>
          </a:p>
          <a:p>
            <a:pPr indent="449580" algn="just" eaLnBrk="1" hangingPunct="1">
              <a:lnSpc>
                <a:spcPct val="115000"/>
              </a:lnSpc>
              <a:spcAft>
                <a:spcPts val="1000"/>
              </a:spcAft>
              <a:defRPr/>
            </a:pPr>
            <a:endParaRPr lang="ru-RU" sz="2000" dirty="0" smtClean="0">
              <a:latin typeface="Calibri"/>
              <a:ea typeface="Calibri"/>
              <a:cs typeface="Times New Roman"/>
            </a:endParaRPr>
          </a:p>
          <a:p>
            <a:pPr marL="0" indent="0" eaLnBrk="1" hangingPunct="1">
              <a:buFontTx/>
              <a:buNone/>
              <a:defRPr/>
            </a:pPr>
            <a:endParaRPr lang="ru-RU" sz="2400" b="1" i="1" dirty="0">
              <a:effectLst>
                <a:outerShdw blurRad="38100" dist="38100" dir="2700000" algn="tl">
                  <a:srgbClr val="000000">
                    <a:alpha val="43137"/>
                  </a:srgbClr>
                </a:outerShdw>
              </a:effectLst>
            </a:endParaRPr>
          </a:p>
        </p:txBody>
      </p:sp>
      <p:pic>
        <p:nvPicPr>
          <p:cNvPr id="14340" name="Рисунок 3" descr="C:\Users\user\Desktop\Данов Манзырышкыевич\PIC_6149.JPG"/>
          <p:cNvPicPr>
            <a:picLocks noChangeAspect="1" noChangeArrowheads="1"/>
          </p:cNvPicPr>
          <p:nvPr/>
        </p:nvPicPr>
        <p:blipFill>
          <a:blip r:embed="rId2" cstate="print"/>
          <a:srcRect/>
          <a:stretch>
            <a:fillRect/>
          </a:stretch>
        </p:blipFill>
        <p:spPr bwMode="auto">
          <a:xfrm>
            <a:off x="611188" y="1268413"/>
            <a:ext cx="3475037" cy="338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hangingPunct="1">
              <a:defRPr/>
            </a:pPr>
            <a:r>
              <a:rPr lang="ru-RU" b="1" i="1" dirty="0" smtClean="0">
                <a:solidFill>
                  <a:srgbClr val="800000"/>
                </a:solidFill>
                <a:effectLst>
                  <a:outerShdw blurRad="38100" dist="38100" dir="2700000" algn="tl">
                    <a:srgbClr val="000000">
                      <a:alpha val="43137"/>
                    </a:srgbClr>
                  </a:outerShdw>
                </a:effectLst>
              </a:rPr>
              <a:t>Семья</a:t>
            </a:r>
            <a:endParaRPr lang="ru-RU" b="1" i="1" dirty="0">
              <a:solidFill>
                <a:srgbClr val="800000"/>
              </a:solidFill>
              <a:effectLst>
                <a:outerShdw blurRad="38100" dist="38100" dir="2700000" algn="tl">
                  <a:srgbClr val="000000">
                    <a:alpha val="43137"/>
                  </a:srgbClr>
                </a:outerShdw>
              </a:effectLst>
            </a:endParaRPr>
          </a:p>
        </p:txBody>
      </p:sp>
      <p:sp>
        <p:nvSpPr>
          <p:cNvPr id="10" name="Содержимое 9"/>
          <p:cNvSpPr>
            <a:spLocks noGrp="1"/>
          </p:cNvSpPr>
          <p:nvPr>
            <p:ph idx="1"/>
          </p:nvPr>
        </p:nvSpPr>
        <p:spPr/>
        <p:txBody>
          <a:bodyPr/>
          <a:lstStyle/>
          <a:p>
            <a:pPr indent="449580" algn="just" eaLnBrk="1" hangingPunct="1">
              <a:lnSpc>
                <a:spcPct val="115000"/>
              </a:lnSpc>
              <a:spcAft>
                <a:spcPts val="1000"/>
              </a:spcAft>
              <a:defRPr/>
            </a:pPr>
            <a:r>
              <a:rPr lang="ru-RU" sz="2400" kern="1200" dirty="0" smtClean="0">
                <a:solidFill>
                  <a:srgbClr val="002060"/>
                </a:solidFill>
                <a:latin typeface="Times New Roman"/>
                <a:cs typeface="Times New Roman"/>
              </a:rPr>
              <a:t>В семье Данова Манзырышкыевича и Тамары Кужугетовны пятеро  детей: </a:t>
            </a:r>
            <a:r>
              <a:rPr lang="ru-RU" sz="2400" i="1" kern="1200" dirty="0" smtClean="0">
                <a:solidFill>
                  <a:srgbClr val="002060"/>
                </a:solidFill>
                <a:latin typeface="Times New Roman"/>
                <a:cs typeface="Times New Roman"/>
              </a:rPr>
              <a:t>Арина</a:t>
            </a:r>
            <a:r>
              <a:rPr lang="ru-RU" sz="2400" kern="1200" dirty="0" smtClean="0">
                <a:solidFill>
                  <a:srgbClr val="002060"/>
                </a:solidFill>
                <a:latin typeface="Times New Roman"/>
                <a:cs typeface="Times New Roman"/>
              </a:rPr>
              <a:t> – работает в доме школьников г. Ак-Довурака преподавателем краеведения, </a:t>
            </a:r>
            <a:r>
              <a:rPr lang="ru-RU" sz="2400" i="1" kern="1200" dirty="0" smtClean="0">
                <a:solidFill>
                  <a:srgbClr val="002060"/>
                </a:solidFill>
                <a:latin typeface="Times New Roman"/>
                <a:cs typeface="Times New Roman"/>
              </a:rPr>
              <a:t>Аржан</a:t>
            </a:r>
            <a:r>
              <a:rPr lang="ru-RU" sz="2400" kern="1200" dirty="0" smtClean="0">
                <a:solidFill>
                  <a:srgbClr val="002060"/>
                </a:solidFill>
                <a:latin typeface="Times New Roman"/>
                <a:cs typeface="Times New Roman"/>
              </a:rPr>
              <a:t> – индивидуальный предприниматель, </a:t>
            </a:r>
            <a:r>
              <a:rPr lang="ru-RU" sz="2400" i="1" kern="1200" dirty="0" smtClean="0">
                <a:solidFill>
                  <a:srgbClr val="002060"/>
                </a:solidFill>
                <a:latin typeface="Times New Roman"/>
                <a:cs typeface="Times New Roman"/>
              </a:rPr>
              <a:t>Ария и Анюта </a:t>
            </a:r>
            <a:r>
              <a:rPr lang="ru-RU" sz="2400" kern="1200" dirty="0" smtClean="0">
                <a:solidFill>
                  <a:srgbClr val="002060"/>
                </a:solidFill>
                <a:latin typeface="Times New Roman"/>
                <a:cs typeface="Times New Roman"/>
              </a:rPr>
              <a:t>- адвокаты, </a:t>
            </a:r>
            <a:r>
              <a:rPr lang="ru-RU" sz="2400" i="1" kern="1200" dirty="0" smtClean="0">
                <a:solidFill>
                  <a:srgbClr val="002060"/>
                </a:solidFill>
                <a:latin typeface="Times New Roman"/>
                <a:cs typeface="Times New Roman"/>
              </a:rPr>
              <a:t>Рада</a:t>
            </a:r>
            <a:r>
              <a:rPr lang="ru-RU" sz="2400" kern="1200" dirty="0" smtClean="0">
                <a:solidFill>
                  <a:srgbClr val="002060"/>
                </a:solidFill>
                <a:latin typeface="Times New Roman"/>
                <a:cs typeface="Times New Roman"/>
              </a:rPr>
              <a:t> – помощник прокурора в Дзун-Хемчикском районе РТ. </a:t>
            </a:r>
            <a:endParaRPr lang="ru-RU" sz="2000" dirty="0" smtClean="0">
              <a:solidFill>
                <a:srgbClr val="002060"/>
              </a:solidFill>
              <a:latin typeface="Calibri"/>
              <a:ea typeface="Calibri"/>
              <a:cs typeface="Times New Roman"/>
            </a:endParaRPr>
          </a:p>
          <a:p>
            <a:pPr indent="449580" algn="just" eaLnBrk="1" hangingPunct="1">
              <a:lnSpc>
                <a:spcPct val="115000"/>
              </a:lnSpc>
              <a:spcAft>
                <a:spcPts val="1000"/>
              </a:spcAft>
              <a:defRPr/>
            </a:pPr>
            <a:r>
              <a:rPr lang="ru-RU" sz="2400" kern="1200" dirty="0" smtClean="0">
                <a:solidFill>
                  <a:srgbClr val="002060"/>
                </a:solidFill>
                <a:latin typeface="Times New Roman"/>
                <a:cs typeface="Times New Roman"/>
              </a:rPr>
              <a:t>После периода перестройки в СССР Кужугет Данов Манзырышкыевич начал заниматься личным подсобным хозяйством. </a:t>
            </a:r>
            <a:endParaRPr lang="ru-RU" sz="2000" dirty="0" smtClean="0">
              <a:solidFill>
                <a:srgbClr val="002060"/>
              </a:solidFill>
              <a:latin typeface="Calibri"/>
              <a:ea typeface="Calibri"/>
              <a:cs typeface="Times New Roman"/>
            </a:endParaRPr>
          </a:p>
          <a:p>
            <a:pPr eaLnBrk="1" hangingPunct="1">
              <a:defRPr/>
            </a:pPr>
            <a:endParaRPr lang="ru-RU" sz="2400" b="1" i="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a:xfrm>
            <a:off x="434975" y="404813"/>
            <a:ext cx="8189913" cy="1079500"/>
          </a:xfrm>
        </p:spPr>
        <p:txBody>
          <a:bodyPr/>
          <a:lstStyle/>
          <a:p>
            <a:pPr eaLnBrk="1" hangingPunct="1">
              <a:lnSpc>
                <a:spcPct val="115000"/>
              </a:lnSpc>
              <a:spcAft>
                <a:spcPts val="1000"/>
              </a:spcAft>
              <a:tabLst>
                <a:tab pos="914400" algn="l"/>
              </a:tabLst>
            </a:pPr>
            <a:r>
              <a:rPr lang="ru-RU" sz="2000" dirty="0" smtClean="0"/>
              <a:t/>
            </a:r>
            <a:br>
              <a:rPr lang="ru-RU" sz="2000" dirty="0" smtClean="0"/>
            </a:br>
            <a:r>
              <a:rPr lang="ru-RU" sz="2000" b="1" dirty="0" smtClean="0">
                <a:solidFill>
                  <a:srgbClr val="002060"/>
                </a:solidFill>
                <a:latin typeface="Times New Roman" pitchFamily="18" charset="0"/>
                <a:cs typeface="Times New Roman" pitchFamily="18" charset="0"/>
              </a:rPr>
              <a:t>Экспозиция </a:t>
            </a:r>
            <a:r>
              <a:rPr lang="ru-RU" sz="2000" b="1" u="sng" dirty="0" smtClean="0">
                <a:solidFill>
                  <a:srgbClr val="800000"/>
                </a:solidFill>
                <a:latin typeface="Times New Roman" pitchFamily="18" charset="0"/>
                <a:ea typeface="Calibri" pitchFamily="34" charset="0"/>
                <a:cs typeface="Times New Roman" pitchFamily="18" charset="0"/>
              </a:rPr>
              <a:t> </a:t>
            </a:r>
            <a:r>
              <a:rPr lang="ru-RU" sz="2000" b="1" i="1" u="sng" dirty="0" smtClean="0">
                <a:solidFill>
                  <a:srgbClr val="800000"/>
                </a:solidFill>
                <a:latin typeface="Times New Roman" pitchFamily="18" charset="0"/>
                <a:ea typeface="Calibri" pitchFamily="34" charset="0"/>
                <a:cs typeface="Times New Roman" pitchFamily="18" charset="0"/>
              </a:rPr>
              <a:t>«Кужугет Данов Манзырышкыевич, участник советско – китайского пограничного вооружённого конфликта  на  </a:t>
            </a:r>
            <a:br>
              <a:rPr lang="ru-RU" sz="2000" b="1" i="1" u="sng" dirty="0" smtClean="0">
                <a:solidFill>
                  <a:srgbClr val="800000"/>
                </a:solidFill>
                <a:latin typeface="Times New Roman" pitchFamily="18" charset="0"/>
                <a:ea typeface="Calibri" pitchFamily="34" charset="0"/>
                <a:cs typeface="Times New Roman" pitchFamily="18" charset="0"/>
              </a:rPr>
            </a:br>
            <a:r>
              <a:rPr lang="ru-RU" sz="2000" b="1" i="1" u="sng" dirty="0" smtClean="0">
                <a:solidFill>
                  <a:srgbClr val="800000"/>
                </a:solidFill>
                <a:latin typeface="Times New Roman" pitchFamily="18" charset="0"/>
                <a:ea typeface="Calibri" pitchFamily="34" charset="0"/>
                <a:cs typeface="Times New Roman" pitchFamily="18" charset="0"/>
              </a:rPr>
              <a:t>о. Даманский». (1969 год)</a:t>
            </a:r>
            <a:r>
              <a:rPr lang="ru-RU" sz="2000" b="1" dirty="0" smtClean="0">
                <a:solidFill>
                  <a:srgbClr val="800000"/>
                </a:solidFill>
                <a:latin typeface="Times New Roman" pitchFamily="18" charset="0"/>
                <a:ea typeface="Calibri" pitchFamily="34" charset="0"/>
                <a:cs typeface="Times New Roman" pitchFamily="18" charset="0"/>
              </a:rPr>
              <a:t/>
            </a:r>
            <a:br>
              <a:rPr lang="ru-RU" sz="2000" b="1" dirty="0" smtClean="0">
                <a:solidFill>
                  <a:srgbClr val="800000"/>
                </a:solidFill>
                <a:latin typeface="Times New Roman" pitchFamily="18" charset="0"/>
                <a:ea typeface="Calibri" pitchFamily="34" charset="0"/>
                <a:cs typeface="Times New Roman" pitchFamily="18" charset="0"/>
              </a:rPr>
            </a:br>
            <a:endParaRPr lang="ru-RU" sz="2000" b="1" dirty="0" smtClean="0">
              <a:solidFill>
                <a:srgbClr val="800000"/>
              </a:solidFill>
              <a:latin typeface="Times New Roman" pitchFamily="18" charset="0"/>
              <a:cs typeface="Times New Roman" pitchFamily="18" charset="0"/>
            </a:endParaRPr>
          </a:p>
        </p:txBody>
      </p:sp>
      <p:pic>
        <p:nvPicPr>
          <p:cNvPr id="16387" name="Picture 2"/>
          <p:cNvPicPr>
            <a:picLocks noChangeAspect="1" noChangeArrowheads="1"/>
          </p:cNvPicPr>
          <p:nvPr/>
        </p:nvPicPr>
        <p:blipFill>
          <a:blip r:embed="rId2" cstate="print"/>
          <a:srcRect/>
          <a:stretch>
            <a:fillRect/>
          </a:stretch>
        </p:blipFill>
        <p:spPr bwMode="auto">
          <a:xfrm>
            <a:off x="434975" y="1628775"/>
            <a:ext cx="3560763" cy="4745038"/>
          </a:xfrm>
          <a:prstGeom prst="rect">
            <a:avLst/>
          </a:prstGeom>
          <a:noFill/>
          <a:ln w="9525">
            <a:noFill/>
            <a:miter lim="800000"/>
            <a:headEnd/>
            <a:tailEnd/>
          </a:ln>
          <a:effectLst/>
        </p:spPr>
      </p:pic>
      <p:pic>
        <p:nvPicPr>
          <p:cNvPr id="16388" name="Picture 3"/>
          <p:cNvPicPr>
            <a:picLocks noGrp="1" noChangeAspect="1" noChangeArrowheads="1"/>
          </p:cNvPicPr>
          <p:nvPr>
            <p:ph idx="1"/>
          </p:nvPr>
        </p:nvPicPr>
        <p:blipFill>
          <a:blip r:embed="rId3" cstate="print"/>
          <a:srcRect/>
          <a:stretch>
            <a:fillRect/>
          </a:stretch>
        </p:blipFill>
        <p:spPr>
          <a:xfrm>
            <a:off x="5076825" y="1741488"/>
            <a:ext cx="3479800" cy="4638675"/>
          </a:xfr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lstStyle/>
          <a:p>
            <a:pPr eaLnBrk="1" hangingPunct="1"/>
            <a:r>
              <a:rPr lang="ru-RU" sz="3600" b="1" i="1" dirty="0" smtClean="0">
                <a:solidFill>
                  <a:srgbClr val="800000"/>
                </a:solidFill>
                <a:latin typeface="Times New Roman" pitchFamily="18" charset="0"/>
                <a:cs typeface="Times New Roman" pitchFamily="18" charset="0"/>
              </a:rPr>
              <a:t>Личные вещи Кужугет Д.М.</a:t>
            </a:r>
          </a:p>
        </p:txBody>
      </p:sp>
      <p:pic>
        <p:nvPicPr>
          <p:cNvPr id="17411" name="Объект 3" descr="C:\Users\user\Desktop\Данов Манзырышкыевич\PIC_6149.JPG"/>
          <p:cNvPicPr>
            <a:picLocks noGrp="1"/>
          </p:cNvPicPr>
          <p:nvPr>
            <p:ph idx="1"/>
          </p:nvPr>
        </p:nvPicPr>
        <p:blipFill>
          <a:blip r:embed="rId2" cstate="print"/>
          <a:srcRect/>
          <a:stretch>
            <a:fillRect/>
          </a:stretch>
        </p:blipFill>
        <p:spPr>
          <a:xfrm>
            <a:off x="539750" y="1196975"/>
            <a:ext cx="3384550" cy="2376488"/>
          </a:xfrm>
        </p:spPr>
      </p:pic>
      <p:pic>
        <p:nvPicPr>
          <p:cNvPr id="17412" name="Рисунок 4" descr="C:\Users\user\Desktop\Данов Манзырышкыевич\PIC_6150.JPG"/>
          <p:cNvPicPr>
            <a:picLocks noChangeAspect="1" noChangeArrowheads="1"/>
          </p:cNvPicPr>
          <p:nvPr/>
        </p:nvPicPr>
        <p:blipFill>
          <a:blip r:embed="rId3" cstate="print"/>
          <a:srcRect/>
          <a:stretch>
            <a:fillRect/>
          </a:stretch>
        </p:blipFill>
        <p:spPr bwMode="auto">
          <a:xfrm>
            <a:off x="533400" y="3789363"/>
            <a:ext cx="3384550" cy="2289175"/>
          </a:xfrm>
          <a:prstGeom prst="rect">
            <a:avLst/>
          </a:prstGeom>
          <a:noFill/>
          <a:ln w="9525">
            <a:noFill/>
            <a:miter lim="800000"/>
            <a:headEnd/>
            <a:tailEnd/>
          </a:ln>
        </p:spPr>
      </p:pic>
      <p:pic>
        <p:nvPicPr>
          <p:cNvPr id="17413" name="Рисунок 5" descr="C:\Users\user\Desktop\Данов Манзырышкыевич\PIC_6153.JPG"/>
          <p:cNvPicPr>
            <a:picLocks noChangeAspect="1" noChangeArrowheads="1"/>
          </p:cNvPicPr>
          <p:nvPr/>
        </p:nvPicPr>
        <p:blipFill>
          <a:blip r:embed="rId4" cstate="print"/>
          <a:srcRect/>
          <a:stretch>
            <a:fillRect/>
          </a:stretch>
        </p:blipFill>
        <p:spPr bwMode="auto">
          <a:xfrm>
            <a:off x="4643438" y="1166813"/>
            <a:ext cx="3386137" cy="2420937"/>
          </a:xfrm>
          <a:prstGeom prst="rect">
            <a:avLst/>
          </a:prstGeom>
          <a:noFill/>
          <a:ln w="9525">
            <a:noFill/>
            <a:miter lim="800000"/>
            <a:headEnd/>
            <a:tailEnd/>
          </a:ln>
        </p:spPr>
      </p:pic>
      <p:pic>
        <p:nvPicPr>
          <p:cNvPr id="17414" name="Рисунок 6" descr="C:\Users\user\Desktop\Данов Манзырышкыевич\PIC_6156.JPG"/>
          <p:cNvPicPr>
            <a:picLocks noChangeAspect="1" noChangeArrowheads="1"/>
          </p:cNvPicPr>
          <p:nvPr/>
        </p:nvPicPr>
        <p:blipFill>
          <a:blip r:embed="rId5" cstate="print"/>
          <a:srcRect/>
          <a:stretch>
            <a:fillRect/>
          </a:stretch>
        </p:blipFill>
        <p:spPr bwMode="auto">
          <a:xfrm>
            <a:off x="4643438" y="3789363"/>
            <a:ext cx="3386137" cy="237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pPr eaLnBrk="1" hangingPunct="1"/>
            <a:r>
              <a:rPr lang="ru-RU" sz="3600" b="1" i="1" dirty="0" smtClean="0">
                <a:solidFill>
                  <a:srgbClr val="800000"/>
                </a:solidFill>
                <a:latin typeface="Times New Roman" pitchFamily="18" charset="0"/>
                <a:cs typeface="Times New Roman" pitchFamily="18" charset="0"/>
              </a:rPr>
              <a:t>Личные вещи Кужугет Д.М.</a:t>
            </a:r>
          </a:p>
        </p:txBody>
      </p:sp>
      <p:pic>
        <p:nvPicPr>
          <p:cNvPr id="18435" name="Рисунок 5" descr="C:\Users\user\Desktop\Данов Манзырышкыевич\PIC_6159.JPG"/>
          <p:cNvPicPr>
            <a:picLocks noChangeAspect="1" noChangeArrowheads="1"/>
          </p:cNvPicPr>
          <p:nvPr/>
        </p:nvPicPr>
        <p:blipFill>
          <a:blip r:embed="rId2" cstate="print"/>
          <a:srcRect/>
          <a:stretch>
            <a:fillRect/>
          </a:stretch>
        </p:blipFill>
        <p:spPr bwMode="auto">
          <a:xfrm>
            <a:off x="4932363" y="3860800"/>
            <a:ext cx="3743325" cy="2646363"/>
          </a:xfrm>
          <a:prstGeom prst="rect">
            <a:avLst/>
          </a:prstGeom>
          <a:noFill/>
          <a:ln w="9525">
            <a:noFill/>
            <a:miter lim="800000"/>
            <a:headEnd/>
            <a:tailEnd/>
          </a:ln>
        </p:spPr>
      </p:pic>
      <p:pic>
        <p:nvPicPr>
          <p:cNvPr id="18436" name="Рисунок 6" descr="C:\Users\user\Desktop\Данов Манзырышкыевич\PIC_6192.JPG"/>
          <p:cNvPicPr>
            <a:picLocks noChangeAspect="1" noChangeArrowheads="1"/>
          </p:cNvPicPr>
          <p:nvPr/>
        </p:nvPicPr>
        <p:blipFill>
          <a:blip r:embed="rId3" cstate="print"/>
          <a:srcRect/>
          <a:stretch>
            <a:fillRect/>
          </a:stretch>
        </p:blipFill>
        <p:spPr bwMode="auto">
          <a:xfrm>
            <a:off x="395288" y="3446463"/>
            <a:ext cx="4176712" cy="3060700"/>
          </a:xfrm>
          <a:prstGeom prst="rect">
            <a:avLst/>
          </a:prstGeom>
          <a:noFill/>
          <a:ln w="9525">
            <a:noFill/>
            <a:miter lim="800000"/>
            <a:headEnd/>
            <a:tailEnd/>
          </a:ln>
        </p:spPr>
      </p:pic>
      <p:pic>
        <p:nvPicPr>
          <p:cNvPr id="18437" name="Объект 3" descr="C:\Users\user\Desktop\Данов Манзырышкыевич\PIC_6158.JPG"/>
          <p:cNvPicPr>
            <a:picLocks noGrp="1"/>
          </p:cNvPicPr>
          <p:nvPr>
            <p:ph idx="1"/>
          </p:nvPr>
        </p:nvPicPr>
        <p:blipFill>
          <a:blip r:embed="rId4" cstate="print"/>
          <a:srcRect/>
          <a:stretch>
            <a:fillRect/>
          </a:stretch>
        </p:blipFill>
        <p:spPr>
          <a:xfrm>
            <a:off x="434975" y="1125538"/>
            <a:ext cx="4097338" cy="2663825"/>
          </a:xfrm>
        </p:spPr>
      </p:pic>
      <p:pic>
        <p:nvPicPr>
          <p:cNvPr id="18438" name="Рисунок 4" descr="C:\Users\user\Desktop\Данов Манзырышкыевич\PIC_6161.JPG"/>
          <p:cNvPicPr>
            <a:picLocks noChangeAspect="1" noChangeArrowheads="1"/>
          </p:cNvPicPr>
          <p:nvPr/>
        </p:nvPicPr>
        <p:blipFill>
          <a:blip r:embed="rId5" cstate="print"/>
          <a:srcRect/>
          <a:stretch>
            <a:fillRect/>
          </a:stretch>
        </p:blipFill>
        <p:spPr bwMode="auto">
          <a:xfrm>
            <a:off x="3836988" y="1125538"/>
            <a:ext cx="4406900" cy="3240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p:txBody>
          <a:bodyPr/>
          <a:lstStyle/>
          <a:p>
            <a:pPr eaLnBrk="1" hangingPunct="1"/>
            <a:r>
              <a:rPr lang="ru-RU" sz="3600" b="1" i="1" dirty="0" smtClean="0">
                <a:solidFill>
                  <a:srgbClr val="002060"/>
                </a:solidFill>
              </a:rPr>
              <a:t>Заключение</a:t>
            </a:r>
          </a:p>
        </p:txBody>
      </p:sp>
      <p:sp>
        <p:nvSpPr>
          <p:cNvPr id="20483" name="Объект 2"/>
          <p:cNvSpPr>
            <a:spLocks noGrp="1"/>
          </p:cNvSpPr>
          <p:nvPr>
            <p:ph idx="1"/>
          </p:nvPr>
        </p:nvSpPr>
        <p:spPr>
          <a:xfrm>
            <a:off x="468313" y="908050"/>
            <a:ext cx="8147050" cy="5473700"/>
          </a:xfrm>
        </p:spPr>
        <p:txBody>
          <a:bodyPr/>
          <a:lstStyle/>
          <a:p>
            <a:pPr marL="457200" lvl="1" indent="0" eaLnBrk="1" hangingPunct="1">
              <a:buFontTx/>
              <a:buNone/>
            </a:pPr>
            <a:r>
              <a:rPr lang="ru-RU" sz="2000" b="1" dirty="0" smtClean="0">
                <a:latin typeface="Times New Roman" pitchFamily="18" charset="0"/>
                <a:cs typeface="Times New Roman" pitchFamily="18" charset="0"/>
              </a:rPr>
              <a:t>	Проходят годы, все события жизни уходят безвозвратно. Все меньше и меньше остается очевидцев локальных военных конфликтов </a:t>
            </a:r>
            <a:r>
              <a:rPr lang="en-US" sz="2000" b="1" dirty="0" smtClean="0">
                <a:latin typeface="Times New Roman" pitchFamily="18" charset="0"/>
                <a:cs typeface="Times New Roman" pitchFamily="18" charset="0"/>
              </a:rPr>
              <a:t>XX </a:t>
            </a:r>
            <a:r>
              <a:rPr lang="ru-RU" sz="2000" b="1" dirty="0" smtClean="0">
                <a:latin typeface="Times New Roman" pitchFamily="18" charset="0"/>
                <a:cs typeface="Times New Roman" pitchFamily="18" charset="0"/>
              </a:rPr>
              <a:t>века. Считаю несправедливым то, что с уходом непосредственных участников этих событий, не сохранилась бы информация о них. Мы, подрастающее юное поколение, должны знать и помнить о тех, кто ценой своей жизни, ценой своего здоровья  защищал свою Родину. </a:t>
            </a:r>
          </a:p>
          <a:p>
            <a:pPr marL="457200" lvl="1" indent="0" eaLnBrk="1" hangingPunct="1">
              <a:buFontTx/>
              <a:buNone/>
            </a:pPr>
            <a:r>
              <a:rPr lang="ru-RU" sz="2000" b="1" i="1" dirty="0" smtClean="0">
                <a:latin typeface="Times New Roman" pitchFamily="18" charset="0"/>
                <a:cs typeface="Times New Roman" pitchFamily="18" charset="0"/>
              </a:rPr>
              <a:t>	Данная экспозиция направлена, прежде всего, на воспитание молодежи на примерах истории, приобщение ее к опыту предшествующих поколений, что является основным условием формирования истинного гражданина - патриота своего Отечества.</a:t>
            </a:r>
          </a:p>
          <a:p>
            <a:pPr marL="0" indent="0" eaLnBrk="1" hangingPunct="1">
              <a:buFontTx/>
              <a:buNone/>
            </a:pPr>
            <a:r>
              <a:rPr lang="ru-RU" sz="2000" dirty="0" smtClean="0">
                <a:latin typeface="Times New Roman" pitchFamily="18" charset="0"/>
                <a:cs typeface="Times New Roman" pitchFamily="18" charset="0"/>
              </a:rPr>
              <a:t>		</a:t>
            </a:r>
            <a:r>
              <a:rPr lang="ru-RU" sz="2000" b="1" dirty="0" smtClean="0">
                <a:solidFill>
                  <a:srgbClr val="002060"/>
                </a:solidFill>
                <a:latin typeface="Times New Roman" pitchFamily="18" charset="0"/>
                <a:cs typeface="Times New Roman" pitchFamily="18" charset="0"/>
              </a:rPr>
              <a:t>И пусть пройдут даже сотни лет,</a:t>
            </a:r>
          </a:p>
          <a:p>
            <a:pPr marL="0" indent="0" eaLnBrk="1" hangingPunct="1">
              <a:buFontTx/>
              <a:buNone/>
            </a:pPr>
            <a:r>
              <a:rPr lang="ru-RU" sz="2000" b="1" dirty="0" smtClean="0">
                <a:solidFill>
                  <a:srgbClr val="002060"/>
                </a:solidFill>
                <a:latin typeface="Times New Roman" pitchFamily="18" charset="0"/>
                <a:cs typeface="Times New Roman" pitchFamily="18" charset="0"/>
              </a:rPr>
              <a:t>		Скорбь не утихнет наша.</a:t>
            </a:r>
          </a:p>
          <a:p>
            <a:pPr marL="0" indent="0" eaLnBrk="1" hangingPunct="1">
              <a:buFontTx/>
              <a:buNone/>
            </a:pPr>
            <a:r>
              <a:rPr lang="ru-RU" sz="2000" b="1" dirty="0" smtClean="0">
                <a:solidFill>
                  <a:srgbClr val="002060"/>
                </a:solidFill>
                <a:latin typeface="Times New Roman" pitchFamily="18" charset="0"/>
                <a:cs typeface="Times New Roman" pitchFamily="18" charset="0"/>
              </a:rPr>
              <a:t>		Мы вечно будем помнить о тех,</a:t>
            </a:r>
          </a:p>
          <a:p>
            <a:pPr marL="0" indent="0" eaLnBrk="1" hangingPunct="1">
              <a:buFontTx/>
              <a:buNone/>
            </a:pPr>
            <a:r>
              <a:rPr lang="ru-RU" sz="2000" b="1" dirty="0" smtClean="0">
                <a:solidFill>
                  <a:srgbClr val="002060"/>
                </a:solidFill>
                <a:latin typeface="Times New Roman" pitchFamily="18" charset="0"/>
                <a:cs typeface="Times New Roman" pitchFamily="18" charset="0"/>
              </a:rPr>
              <a:t>		Кто сражался за счастье наше.</a:t>
            </a:r>
          </a:p>
          <a:p>
            <a:pPr marL="457200" lvl="1" indent="0" eaLnBrk="1" hangingPunct="1"/>
            <a:endParaRPr lang="ru-RU" sz="1600" i="1" dirty="0" smtClean="0">
              <a:latin typeface="Times New Roman" pitchFamily="18" charset="0"/>
              <a:cs typeface="Times New Roman" pitchFamily="18" charset="0"/>
            </a:endParaRPr>
          </a:p>
          <a:p>
            <a:pPr marL="0" indent="0" eaLnBrk="1" hangingPunct="1"/>
            <a:endParaRPr lang="ru-RU" sz="2400"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Рисунок1"/>
          <p:cNvPicPr>
            <a:picLocks noChangeAspect="1" noChangeArrowheads="1"/>
          </p:cNvPicPr>
          <p:nvPr/>
        </p:nvPicPr>
        <p:blipFill>
          <a:blip r:embed="rId2"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49155" name="Rectangle 3"/>
          <p:cNvSpPr>
            <a:spLocks noGrp="1" noChangeArrowheads="1"/>
          </p:cNvSpPr>
          <p:nvPr>
            <p:ph type="body" idx="1"/>
          </p:nvPr>
        </p:nvSpPr>
        <p:spPr>
          <a:xfrm>
            <a:off x="0" y="0"/>
            <a:ext cx="9144000" cy="6858000"/>
          </a:xfrm>
        </p:spPr>
        <p:txBody>
          <a:bodyPr/>
          <a:lstStyle/>
          <a:p>
            <a:pPr algn="ctr" eaLnBrk="1" hangingPunct="1">
              <a:buFontTx/>
              <a:buNone/>
            </a:pPr>
            <a:r>
              <a:rPr lang="ru-RU" dirty="0" smtClean="0"/>
              <a:t>	</a:t>
            </a:r>
          </a:p>
          <a:p>
            <a:pPr algn="ctr" eaLnBrk="1" hangingPunct="1">
              <a:buFontTx/>
              <a:buNone/>
            </a:pPr>
            <a:endParaRPr lang="ru-RU" sz="4000" b="1" dirty="0" smtClean="0">
              <a:solidFill>
                <a:srgbClr val="FF0000"/>
              </a:solidFill>
            </a:endParaRPr>
          </a:p>
          <a:p>
            <a:pPr algn="ctr" eaLnBrk="1" hangingPunct="1">
              <a:buFontTx/>
              <a:buNone/>
            </a:pPr>
            <a:r>
              <a:rPr lang="ru-RU" sz="4000" b="1" dirty="0" smtClean="0">
                <a:solidFill>
                  <a:srgbClr val="FF0000"/>
                </a:solidFill>
              </a:rPr>
              <a:t>В мероприятиях организованных в школах, приняло участие более 660 детей; в библиотеке, музее– около 200 детей.</a:t>
            </a:r>
          </a:p>
          <a:p>
            <a:pPr algn="ctr" eaLnBrk="1" hangingPunct="1">
              <a:buFontTx/>
              <a:buNone/>
            </a:pPr>
            <a:r>
              <a:rPr lang="ru-RU" sz="4000" b="1" dirty="0" smtClean="0">
                <a:solidFill>
                  <a:srgbClr val="FF0000"/>
                </a:solidFill>
              </a:rPr>
              <a:t>В школе организовано около 20 мероприятий.</a:t>
            </a: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endParaRPr lang="ru-RU" dirty="0" smtClean="0"/>
          </a:p>
        </p:txBody>
      </p:sp>
      <p:sp>
        <p:nvSpPr>
          <p:cNvPr id="12291" name="Rectangle 3"/>
          <p:cNvSpPr>
            <a:spLocks noGrp="1" noChangeArrowheads="1"/>
          </p:cNvSpPr>
          <p:nvPr>
            <p:ph type="body" idx="1"/>
          </p:nvPr>
        </p:nvSpPr>
        <p:spPr/>
        <p:txBody>
          <a:bodyPr/>
          <a:lstStyle/>
          <a:p>
            <a:pPr eaLnBrk="1" hangingPunct="1"/>
            <a:endParaRPr lang="ru-RU" dirty="0" smtClean="0"/>
          </a:p>
        </p:txBody>
      </p:sp>
      <p:pic>
        <p:nvPicPr>
          <p:cNvPr id="12292" name="Picture 4" descr="Рисунок1"/>
          <p:cNvPicPr>
            <a:picLocks noChangeAspect="1" noChangeArrowheads="1"/>
          </p:cNvPicPr>
          <p:nvPr/>
        </p:nvPicPr>
        <p:blipFill>
          <a:blip r:embed="rId2" cstate="print">
            <a:lum bright="70000" contrast="-70000"/>
          </a:blip>
          <a:srcRect/>
          <a:stretch>
            <a:fillRect/>
          </a:stretch>
        </p:blipFill>
        <p:spPr bwMode="auto">
          <a:xfrm>
            <a:off x="-12700" y="-12700"/>
            <a:ext cx="9156700" cy="6870700"/>
          </a:xfrm>
          <a:prstGeom prst="rect">
            <a:avLst/>
          </a:prstGeom>
          <a:noFill/>
          <a:ln w="9525">
            <a:noFill/>
            <a:miter lim="800000"/>
            <a:headEnd/>
            <a:tailEnd/>
          </a:ln>
        </p:spPr>
      </p:pic>
      <p:sp>
        <p:nvSpPr>
          <p:cNvPr id="12294" name="Rectangle 2"/>
          <p:cNvSpPr>
            <a:spLocks noChangeArrowheads="1"/>
          </p:cNvSpPr>
          <p:nvPr/>
        </p:nvSpPr>
        <p:spPr bwMode="auto">
          <a:xfrm>
            <a:off x="0" y="533400"/>
            <a:ext cx="8915400" cy="1143000"/>
          </a:xfrm>
          <a:prstGeom prst="rect">
            <a:avLst/>
          </a:prstGeom>
          <a:noFill/>
          <a:ln w="9525">
            <a:noFill/>
            <a:miter lim="800000"/>
            <a:headEnd/>
            <a:tailEnd/>
          </a:ln>
        </p:spPr>
        <p:txBody>
          <a:bodyPr anchor="ctr"/>
          <a:lstStyle/>
          <a:p>
            <a:pPr algn="ctr"/>
            <a:r>
              <a:rPr lang="ru-RU" sz="3600" b="1" dirty="0" smtClean="0">
                <a:solidFill>
                  <a:schemeClr val="tx2"/>
                </a:solidFill>
              </a:rPr>
              <a:t>Конкурсный урок:</a:t>
            </a:r>
          </a:p>
          <a:p>
            <a:pPr algn="ctr"/>
            <a:r>
              <a:rPr lang="ru-RU" sz="3600" b="1" dirty="0" smtClean="0">
                <a:solidFill>
                  <a:schemeClr val="tx2"/>
                </a:solidFill>
              </a:rPr>
              <a:t>«Последние письма тувинских солдат»</a:t>
            </a:r>
            <a:r>
              <a:rPr lang="ru-RU" sz="3600" b="1" dirty="0">
                <a:solidFill>
                  <a:schemeClr val="tx2"/>
                </a:solidFill>
              </a:rPr>
              <a:t/>
            </a:r>
            <a:br>
              <a:rPr lang="ru-RU" sz="3600" b="1" dirty="0">
                <a:solidFill>
                  <a:schemeClr val="tx2"/>
                </a:solidFill>
              </a:rPr>
            </a:br>
            <a:endParaRPr lang="ru-RU" sz="2400" b="1" i="1" dirty="0">
              <a:solidFill>
                <a:schemeClr val="tx2"/>
              </a:solidFill>
            </a:endParaRPr>
          </a:p>
        </p:txBody>
      </p:sp>
      <p:pic>
        <p:nvPicPr>
          <p:cNvPr id="7" name="Picture 1" descr="C:\Users\Учитель ИВТ\Pictures\70 лет.jpg"/>
          <p:cNvPicPr>
            <a:picLocks noChangeAspect="1" noChangeArrowheads="1"/>
          </p:cNvPicPr>
          <p:nvPr/>
        </p:nvPicPr>
        <p:blipFill>
          <a:blip r:embed="rId3" cstate="print"/>
          <a:srcRect/>
          <a:stretch>
            <a:fillRect/>
          </a:stretch>
        </p:blipFill>
        <p:spPr bwMode="auto">
          <a:xfrm>
            <a:off x="0" y="0"/>
            <a:ext cx="1619250" cy="714375"/>
          </a:xfrm>
          <a:prstGeom prst="rect">
            <a:avLst/>
          </a:prstGeom>
          <a:noFill/>
        </p:spPr>
      </p:pic>
      <p:pic>
        <p:nvPicPr>
          <p:cNvPr id="28673" name="Picture 1" descr="G:\Images\Камера\201402\201402A0\100220142016.jpg"/>
          <p:cNvPicPr>
            <a:picLocks noChangeAspect="1" noChangeArrowheads="1"/>
          </p:cNvPicPr>
          <p:nvPr/>
        </p:nvPicPr>
        <p:blipFill>
          <a:blip r:embed="rId4" cstate="print"/>
          <a:srcRect/>
          <a:stretch>
            <a:fillRect/>
          </a:stretch>
        </p:blipFill>
        <p:spPr bwMode="auto">
          <a:xfrm>
            <a:off x="0" y="1752600"/>
            <a:ext cx="5715000" cy="4286250"/>
          </a:xfrm>
          <a:prstGeom prst="rect">
            <a:avLst/>
          </a:prstGeom>
          <a:noFill/>
        </p:spPr>
      </p:pic>
      <p:pic>
        <p:nvPicPr>
          <p:cNvPr id="28674" name="Picture 2" descr="G:\Images\Камера\201402\201402A0\110220142021.jpg"/>
          <p:cNvPicPr>
            <a:picLocks noChangeAspect="1" noChangeArrowheads="1"/>
          </p:cNvPicPr>
          <p:nvPr/>
        </p:nvPicPr>
        <p:blipFill>
          <a:blip r:embed="rId5" cstate="print"/>
          <a:srcRect/>
          <a:stretch>
            <a:fillRect/>
          </a:stretch>
        </p:blipFill>
        <p:spPr bwMode="auto">
          <a:xfrm>
            <a:off x="5486400" y="2895600"/>
            <a:ext cx="3806952" cy="2855214"/>
          </a:xfrm>
          <a:prstGeom prst="rect">
            <a:avLst/>
          </a:prstGeom>
          <a:noFill/>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endParaRPr lang="ru-RU" dirty="0" smtClean="0"/>
          </a:p>
        </p:txBody>
      </p:sp>
      <p:sp>
        <p:nvSpPr>
          <p:cNvPr id="12291" name="Rectangle 3"/>
          <p:cNvSpPr>
            <a:spLocks noGrp="1" noChangeArrowheads="1"/>
          </p:cNvSpPr>
          <p:nvPr>
            <p:ph type="body" idx="1"/>
          </p:nvPr>
        </p:nvSpPr>
        <p:spPr/>
        <p:txBody>
          <a:bodyPr/>
          <a:lstStyle/>
          <a:p>
            <a:pPr eaLnBrk="1" hangingPunct="1"/>
            <a:endParaRPr lang="ru-RU" dirty="0" smtClean="0"/>
          </a:p>
        </p:txBody>
      </p:sp>
      <p:pic>
        <p:nvPicPr>
          <p:cNvPr id="12292" name="Picture 4" descr="Рисунок1"/>
          <p:cNvPicPr>
            <a:picLocks noChangeAspect="1" noChangeArrowheads="1"/>
          </p:cNvPicPr>
          <p:nvPr/>
        </p:nvPicPr>
        <p:blipFill>
          <a:blip r:embed="rId2"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12294" name="Rectangle 2"/>
          <p:cNvSpPr>
            <a:spLocks noChangeArrowheads="1"/>
          </p:cNvSpPr>
          <p:nvPr/>
        </p:nvSpPr>
        <p:spPr bwMode="auto">
          <a:xfrm>
            <a:off x="1371600" y="533400"/>
            <a:ext cx="7543800" cy="1143000"/>
          </a:xfrm>
          <a:prstGeom prst="rect">
            <a:avLst/>
          </a:prstGeom>
          <a:noFill/>
          <a:ln w="9525">
            <a:noFill/>
            <a:miter lim="800000"/>
            <a:headEnd/>
            <a:tailEnd/>
          </a:ln>
        </p:spPr>
        <p:txBody>
          <a:bodyPr anchor="ctr"/>
          <a:lstStyle/>
          <a:p>
            <a:pPr algn="ctr"/>
            <a:r>
              <a:rPr lang="ru-RU" sz="3600" b="1" dirty="0" smtClean="0">
                <a:solidFill>
                  <a:schemeClr val="tx2"/>
                </a:solidFill>
              </a:rPr>
              <a:t>Участники конкурса </a:t>
            </a:r>
          </a:p>
          <a:p>
            <a:pPr algn="ctr"/>
            <a:r>
              <a:rPr lang="ru-RU" sz="3600" b="1" dirty="0" smtClean="0">
                <a:solidFill>
                  <a:schemeClr val="tx2"/>
                </a:solidFill>
              </a:rPr>
              <a:t>«Самый классный, классный», посвященная 70-летию победы. </a:t>
            </a:r>
            <a:r>
              <a:rPr lang="ru-RU" sz="3600" b="1" dirty="0">
                <a:solidFill>
                  <a:schemeClr val="tx2"/>
                </a:solidFill>
              </a:rPr>
              <a:t/>
            </a:r>
            <a:br>
              <a:rPr lang="ru-RU" sz="3600" b="1" dirty="0">
                <a:solidFill>
                  <a:schemeClr val="tx2"/>
                </a:solidFill>
              </a:rPr>
            </a:br>
            <a:endParaRPr lang="ru-RU" sz="2400" b="1" i="1" dirty="0">
              <a:solidFill>
                <a:schemeClr val="tx2"/>
              </a:solidFill>
            </a:endParaRPr>
          </a:p>
        </p:txBody>
      </p:sp>
      <p:pic>
        <p:nvPicPr>
          <p:cNvPr id="7" name="Picture 1" descr="C:\Users\Учитель ИВТ\Pictures\70 лет.jpg"/>
          <p:cNvPicPr>
            <a:picLocks noChangeAspect="1" noChangeArrowheads="1"/>
          </p:cNvPicPr>
          <p:nvPr/>
        </p:nvPicPr>
        <p:blipFill>
          <a:blip r:embed="rId3" cstate="print"/>
          <a:srcRect/>
          <a:stretch>
            <a:fillRect/>
          </a:stretch>
        </p:blipFill>
        <p:spPr bwMode="auto">
          <a:xfrm>
            <a:off x="0" y="0"/>
            <a:ext cx="1619250" cy="714375"/>
          </a:xfrm>
          <a:prstGeom prst="rect">
            <a:avLst/>
          </a:prstGeom>
          <a:noFill/>
        </p:spPr>
      </p:pic>
      <p:pic>
        <p:nvPicPr>
          <p:cNvPr id="25601" name="Picture 1" descr="G:\Images\Камера\201402\201402A0\110220142023.jpg"/>
          <p:cNvPicPr>
            <a:picLocks noChangeAspect="1" noChangeArrowheads="1"/>
          </p:cNvPicPr>
          <p:nvPr/>
        </p:nvPicPr>
        <p:blipFill>
          <a:blip r:embed="rId4" cstate="print"/>
          <a:srcRect/>
          <a:stretch>
            <a:fillRect/>
          </a:stretch>
        </p:blipFill>
        <p:spPr bwMode="auto">
          <a:xfrm>
            <a:off x="1219200" y="1752600"/>
            <a:ext cx="7035196" cy="4871049"/>
          </a:xfrm>
          <a:prstGeom prst="rect">
            <a:avLst/>
          </a:prstGeom>
          <a:noFill/>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ru-RU" dirty="0" smtClean="0"/>
          </a:p>
        </p:txBody>
      </p:sp>
      <p:sp>
        <p:nvSpPr>
          <p:cNvPr id="9219" name="Rectangle 3"/>
          <p:cNvSpPr>
            <a:spLocks noGrp="1" noChangeArrowheads="1"/>
          </p:cNvSpPr>
          <p:nvPr>
            <p:ph type="body" idx="1"/>
          </p:nvPr>
        </p:nvSpPr>
        <p:spPr/>
        <p:txBody>
          <a:bodyPr/>
          <a:lstStyle/>
          <a:p>
            <a:pPr eaLnBrk="1" hangingPunct="1"/>
            <a:endParaRPr lang="ru-RU" dirty="0" smtClean="0"/>
          </a:p>
        </p:txBody>
      </p:sp>
      <p:pic>
        <p:nvPicPr>
          <p:cNvPr id="9220" name="Picture 4" descr="Рисунок1"/>
          <p:cNvPicPr>
            <a:picLocks noChangeAspect="1" noChangeArrowheads="1"/>
          </p:cNvPicPr>
          <p:nvPr/>
        </p:nvPicPr>
        <p:blipFill>
          <a:blip r:embed="rId2"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9223" name="Rectangle 2"/>
          <p:cNvSpPr>
            <a:spLocks noChangeArrowheads="1"/>
          </p:cNvSpPr>
          <p:nvPr/>
        </p:nvSpPr>
        <p:spPr bwMode="auto">
          <a:xfrm>
            <a:off x="609600" y="381000"/>
            <a:ext cx="8229600" cy="1447800"/>
          </a:xfrm>
          <a:prstGeom prst="rect">
            <a:avLst/>
          </a:prstGeom>
          <a:noFill/>
          <a:ln w="9525">
            <a:noFill/>
            <a:miter lim="800000"/>
            <a:headEnd/>
            <a:tailEnd/>
          </a:ln>
        </p:spPr>
        <p:txBody>
          <a:bodyPr anchor="ctr"/>
          <a:lstStyle/>
          <a:p>
            <a:pPr algn="ctr"/>
            <a:endParaRPr lang="ru-RU" sz="3200" b="1" dirty="0" smtClean="0">
              <a:solidFill>
                <a:schemeClr val="tx2"/>
              </a:solidFill>
            </a:endParaRPr>
          </a:p>
          <a:p>
            <a:pPr algn="ctr"/>
            <a:endParaRPr lang="ru-RU" sz="3200" b="1" dirty="0" smtClean="0">
              <a:solidFill>
                <a:schemeClr val="tx2"/>
              </a:solidFill>
            </a:endParaRPr>
          </a:p>
          <a:p>
            <a:pPr algn="ctr"/>
            <a:endParaRPr lang="ru-RU" sz="3200" b="1" dirty="0" smtClean="0">
              <a:solidFill>
                <a:schemeClr val="tx2"/>
              </a:solidFill>
            </a:endParaRPr>
          </a:p>
          <a:p>
            <a:pPr algn="ctr"/>
            <a:endParaRPr lang="ru-RU" sz="3200" b="1" dirty="0" smtClean="0">
              <a:solidFill>
                <a:schemeClr val="tx2"/>
              </a:solidFill>
            </a:endParaRPr>
          </a:p>
          <a:p>
            <a:pPr algn="ctr"/>
            <a:r>
              <a:rPr lang="ru-RU" sz="3200" b="1" dirty="0" smtClean="0">
                <a:solidFill>
                  <a:schemeClr val="tx2"/>
                </a:solidFill>
              </a:rPr>
              <a:t>Митинг</a:t>
            </a:r>
            <a:r>
              <a:rPr lang="ru-RU" sz="3200" b="1" dirty="0">
                <a:solidFill>
                  <a:schemeClr val="tx2"/>
                </a:solidFill>
              </a:rPr>
              <a:t>. Возложение цветов у обелиска павшим героям</a:t>
            </a:r>
            <a:r>
              <a:rPr lang="ru-RU" sz="2400" b="1" dirty="0">
                <a:solidFill>
                  <a:schemeClr val="tx2"/>
                </a:solidFill>
              </a:rPr>
              <a:t/>
            </a:r>
            <a:br>
              <a:rPr lang="ru-RU" sz="2400" b="1" dirty="0">
                <a:solidFill>
                  <a:schemeClr val="tx2"/>
                </a:solidFill>
              </a:rPr>
            </a:br>
            <a:r>
              <a:rPr lang="ru-RU" sz="1000" b="1" i="1" dirty="0">
                <a:solidFill>
                  <a:schemeClr val="tx2"/>
                </a:solidFill>
              </a:rPr>
              <a:t/>
            </a:r>
            <a:br>
              <a:rPr lang="ru-RU" sz="1000" b="1" i="1" dirty="0">
                <a:solidFill>
                  <a:schemeClr val="tx2"/>
                </a:solidFill>
              </a:rPr>
            </a:br>
            <a:r>
              <a:rPr lang="ru-RU" sz="2400" dirty="0" smtClean="0"/>
              <a:t> Учащиеся 6 «в» класса  совместно старшими вожатыми были сделаны цветы подручной работы из гравированной бумаги цветных салфеток и веток.</a:t>
            </a:r>
          </a:p>
          <a:p>
            <a:pPr algn="ctr"/>
            <a:endParaRPr lang="ru-RU" sz="2400" b="1" i="1" dirty="0">
              <a:solidFill>
                <a:schemeClr val="tx2"/>
              </a:solidFill>
            </a:endParaRPr>
          </a:p>
        </p:txBody>
      </p:sp>
      <p:sp>
        <p:nvSpPr>
          <p:cNvPr id="9224" name="Rectangle 2"/>
          <p:cNvSpPr>
            <a:spLocks noChangeArrowheads="1"/>
          </p:cNvSpPr>
          <p:nvPr/>
        </p:nvSpPr>
        <p:spPr bwMode="auto">
          <a:xfrm>
            <a:off x="0" y="5181600"/>
            <a:ext cx="4724400" cy="1143000"/>
          </a:xfrm>
          <a:prstGeom prst="rect">
            <a:avLst/>
          </a:prstGeom>
          <a:noFill/>
          <a:ln w="9525">
            <a:noFill/>
            <a:miter lim="800000"/>
            <a:headEnd/>
            <a:tailEnd/>
          </a:ln>
        </p:spPr>
        <p:txBody>
          <a:bodyPr anchor="ctr"/>
          <a:lstStyle/>
          <a:p>
            <a:pPr algn="ctr"/>
            <a:endParaRPr lang="ru-RU" sz="2000" b="1" dirty="0">
              <a:solidFill>
                <a:schemeClr val="tx2"/>
              </a:solidFill>
            </a:endParaRPr>
          </a:p>
        </p:txBody>
      </p:sp>
      <p:sp>
        <p:nvSpPr>
          <p:cNvPr id="9225" name="Rectangle 2"/>
          <p:cNvSpPr>
            <a:spLocks noChangeArrowheads="1"/>
          </p:cNvSpPr>
          <p:nvPr/>
        </p:nvSpPr>
        <p:spPr bwMode="auto">
          <a:xfrm>
            <a:off x="4419600" y="5715000"/>
            <a:ext cx="4724400" cy="1143000"/>
          </a:xfrm>
          <a:prstGeom prst="rect">
            <a:avLst/>
          </a:prstGeom>
          <a:noFill/>
          <a:ln w="9525">
            <a:noFill/>
            <a:miter lim="800000"/>
            <a:headEnd/>
            <a:tailEnd/>
          </a:ln>
        </p:spPr>
        <p:txBody>
          <a:bodyPr anchor="ctr"/>
          <a:lstStyle/>
          <a:p>
            <a:pPr algn="ctr"/>
            <a:r>
              <a:rPr lang="ru-RU" sz="2000" b="1" dirty="0">
                <a:solidFill>
                  <a:schemeClr val="tx2"/>
                </a:solidFill>
              </a:rPr>
              <a:t>Гвоздики – символ памяти по погибшим воинам</a:t>
            </a:r>
          </a:p>
        </p:txBody>
      </p:sp>
      <p:pic>
        <p:nvPicPr>
          <p:cNvPr id="10" name="Рисунок 9" descr="D:\диск д\ВОЖАТЫЕ 2013-2014уч.г\2014-2015уч.год\фото\возложение цветов\IMAG27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971800"/>
            <a:ext cx="4410075" cy="2714625"/>
          </a:xfrm>
          <a:prstGeom prst="rect">
            <a:avLst/>
          </a:prstGeom>
          <a:noFill/>
          <a:ln>
            <a:noFill/>
          </a:ln>
        </p:spPr>
      </p:pic>
      <p:pic>
        <p:nvPicPr>
          <p:cNvPr id="11" name="Рисунок 10" descr="D:\диск д\ВОЖАТЫЕ 2013-2014уч.г\2014-2015уч.год\фото\возложение цветов\IMAG272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886200"/>
            <a:ext cx="4648200" cy="2971800"/>
          </a:xfrm>
          <a:prstGeom prst="rect">
            <a:avLst/>
          </a:prstGeom>
          <a:noFill/>
          <a:ln>
            <a:noFill/>
          </a:ln>
        </p:spPr>
      </p:pic>
      <p:pic>
        <p:nvPicPr>
          <p:cNvPr id="26625" name="Picture 1" descr="C:\Users\Учитель ИВТ\Pictures\70 лет.jpg"/>
          <p:cNvPicPr>
            <a:picLocks noChangeAspect="1" noChangeArrowheads="1"/>
          </p:cNvPicPr>
          <p:nvPr/>
        </p:nvPicPr>
        <p:blipFill>
          <a:blip r:embed="rId5"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6400" y="274638"/>
            <a:ext cx="7010400" cy="1143000"/>
          </a:xfrm>
        </p:spPr>
        <p:txBody>
          <a:bodyPr/>
          <a:lstStyle/>
          <a:p>
            <a:r>
              <a:rPr lang="ru-RU" sz="3200" b="1" dirty="0" smtClean="0">
                <a:solidFill>
                  <a:srgbClr val="FF0000"/>
                </a:solidFill>
              </a:rPr>
              <a:t>В почетном карауле учащиеся школы №1 г Ак-Довурак</a:t>
            </a:r>
            <a:r>
              <a:rPr lang="ru-RU" b="1" dirty="0" smtClean="0"/>
              <a:t/>
            </a:r>
            <a:br>
              <a:rPr lang="ru-RU" b="1" dirty="0" smtClean="0"/>
            </a:br>
            <a:endParaRPr lang="ru-RU" dirty="0"/>
          </a:p>
        </p:txBody>
      </p:sp>
      <p:pic>
        <p:nvPicPr>
          <p:cNvPr id="4" name="Содержимое 3" descr="D:\диск д\ВОЖАТЫЕ 2013-2014уч.г\2014-2015уч.год\фото\возложение цветов\IMAG2739.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990600"/>
            <a:ext cx="4800600" cy="4267200"/>
          </a:xfrm>
          <a:prstGeom prst="rect">
            <a:avLst/>
          </a:prstGeom>
          <a:noFill/>
          <a:ln>
            <a:noFill/>
          </a:ln>
        </p:spPr>
      </p:pic>
      <p:pic>
        <p:nvPicPr>
          <p:cNvPr id="5" name="Рисунок 4" descr="D:\диск д\ВОЖАТЫЕ 2013-2014уч.г\2014-2015уч.год\фото\возложение цветов\IMAG274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2895600"/>
            <a:ext cx="5181600" cy="3784963"/>
          </a:xfrm>
          <a:prstGeom prst="rect">
            <a:avLst/>
          </a:prstGeom>
          <a:noFill/>
          <a:ln>
            <a:noFill/>
          </a:ln>
        </p:spPr>
      </p:pic>
      <p:pic>
        <p:nvPicPr>
          <p:cNvPr id="6" name="Picture 1" descr="C:\Users\Учитель ИВТ\Pictures\70 лет.jpg"/>
          <p:cNvPicPr>
            <a:picLocks noChangeAspect="1" noChangeArrowheads="1"/>
          </p:cNvPicPr>
          <p:nvPr/>
        </p:nvPicPr>
        <p:blipFill>
          <a:blip r:embed="rId4" cstate="print"/>
          <a:srcRect/>
          <a:stretch>
            <a:fillRect/>
          </a:stretch>
        </p:blipFill>
        <p:spPr bwMode="auto">
          <a:xfrm>
            <a:off x="0" y="0"/>
            <a:ext cx="1619250" cy="71437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Рисунок1"/>
          <p:cNvPicPr>
            <a:picLocks noChangeAspect="1" noChangeArrowheads="1"/>
          </p:cNvPicPr>
          <p:nvPr/>
        </p:nvPicPr>
        <p:blipFill>
          <a:blip r:embed="rId3" cstate="print">
            <a:lum bright="70000" contrast="-70000"/>
          </a:blip>
          <a:srcRect/>
          <a:stretch>
            <a:fillRect/>
          </a:stretch>
        </p:blipFill>
        <p:spPr bwMode="auto">
          <a:xfrm>
            <a:off x="-6350" y="-6350"/>
            <a:ext cx="9156700" cy="6870700"/>
          </a:xfrm>
          <a:prstGeom prst="rect">
            <a:avLst/>
          </a:prstGeom>
          <a:noFill/>
          <a:ln w="9525">
            <a:noFill/>
            <a:miter lim="800000"/>
            <a:headEnd/>
            <a:tailEnd/>
          </a:ln>
        </p:spPr>
      </p:pic>
      <p:sp>
        <p:nvSpPr>
          <p:cNvPr id="28675" name="Rectangle 2"/>
          <p:cNvSpPr>
            <a:spLocks noGrp="1" noChangeArrowheads="1"/>
          </p:cNvSpPr>
          <p:nvPr>
            <p:ph type="title"/>
          </p:nvPr>
        </p:nvSpPr>
        <p:spPr>
          <a:xfrm>
            <a:off x="1143000" y="228600"/>
            <a:ext cx="7696200" cy="1828800"/>
          </a:xfrm>
        </p:spPr>
        <p:txBody>
          <a:bodyPr/>
          <a:lstStyle/>
          <a:p>
            <a:pPr eaLnBrk="1" hangingPunct="1"/>
            <a:r>
              <a:rPr lang="ru-RU" sz="4000" b="1" dirty="0" smtClean="0">
                <a:solidFill>
                  <a:srgbClr val="C00000"/>
                </a:solidFill>
              </a:rPr>
              <a:t>Книжные выставки</a:t>
            </a:r>
            <a:r>
              <a:rPr lang="ru-RU" sz="5400" b="1" dirty="0" smtClean="0">
                <a:solidFill>
                  <a:srgbClr val="C00000"/>
                </a:solidFill>
              </a:rPr>
              <a:t/>
            </a:r>
            <a:br>
              <a:rPr lang="ru-RU" sz="5400" b="1" dirty="0" smtClean="0">
                <a:solidFill>
                  <a:srgbClr val="C00000"/>
                </a:solidFill>
              </a:rPr>
            </a:br>
            <a:r>
              <a:rPr lang="ru-RU" sz="3200" dirty="0" smtClean="0">
                <a:solidFill>
                  <a:srgbClr val="C00000"/>
                </a:solidFill>
              </a:rPr>
              <a:t>Оформление стенда: </a:t>
            </a:r>
            <a:r>
              <a:rPr lang="ru-RU" sz="3200" b="1" i="1" dirty="0" smtClean="0">
                <a:solidFill>
                  <a:srgbClr val="C00000"/>
                </a:solidFill>
              </a:rPr>
              <a:t>«Потомки тех кто жизнь дал и свободу»</a:t>
            </a:r>
            <a:r>
              <a:rPr lang="ru-RU" sz="3200" dirty="0" smtClean="0">
                <a:solidFill>
                  <a:srgbClr val="C00000"/>
                </a:solidFill>
              </a:rPr>
              <a:t/>
            </a:r>
            <a:br>
              <a:rPr lang="ru-RU" sz="3200" dirty="0" smtClean="0">
                <a:solidFill>
                  <a:srgbClr val="C00000"/>
                </a:solidFill>
              </a:rPr>
            </a:br>
            <a:endParaRPr lang="ru-RU" sz="3200" b="1" i="1" dirty="0" smtClean="0">
              <a:solidFill>
                <a:srgbClr val="C00000"/>
              </a:solidFill>
            </a:endParaRPr>
          </a:p>
        </p:txBody>
      </p:sp>
      <p:sp>
        <p:nvSpPr>
          <p:cNvPr id="235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dirty="0"/>
          </a:p>
        </p:txBody>
      </p:sp>
      <p:graphicFrame>
        <p:nvGraphicFramePr>
          <p:cNvPr id="23553" name="Object 1"/>
          <p:cNvGraphicFramePr>
            <a:graphicFrameLocks noChangeAspect="1"/>
          </p:cNvGraphicFramePr>
          <p:nvPr/>
        </p:nvGraphicFramePr>
        <p:xfrm>
          <a:off x="1676400" y="1981200"/>
          <a:ext cx="6604000" cy="4572000"/>
        </p:xfrm>
        <a:graphic>
          <a:graphicData uri="http://schemas.openxmlformats.org/presentationml/2006/ole">
            <mc:AlternateContent xmlns:mc="http://schemas.openxmlformats.org/markup-compatibility/2006">
              <mc:Choice xmlns:v="urn:schemas-microsoft-com:vml" Requires="v">
                <p:oleObj spid="_x0000_s23554" name="Слайд" r:id="rId5" imgW="4570610" imgH="3427576" progId="PowerPoint.Slide.12">
                  <p:embed/>
                </p:oleObj>
              </mc:Choice>
              <mc:Fallback>
                <p:oleObj name="Слайд" r:id="rId5" imgW="4570610" imgH="3427576" progId="PowerPoint.Slide.12">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1981200"/>
                        <a:ext cx="6604000" cy="457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1" descr="C:\Users\Учитель ИВТ\Pictures\70 лет.jpg"/>
          <p:cNvPicPr>
            <a:picLocks noChangeAspect="1" noChangeArrowheads="1"/>
          </p:cNvPicPr>
          <p:nvPr/>
        </p:nvPicPr>
        <p:blipFill>
          <a:blip r:embed="rId7" cstate="print"/>
          <a:srcRect/>
          <a:stretch>
            <a:fillRect/>
          </a:stretch>
        </p:blipFill>
        <p:spPr bwMode="auto">
          <a:xfrm>
            <a:off x="0" y="0"/>
            <a:ext cx="1619250" cy="714375"/>
          </a:xfrm>
          <a:prstGeom prst="rect">
            <a:avLst/>
          </a:prstGeom>
          <a:noFill/>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931</TotalTime>
  <Words>830</Words>
  <Application>Microsoft Office PowerPoint</Application>
  <PresentationFormat>Экран (4:3)</PresentationFormat>
  <Paragraphs>203</Paragraphs>
  <Slides>48</Slides>
  <Notes>0</Notes>
  <HiddenSlides>0</HiddenSlides>
  <MMClips>1</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48</vt:i4>
      </vt:variant>
    </vt:vector>
  </HeadingPairs>
  <TitlesOfParts>
    <vt:vector size="50" baseType="lpstr">
      <vt:lpstr>Оформление по умолчанию</vt:lpstr>
      <vt:lpstr>Слайд</vt:lpstr>
      <vt:lpstr>МЕСЯЧНИК  ГРАЖДАНСКО-ПАТРИОТИЧЕСКОЙ И ОБОРОННО-МАССОВОЙ РАБОТЫ  ЯНВАРЬ-ФЕВРАЛЬ 2015 МБОУ СОШ №1 г Ак-Довурак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 почетном карауле учащиеся школы №1 г Ак-Довурак </vt:lpstr>
      <vt:lpstr>Книжные выставки Оформление стенда: «Потомки тех кто жизнь дал и свободу» </vt:lpstr>
      <vt:lpstr> Оформление стенда:  «Потомки тех кто жизнь дал и свободу» </vt:lpstr>
      <vt:lpstr>Встреча с полковником военного комиссариата</vt:lpstr>
      <vt:lpstr>Презентация PowerPoint</vt:lpstr>
      <vt:lpstr>Конкурсе чтецов «Сюда нас память позвала»</vt:lpstr>
      <vt:lpstr>Шефская помощи ветеранам «Спасибо деду за Победу!»</vt:lpstr>
      <vt:lpstr>Презентация PowerPoint</vt:lpstr>
      <vt:lpstr>Презентация PowerPoint</vt:lpstr>
      <vt:lpstr>Классные часы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Конкурсная программа  «А ну-ка, мальчики!»</vt:lpstr>
      <vt:lpstr>Презентация PowerPoint</vt:lpstr>
      <vt:lpstr>Презентация PowerPoint</vt:lpstr>
      <vt:lpstr>Презентация PowerPoint</vt:lpstr>
      <vt:lpstr>Презентация PowerPoint</vt:lpstr>
      <vt:lpstr>Презентация PowerPoint</vt:lpstr>
      <vt:lpstr>Школа №1 г .Ак-Довурак является участником Всероссийского проекта «Карта Памяти». </vt:lpstr>
      <vt:lpstr>Кужугет Данов Манзырышкыевич:  участник советско-китайского пограничного вооруженного конфликта на о.Даманский 1969 г.  </vt:lpstr>
      <vt:lpstr> Советско-китайский пограничный конфликт на острове Даманский </vt:lpstr>
      <vt:lpstr>Кужугет Данов Манзырышкыевич</vt:lpstr>
      <vt:lpstr>Презентация PowerPoint</vt:lpstr>
      <vt:lpstr>Призыв на военную службу</vt:lpstr>
      <vt:lpstr>Презентация PowerPoint</vt:lpstr>
      <vt:lpstr>Из воспоминаний Кужугет Данова Мазырышкыевича:</vt:lpstr>
      <vt:lpstr>Воспоминания Кужугет Тамары Кужугетовны,  супруги Кужугет Д.М. </vt:lpstr>
      <vt:lpstr>Братская могила советских солдат. </vt:lpstr>
      <vt:lpstr>Презентация PowerPoint</vt:lpstr>
      <vt:lpstr>Могилы командиров  старшего лейтенанта Буйневича Николая Михайловича  и  старшего лейтенанта Стрельникова Иван Ивановича</vt:lpstr>
      <vt:lpstr>Жизнь после службы:</vt:lpstr>
      <vt:lpstr>Семья</vt:lpstr>
      <vt:lpstr> Экспозиция  «Кужугет Данов Манзырышкыевич, участник советско – китайского пограничного вооружённого конфликта  на   о. Даманский». (1969 год) </vt:lpstr>
      <vt:lpstr>Личные вещи Кужугет Д.М.</vt:lpstr>
      <vt:lpstr>Личные вещи Кужугет Д.М.</vt:lpstr>
      <vt:lpstr>Заключение</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Татьяна</dc:creator>
  <cp:lastModifiedBy>Учитель ИВТ</cp:lastModifiedBy>
  <cp:revision>44</cp:revision>
  <cp:lastPrinted>1601-01-01T00:00:00Z</cp:lastPrinted>
  <dcterms:created xsi:type="dcterms:W3CDTF">1601-01-01T00:00:00Z</dcterms:created>
  <dcterms:modified xsi:type="dcterms:W3CDTF">2015-03-06T00:53:19Z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