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E9B5-8399-4340-B053-5C3B91F12CB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28A-082D-439E-9588-2FBDC69F1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E9B5-8399-4340-B053-5C3B91F12CB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28A-082D-439E-9588-2FBDC69F1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E9B5-8399-4340-B053-5C3B91F12CB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28A-082D-439E-9588-2FBDC69F1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E9B5-8399-4340-B053-5C3B91F12CB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28A-082D-439E-9588-2FBDC69F1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E9B5-8399-4340-B053-5C3B91F12CB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28A-082D-439E-9588-2FBDC69F1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E9B5-8399-4340-B053-5C3B91F12CB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28A-082D-439E-9588-2FBDC69F1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E9B5-8399-4340-B053-5C3B91F12CB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28A-082D-439E-9588-2FBDC69F1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E9B5-8399-4340-B053-5C3B91F12CB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28A-082D-439E-9588-2FBDC69F1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E9B5-8399-4340-B053-5C3B91F12CB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28A-082D-439E-9588-2FBDC69F1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E9B5-8399-4340-B053-5C3B91F12CB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28A-082D-439E-9588-2FBDC69F1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E9B5-8399-4340-B053-5C3B91F12CB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28A-082D-439E-9588-2FBDC69F1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EE9B5-8399-4340-B053-5C3B91F12CB8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128A-082D-439E-9588-2FBDC69F1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73;&#1083;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64" y="1142984"/>
            <a:ext cx="8715436" cy="428628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0600" dirty="0" smtClean="0">
                <a:solidFill>
                  <a:srgbClr val="C00000"/>
                </a:solidFill>
                <a:ea typeface="PMingLiU-ExtB" pitchFamily="18" charset="-120"/>
              </a:rPr>
              <a:t>           </a:t>
            </a:r>
            <a:r>
              <a:rPr lang="ru-RU" sz="10600" b="1" i="1" dirty="0" smtClean="0">
                <a:solidFill>
                  <a:srgbClr val="C00000"/>
                </a:solidFill>
                <a:ea typeface="PMingLiU-ExtB" pitchFamily="18" charset="-120"/>
              </a:rPr>
              <a:t>Проект.</a:t>
            </a:r>
          </a:p>
          <a:p>
            <a:pPr algn="l"/>
            <a:r>
              <a:rPr lang="ru-RU" sz="17900" b="1" i="1" dirty="0" smtClean="0">
                <a:solidFill>
                  <a:srgbClr val="C00000"/>
                </a:solidFill>
                <a:ea typeface="PMingLiU-ExtB" pitchFamily="18" charset="-120"/>
              </a:rPr>
              <a:t>Зелёный островок моей школы.</a:t>
            </a:r>
          </a:p>
          <a:p>
            <a:pPr algn="l"/>
            <a:r>
              <a:rPr lang="ru-RU" sz="9300" b="1" dirty="0" smtClean="0">
                <a:solidFill>
                  <a:srgbClr val="C00000"/>
                </a:solidFill>
                <a:ea typeface="PMingLiU-ExtB" pitchFamily="18" charset="-120"/>
              </a:rPr>
              <a:t>Разнообразие жизненных форм </a:t>
            </a:r>
          </a:p>
          <a:p>
            <a:pPr algn="l"/>
            <a:r>
              <a:rPr lang="ru-RU" sz="9300" b="1" dirty="0" smtClean="0">
                <a:solidFill>
                  <a:srgbClr val="C00000"/>
                </a:solidFill>
                <a:ea typeface="PMingLiU-ExtB" pitchFamily="18" charset="-120"/>
              </a:rPr>
              <a:t>растений в школьном сквере.</a:t>
            </a:r>
          </a:p>
          <a:p>
            <a:pPr algn="l"/>
            <a:endParaRPr lang="ru-RU" sz="9300" b="1" dirty="0" smtClean="0">
              <a:solidFill>
                <a:srgbClr val="C00000"/>
              </a:solidFill>
              <a:ea typeface="PMingLiU-ExtB" pitchFamily="18" charset="-120"/>
            </a:endParaRPr>
          </a:p>
          <a:p>
            <a:pPr algn="l"/>
            <a:r>
              <a:rPr lang="ru-RU" sz="9300" b="1" dirty="0" smtClean="0">
                <a:solidFill>
                  <a:srgbClr val="C00000"/>
                </a:solidFill>
                <a:ea typeface="PMingLiU-ExtB" pitchFamily="18" charset="-120"/>
              </a:rPr>
              <a:t>Тип </a:t>
            </a:r>
            <a:r>
              <a:rPr lang="ru-RU" sz="9300" b="1" dirty="0" err="1" smtClean="0">
                <a:solidFill>
                  <a:srgbClr val="C00000"/>
                </a:solidFill>
                <a:ea typeface="PMingLiU-ExtB" pitchFamily="18" charset="-120"/>
              </a:rPr>
              <a:t>проекта-исследовательский</a:t>
            </a:r>
            <a:r>
              <a:rPr lang="ru-RU" sz="9300" b="1" dirty="0" smtClean="0">
                <a:solidFill>
                  <a:srgbClr val="C00000"/>
                </a:solidFill>
                <a:ea typeface="PMingLiU-ExtB" pitchFamily="18" charset="-120"/>
              </a:rPr>
              <a:t>.</a:t>
            </a:r>
          </a:p>
          <a:p>
            <a:pPr algn="l"/>
            <a:endParaRPr lang="ru-RU" sz="9300" b="1" dirty="0" smtClean="0">
              <a:solidFill>
                <a:srgbClr val="C00000"/>
              </a:solidFill>
              <a:ea typeface="PMingLiU-ExtB" pitchFamily="18" charset="-120"/>
            </a:endParaRPr>
          </a:p>
          <a:p>
            <a:pPr algn="l"/>
            <a:endParaRPr lang="ru-RU" dirty="0" smtClean="0">
              <a:solidFill>
                <a:srgbClr val="C00000"/>
              </a:solidFill>
              <a:ea typeface="PMingLiU-ExtB" pitchFamily="18" charset="-120"/>
            </a:endParaRPr>
          </a:p>
          <a:p>
            <a:pPr algn="r"/>
            <a:r>
              <a:rPr lang="ru-RU" sz="9000" b="1" dirty="0" smtClean="0">
                <a:solidFill>
                  <a:srgbClr val="C00000"/>
                </a:solidFill>
                <a:ea typeface="PMingLiU-ExtB" pitchFamily="18" charset="-120"/>
              </a:rPr>
              <a:t>Автор проекта: ученица 5а класса</a:t>
            </a:r>
          </a:p>
          <a:p>
            <a:pPr algn="r"/>
            <a:r>
              <a:rPr lang="ru-RU" sz="9000" b="1" dirty="0" err="1" smtClean="0">
                <a:solidFill>
                  <a:srgbClr val="C00000"/>
                </a:solidFill>
                <a:ea typeface="PMingLiU-ExtB" pitchFamily="18" charset="-120"/>
              </a:rPr>
              <a:t>Монгуш</a:t>
            </a:r>
            <a:r>
              <a:rPr lang="ru-RU" sz="9000" b="1" dirty="0" smtClean="0">
                <a:solidFill>
                  <a:srgbClr val="C00000"/>
                </a:solidFill>
                <a:ea typeface="PMingLiU-ExtB" pitchFamily="18" charset="-120"/>
              </a:rPr>
              <a:t>  </a:t>
            </a:r>
            <a:r>
              <a:rPr lang="ru-RU" sz="9000" b="1" dirty="0" err="1" smtClean="0">
                <a:solidFill>
                  <a:srgbClr val="C00000"/>
                </a:solidFill>
                <a:ea typeface="PMingLiU-ExtB" pitchFamily="18" charset="-120"/>
              </a:rPr>
              <a:t>Байлакмаа</a:t>
            </a:r>
            <a:endParaRPr lang="ru-RU" sz="9000" b="1" dirty="0">
              <a:solidFill>
                <a:srgbClr val="C00000"/>
              </a:solidFill>
              <a:ea typeface="PMingLiU-ExtB" pitchFamily="18" charset="-120"/>
            </a:endParaRPr>
          </a:p>
        </p:txBody>
      </p:sp>
      <p:pic>
        <p:nvPicPr>
          <p:cNvPr id="18433" name="Picture 1" descr="C:\Users\User\Pictures\проект Байлакмы\WP_20150515_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860" y="0"/>
            <a:ext cx="41321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901014" cy="534036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1506" name="Picture 2" descr="Презентация на тему &quot;Жизненные формы растений. . Растительные ткани&quot; - скачать бесплатно презентации по Биолог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58902"/>
            <a:ext cx="8286808" cy="5975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Древесные формы в сквере представлены только тополем и берёзой и маленькой лиственницей.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Ярко выражен только ОДИН стебель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C:\Users\User\Pictures\проект Байлакмы\WP_20150515_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310328"/>
            <a:ext cx="2428892" cy="4323964"/>
          </a:xfrm>
          <a:prstGeom prst="rect">
            <a:avLst/>
          </a:prstGeom>
          <a:noFill/>
        </p:spPr>
      </p:pic>
      <p:pic>
        <p:nvPicPr>
          <p:cNvPr id="23555" name="Picture 3" descr="C:\Users\User\Pictures\проект Байлакмы\WP_20150515_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8678" y="2428868"/>
            <a:ext cx="2277059" cy="4053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401080" cy="5411807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Больше всего в нашем скверике кустарников: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Шиповник-12 кустов;</a:t>
            </a:r>
          </a:p>
          <a:p>
            <a:pPr>
              <a:buNone/>
            </a:pPr>
            <a:endParaRPr lang="ru-RU" b="1" dirty="0"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Красавица- черёмуха-4 куста;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Облепиха-2 куста;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Ранетки-2 куста.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584043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Черёмуха.                                   Шиповник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Хорошо заметно несколько стволов.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24578" name="Picture 2" descr="C:\Users\User\Pictures\проект Байлакмы\WP_20150515_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6532" y="1500174"/>
            <a:ext cx="2954142" cy="5126297"/>
          </a:xfrm>
          <a:prstGeom prst="rect">
            <a:avLst/>
          </a:prstGeom>
          <a:noFill/>
        </p:spPr>
      </p:pic>
      <p:pic>
        <p:nvPicPr>
          <p:cNvPr id="24579" name="Picture 3" descr="C:\Users\User\Pictures\проект Байлакмы\WP_20150515_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682616"/>
            <a:ext cx="4357718" cy="4961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К</a:t>
            </a:r>
            <a:r>
              <a:rPr lang="ru-RU" b="1" dirty="0" smtClean="0">
                <a:solidFill>
                  <a:srgbClr val="C00000"/>
                </a:solidFill>
              </a:rPr>
              <a:t>устарничков нет совсем.  И  травы совсем мало. Маленькие росточки подорожника и кислицы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5602" name="Picture 2" descr="C:\Users\User\Pictures\проект Байлакмы\WP_20150515_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905154" y="1309632"/>
            <a:ext cx="461957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Вывод по проекту №1: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Желательно  увеличить число древесных форм растений в нашем сквере.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Вывод№2: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Увеличить число травянистых растений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( культурных, таких, как мята) и диких, из леса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Вывод №3: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6600"/>
                </a:solidFill>
              </a:rPr>
              <a:t>ОБЯЗАТЕЛЬНО ПРИВЛЕЧЬ УЧЕНИКОВ ШКОЛЫ, а не только тех работников и Раису </a:t>
            </a:r>
            <a:r>
              <a:rPr lang="ru-RU" b="1" dirty="0" err="1" smtClean="0">
                <a:solidFill>
                  <a:srgbClr val="006600"/>
                </a:solidFill>
              </a:rPr>
              <a:t>Биноловну</a:t>
            </a: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006600"/>
                </a:solidFill>
              </a:rPr>
              <a:t>к расширению сквера!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62612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Продукт моего маленького проекта- это </a:t>
            </a:r>
            <a:r>
              <a:rPr lang="ru-RU" sz="6000" b="1" dirty="0" smtClean="0">
                <a:solidFill>
                  <a:srgbClr val="006600"/>
                </a:solidFill>
              </a:rPr>
              <a:t>небольшая коллекция фотографий о растениях из нашего школьного скверика.</a:t>
            </a:r>
            <a:endParaRPr lang="ru-RU" sz="6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Общий вид сквера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C:\Users\User\Pictures\проект Байлакмы\WP_20150515_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288770"/>
            <a:ext cx="5000660" cy="5051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Лист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 куста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 шиповника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7650" name="Picture 2" descr="C:\Users\User\Pictures\проект Байлакмы\WP_20150515_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357166"/>
            <a:ext cx="3557788" cy="6333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472518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Самый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 большой куст </a:t>
            </a:r>
          </a:p>
          <a:p>
            <a:pPr>
              <a:buNone/>
            </a:pPr>
            <a:endParaRPr lang="ru-RU" sz="6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шиповника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C:\Users\User\Pictures\проект Байлакмы\WP_20150515_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0"/>
            <a:ext cx="4000496" cy="712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Цель проекта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357298"/>
            <a:ext cx="69294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400" b="1" i="1" dirty="0" smtClean="0">
                <a:solidFill>
                  <a:srgbClr val="006600"/>
                </a:solidFill>
              </a:rPr>
              <a:t>Изучить количественный, качественный состав различных форм растений в сквере школы №1 города Ак-Довурака.</a:t>
            </a:r>
            <a:endParaRPr lang="ru-RU" sz="44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b="1" dirty="0" smtClean="0">
                <a:solidFill>
                  <a:srgbClr val="C00000"/>
                </a:solidFill>
              </a:rPr>
              <a:t>берёза</a:t>
            </a:r>
            <a:endParaRPr lang="ru-RU" sz="8800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C:\Users\User\Pictures\проект Байлакмы\WP_20150515_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1666" y="0"/>
            <a:ext cx="38523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115328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5400" b="1" dirty="0" smtClean="0">
                <a:solidFill>
                  <a:srgbClr val="C00000"/>
                </a:solidFill>
              </a:rPr>
              <a:t>Скудная  трава сквера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C:\Users\User\Pictures\проект Байлакмы\WP_20150515_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Pictures\проект Байлакмы\WP_20150515_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2974" y="-8915400"/>
            <a:ext cx="12149174" cy="21628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785842"/>
            <a:ext cx="8686800" cy="6912005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6000" b="1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“Озеленять жилища, насаждать бульвары, парки – это творчество. Это устроение человеческой жизни, это воспитание человека”. (Ф.Гладков.)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472518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Автор проекта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«Зелёный островок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моей школы»-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Монгуш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Байлакмаа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Ученица 5 «А» класса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Школы №1, города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Ак-довурака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Республики Тыва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Pictures\5а\WP_20150523_00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1000108"/>
            <a:ext cx="340183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r>
              <a:rPr lang="ru-RU" sz="5400" b="1" u="sng" dirty="0" smtClean="0">
                <a:solidFill>
                  <a:srgbClr val="FF0000"/>
                </a:solidFill>
                <a:latin typeface="Comic Sans MS" pitchFamily="66" charset="0"/>
              </a:rPr>
              <a:t>Литература </a:t>
            </a:r>
            <a:endParaRPr lang="ru-RU" sz="1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ru-RU" sz="1800" dirty="0" smtClean="0">
                <a:latin typeface="Comic Sans MS" pitchFamily="66" charset="0"/>
              </a:rPr>
              <a:t>В.В. Пасечник//Биология 5 класс.  Бактерии. Грибы. Растения. Параграф 23.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2. Интернет ресурсы:</a:t>
            </a:r>
            <a:r>
              <a:rPr lang="en-US" sz="1800" dirty="0" smtClean="0">
                <a:latin typeface="Comic Sans MS" pitchFamily="66" charset="0"/>
              </a:rPr>
              <a:t>http://evolution.powernet.ru/library/plants.htm</a:t>
            </a:r>
            <a:r>
              <a:rPr lang="ru-RU" sz="1800" dirty="0" smtClean="0"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en-US" sz="1800" dirty="0" smtClean="0">
                <a:latin typeface="Comic Sans MS" pitchFamily="66" charset="0"/>
                <a:hlinkClick r:id="rId2"/>
              </a:rPr>
              <a:t>http://</a:t>
            </a:r>
            <a:r>
              <a:rPr lang="ru-RU" sz="1800" dirty="0" err="1" smtClean="0">
                <a:latin typeface="Comic Sans MS" pitchFamily="66" charset="0"/>
                <a:hlinkClick r:id="rId2"/>
              </a:rPr>
              <a:t>бл</a:t>
            </a:r>
            <a:r>
              <a:rPr lang="ru-RU" sz="1800" dirty="0" err="1" smtClean="0">
                <a:latin typeface="Comic Sans MS" pitchFamily="66" charset="0"/>
              </a:rPr>
              <a:t>агос.рф</a:t>
            </a:r>
            <a:r>
              <a:rPr lang="ru-RU" sz="1800" dirty="0" smtClean="0">
                <a:latin typeface="Comic Sans MS" pitchFamily="66" charset="0"/>
              </a:rPr>
              <a:t>/</a:t>
            </a:r>
            <a:r>
              <a:rPr lang="en-US" sz="1800" dirty="0" err="1" smtClean="0">
                <a:latin typeface="Comic Sans MS" pitchFamily="66" charset="0"/>
              </a:rPr>
              <a:t>zhiznennye-formy-rastenij</a:t>
            </a:r>
            <a:r>
              <a:rPr lang="ru-RU" sz="1800" dirty="0" smtClean="0">
                <a:latin typeface="Comic Sans MS" pitchFamily="66" charset="0"/>
              </a:rPr>
              <a:t>;</a:t>
            </a:r>
            <a:r>
              <a:rPr lang="en-US" sz="1800" dirty="0" smtClean="0">
                <a:latin typeface="Comic Sans MS" pitchFamily="66" charset="0"/>
              </a:rPr>
              <a:t> </a:t>
            </a: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dirty="0">
              <a:latin typeface="Comic Sans MS" pitchFamily="66" charset="0"/>
            </a:endParaRP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Еще </a:t>
            </a:r>
            <a:r>
              <a:rPr lang="ru-RU" sz="1800" dirty="0" err="1" smtClean="0">
                <a:latin typeface="Comic Sans MS" pitchFamily="66" charset="0"/>
              </a:rPr>
              <a:t>помагала</a:t>
            </a:r>
            <a:r>
              <a:rPr lang="ru-RU" sz="1800" dirty="0" smtClean="0">
                <a:latin typeface="Comic Sans MS" pitchFamily="66" charset="0"/>
              </a:rPr>
              <a:t> моя сестра, ученица 9а класса </a:t>
            </a:r>
            <a:r>
              <a:rPr lang="ru-RU" sz="1800" dirty="0" err="1" smtClean="0">
                <a:latin typeface="Comic Sans MS" pitchFamily="66" charset="0"/>
              </a:rPr>
              <a:t>Монгуш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Белекма</a:t>
            </a:r>
            <a:r>
              <a:rPr lang="ru-RU" sz="1800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i="1" dirty="0" smtClean="0">
                <a:solidFill>
                  <a:srgbClr val="C00000"/>
                </a:solidFill>
              </a:rPr>
              <a:t>Основополагающий вопрос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006600"/>
                </a:solidFill>
                <a:ea typeface="PMingLiU-ExtB" pitchFamily="18" charset="-120"/>
              </a:rPr>
              <a:t>Какие жизненные формы растений преобладают в школьном сквере?</a:t>
            </a:r>
            <a:endParaRPr lang="ru-RU" sz="6600" b="1" dirty="0">
              <a:solidFill>
                <a:srgbClr val="006600"/>
              </a:solidFill>
              <a:ea typeface="PMingLiU-ExtB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Проблемные вопросы проекта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6600"/>
                </a:solidFill>
              </a:rPr>
              <a:t>1.Что такое жизненные формы растений?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6600"/>
                </a:solidFill>
              </a:rPr>
              <a:t>2. В чем отличия жизненных форм растений друг от друга?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6600"/>
                </a:solidFill>
              </a:rPr>
              <a:t>3. Какие жизненные формы растений имеются  в сквере моей школы?</a:t>
            </a:r>
            <a:endParaRPr lang="ru-RU" sz="4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Этапы работы над проектом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9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Мозговой штурм» (формулирование темы </a:t>
            </a:r>
            <a:r>
              <a:rPr lang="ru-RU" sz="36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пректа</a:t>
            </a:r>
            <a:r>
              <a:rPr lang="ru-RU" sz="3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);</a:t>
            </a:r>
          </a:p>
          <a:p>
            <a:r>
              <a:rPr lang="ru-RU" sz="3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 творческого названия проекта;</a:t>
            </a:r>
          </a:p>
          <a:p>
            <a:r>
              <a:rPr lang="ru-RU" sz="3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Обсуждение плана работы над проектом;</a:t>
            </a:r>
          </a:p>
          <a:p>
            <a:r>
              <a:rPr lang="ru-RU" sz="3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Обсуждение возможных источников информации; вопросов защиты проекта.</a:t>
            </a:r>
            <a:endParaRPr lang="ru-RU" sz="3600" b="1" i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472518" cy="55546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006600"/>
                </a:solidFill>
                <a:latin typeface="Comic Sans MS" pitchFamily="66" charset="0"/>
              </a:rPr>
              <a:t>Зелёное ожерелье </a:t>
            </a:r>
            <a:r>
              <a:rPr lang="ru-RU" sz="7200" b="1" i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7200" b="1" i="1" dirty="0" smtClean="0">
                <a:solidFill>
                  <a:srgbClr val="006600"/>
                </a:solidFill>
                <a:latin typeface="Comic Sans MS" pitchFamily="66" charset="0"/>
              </a:rPr>
              <a:t>моей    школы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6600"/>
                </a:solidFill>
                <a:latin typeface="Comic Sans MS" pitchFamily="66" charset="0"/>
              </a:rPr>
              <a:t>             </a:t>
            </a:r>
            <a:r>
              <a:rPr lang="ru-RU" sz="2000" b="1" i="1" dirty="0" smtClean="0">
                <a:solidFill>
                  <a:srgbClr val="C00000"/>
                </a:solidFill>
                <a:latin typeface="Comic Sans MS" pitchFamily="66" charset="0"/>
              </a:rPr>
              <a:t>Творческое название проекта</a:t>
            </a:r>
          </a:p>
          <a:p>
            <a:pPr>
              <a:buNone/>
            </a:pPr>
            <a:r>
              <a:rPr lang="ru-RU" sz="6000" b="1" dirty="0">
                <a:solidFill>
                  <a:srgbClr val="00B050"/>
                </a:solidFill>
                <a:latin typeface="Comic Sans MS" pitchFamily="66" charset="0"/>
              </a:rPr>
              <a:t>Растенье — земли украшенье.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62612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Спасибо Раисе </a:t>
            </a:r>
            <a:r>
              <a:rPr lang="ru-RU" dirty="0" err="1" smtClean="0">
                <a:solidFill>
                  <a:srgbClr val="006600"/>
                </a:solidFill>
                <a:latin typeface="Comic Sans MS" pitchFamily="66" charset="0"/>
              </a:rPr>
              <a:t>Биноловне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 за сделанный  под её руководством школьный сквер!</a:t>
            </a:r>
            <a:endParaRPr lang="ru-RU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779687"/>
            <a:ext cx="47149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6600"/>
                </a:solidFill>
                <a:latin typeface="Comic Sans MS" pitchFamily="66" charset="0"/>
              </a:rPr>
              <a:t>Много леса — </a:t>
            </a:r>
            <a:r>
              <a:rPr lang="ru-RU" sz="5400" b="1" dirty="0">
                <a:solidFill>
                  <a:srgbClr val="C00000"/>
                </a:solidFill>
                <a:latin typeface="Comic Sans MS" pitchFamily="66" charset="0"/>
              </a:rPr>
              <a:t>не губи</a:t>
            </a:r>
            <a:r>
              <a:rPr lang="ru-RU" sz="5400" b="1" dirty="0" smtClean="0">
                <a:solidFill>
                  <a:srgbClr val="006600"/>
                </a:solidFill>
                <a:latin typeface="Comic Sans MS" pitchFamily="66" charset="0"/>
              </a:rPr>
              <a:t>,</a:t>
            </a:r>
          </a:p>
          <a:p>
            <a:r>
              <a:rPr lang="ru-RU" sz="54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5400" b="1" dirty="0">
                <a:solidFill>
                  <a:srgbClr val="006600"/>
                </a:solidFill>
                <a:latin typeface="Comic Sans MS" pitchFamily="66" charset="0"/>
              </a:rPr>
              <a:t>мало леса — </a:t>
            </a:r>
            <a:r>
              <a:rPr lang="ru-RU" sz="5400" b="1" dirty="0">
                <a:solidFill>
                  <a:srgbClr val="C00000"/>
                </a:solidFill>
                <a:latin typeface="Comic Sans MS" pitchFamily="66" charset="0"/>
              </a:rPr>
              <a:t>береги</a:t>
            </a:r>
            <a:r>
              <a:rPr lang="ru-RU" sz="5400" b="1" dirty="0">
                <a:solidFill>
                  <a:srgbClr val="006600"/>
                </a:solidFill>
                <a:latin typeface="Comic Sans MS" pitchFamily="66" charset="0"/>
              </a:rPr>
              <a:t>, </a:t>
            </a:r>
            <a:endParaRPr lang="ru-RU" sz="54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r>
              <a:rPr lang="ru-RU" sz="5400" b="1" dirty="0" smtClean="0">
                <a:solidFill>
                  <a:srgbClr val="006600"/>
                </a:solidFill>
                <a:latin typeface="Comic Sans MS" pitchFamily="66" charset="0"/>
              </a:rPr>
              <a:t>нет </a:t>
            </a:r>
            <a:r>
              <a:rPr lang="ru-RU" sz="5400" b="1" dirty="0">
                <a:solidFill>
                  <a:srgbClr val="006600"/>
                </a:solidFill>
                <a:latin typeface="Comic Sans MS" pitchFamily="66" charset="0"/>
              </a:rPr>
              <a:t>леса — </a:t>
            </a:r>
            <a:r>
              <a:rPr lang="ru-RU" sz="5400" b="1" dirty="0">
                <a:solidFill>
                  <a:srgbClr val="C00000"/>
                </a:solidFill>
                <a:latin typeface="Comic Sans MS" pitchFamily="66" charset="0"/>
              </a:rPr>
              <a:t>посади.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643998" cy="62865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Термин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«Жизненная форма растений»</a:t>
            </a:r>
            <a:r>
              <a:rPr lang="ru-RU" b="1" dirty="0" smtClean="0">
                <a:latin typeface="Comic Sans MS" pitchFamily="66" charset="0"/>
              </a:rPr>
              <a:t>  впервые предложил датский ботаник </a:t>
            </a:r>
            <a:r>
              <a:rPr lang="ru-RU" b="1" u="sng" dirty="0" err="1" smtClean="0">
                <a:solidFill>
                  <a:srgbClr val="006600"/>
                </a:solidFill>
                <a:latin typeface="Comic Sans MS" pitchFamily="66" charset="0"/>
              </a:rPr>
              <a:t>Е.Варминг</a:t>
            </a:r>
            <a:r>
              <a:rPr lang="ru-RU" b="1" dirty="0" smtClean="0">
                <a:latin typeface="Comic Sans MS" pitchFamily="66" charset="0"/>
              </a:rPr>
              <a:t> в 1884 г.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Этот термин означает </a:t>
            </a:r>
            <a:r>
              <a:rPr lang="ru-RU" b="1" dirty="0" smtClean="0">
                <a:latin typeface="Comic Sans MS" pitchFamily="66" charset="0"/>
              </a:rPr>
              <a:t>форму, в которой вегетативное тело растения находится в гармонии с внешней средой в течение всей его жизни.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  <a:p>
            <a:pPr>
              <a:buNone/>
            </a:pPr>
            <a:r>
              <a:rPr lang="ru-RU" dirty="0" err="1"/>
              <a:t>Варминг</a:t>
            </a:r>
            <a:r>
              <a:rPr lang="ru-RU" dirty="0"/>
              <a:t> </a:t>
            </a:r>
            <a:r>
              <a:rPr lang="ru-RU" dirty="0" err="1"/>
              <a:t>Йоханнес</a:t>
            </a:r>
            <a:r>
              <a:rPr lang="ru-RU" dirty="0"/>
              <a:t> </a:t>
            </a:r>
            <a:r>
              <a:rPr lang="ru-RU" dirty="0" err="1"/>
              <a:t>Эугениус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Варминг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392954"/>
            <a:ext cx="20764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530" name="Picture 2" descr="1С:Школа. . Биология, 6 кл. 3-е изд. переработанное :: Биол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9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416</Words>
  <Application>Microsoft Office PowerPoint</Application>
  <PresentationFormat>Экран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Цель проекта</vt:lpstr>
      <vt:lpstr>Основополагающий вопрос</vt:lpstr>
      <vt:lpstr>Проблемные вопросы проекта</vt:lpstr>
      <vt:lpstr>Этапы работы над проектом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2015-05-22T08:41:37Z</dcterms:created>
  <dcterms:modified xsi:type="dcterms:W3CDTF">2015-09-22T10:41:40Z</dcterms:modified>
</cp:coreProperties>
</file>