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7" r:id="rId2"/>
    <p:sldId id="302" r:id="rId3"/>
    <p:sldId id="303" r:id="rId4"/>
    <p:sldId id="304" r:id="rId5"/>
    <p:sldId id="305" r:id="rId6"/>
    <p:sldId id="306" r:id="rId7"/>
    <p:sldId id="307" r:id="rId8"/>
    <p:sldId id="319" r:id="rId9"/>
    <p:sldId id="311" r:id="rId10"/>
    <p:sldId id="313" r:id="rId11"/>
    <p:sldId id="295" r:id="rId12"/>
    <p:sldId id="296" r:id="rId13"/>
    <p:sldId id="270" r:id="rId14"/>
    <p:sldId id="315" r:id="rId15"/>
    <p:sldId id="316" r:id="rId16"/>
    <p:sldId id="312" r:id="rId17"/>
    <p:sldId id="310" r:id="rId18"/>
    <p:sldId id="314" r:id="rId19"/>
    <p:sldId id="309" r:id="rId20"/>
    <p:sldId id="318" r:id="rId21"/>
    <p:sldId id="27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33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2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охват участников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smtClean="0">
                        <a:latin typeface="Times New Roman" pitchFamily="18" charset="0"/>
                        <a:cs typeface="Times New Roman" pitchFamily="18" charset="0"/>
                      </a:rPr>
                      <a:t>19194</a:t>
                    </a:r>
                    <a:r>
                      <a:rPr lang="ru-RU" b="1" smtClean="0">
                        <a:latin typeface="Times New Roman" pitchFamily="18" charset="0"/>
                        <a:cs typeface="Times New Roman" pitchFamily="18" charset="0"/>
                      </a:rPr>
                      <a:t> чел.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743271135011501E-2"/>
                  <c:y val="3.5927078061285374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latin typeface="Times New Roman" pitchFamily="18" charset="0"/>
                        <a:cs typeface="Times New Roman" pitchFamily="18" charset="0"/>
                      </a:rPr>
                      <a:t>23975</a:t>
                    </a:r>
                    <a:r>
                      <a:rPr lang="ru-RU" b="1" dirty="0" smtClean="0">
                        <a:latin typeface="Times New Roman" pitchFamily="18" charset="0"/>
                        <a:cs typeface="Times New Roman" pitchFamily="18" charset="0"/>
                      </a:rPr>
                      <a:t> чел.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19194</c:v>
                </c:pt>
                <c:pt idx="1">
                  <c:v>23975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0131840"/>
        <c:axId val="20132992"/>
        <c:axId val="0"/>
      </c:bar3DChart>
      <c:catAx>
        <c:axId val="201318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132992"/>
        <c:crosses val="autoZero"/>
        <c:auto val="1"/>
        <c:lblAlgn val="ctr"/>
        <c:lblOffset val="100"/>
        <c:noMultiLvlLbl val="0"/>
      </c:catAx>
      <c:valAx>
        <c:axId val="201329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1318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1685990113867943E-2"/>
          <c:y val="6.5901137357830278E-2"/>
          <c:w val="0.6134028198398277"/>
          <c:h val="0.45092590069839883"/>
        </c:manualLayout>
      </c:layout>
      <c:bar3DChart>
        <c:barDir val="col"/>
        <c:grouping val="stack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1.3888888888888963E-2"/>
                  <c:y val="-0.231481481481482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5555555555555558E-3"/>
                  <c:y val="-0.180555555555555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3333333333333367E-3"/>
                  <c:y val="-0.157407407407408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3333333333333367E-3"/>
                  <c:y val="-0.143518518518518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3888888888888963E-2"/>
                  <c:y val="-0.143518518518518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Лист1!$A$3:$A$7</c:f>
              <c:strCache>
                <c:ptCount val="5"/>
                <c:pt idx="0">
                  <c:v>Человек-Человек</c:v>
                </c:pt>
                <c:pt idx="1">
                  <c:v>Человек-Техника</c:v>
                </c:pt>
                <c:pt idx="2">
                  <c:v>Человек-Художественный образ</c:v>
                </c:pt>
                <c:pt idx="3">
                  <c:v>Человек-Природа</c:v>
                </c:pt>
                <c:pt idx="4">
                  <c:v>Человек-Знаковая система</c:v>
                </c:pt>
              </c:strCache>
            </c:strRef>
          </c:cat>
          <c:val>
            <c:numRef>
              <c:f>Лист1!$B$3:$B$7</c:f>
              <c:numCache>
                <c:formatCode>0%</c:formatCode>
                <c:ptCount val="5"/>
                <c:pt idx="0">
                  <c:v>0.31000000000000105</c:v>
                </c:pt>
                <c:pt idx="1">
                  <c:v>0.21000000000000021</c:v>
                </c:pt>
                <c:pt idx="2">
                  <c:v>0.19</c:v>
                </c:pt>
                <c:pt idx="3">
                  <c:v>0.18000000000000024</c:v>
                </c:pt>
                <c:pt idx="4">
                  <c:v>0.17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9209344"/>
        <c:axId val="29210880"/>
        <c:axId val="0"/>
      </c:bar3DChart>
      <c:catAx>
        <c:axId val="29209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9210880"/>
        <c:crosses val="autoZero"/>
        <c:auto val="1"/>
        <c:lblAlgn val="ctr"/>
        <c:lblOffset val="100"/>
        <c:noMultiLvlLbl val="0"/>
      </c:catAx>
      <c:valAx>
        <c:axId val="2921088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9209344"/>
        <c:crosses val="autoZero"/>
        <c:crossBetween val="between"/>
      </c:valAx>
      <c:spPr>
        <a:noFill/>
        <a:ln w="25373">
          <a:noFill/>
        </a:ln>
      </c:spPr>
    </c:plotArea>
    <c:legend>
      <c:legendPos val="r"/>
      <c:layout>
        <c:manualLayout>
          <c:xMode val="edge"/>
          <c:yMode val="edge"/>
          <c:x val="0.76477499455920417"/>
          <c:y val="3.8298776666757482E-2"/>
          <c:w val="0.23137859111544684"/>
          <c:h val="0.64648954851866569"/>
        </c:manualLayout>
      </c:layout>
      <c:overlay val="0"/>
      <c:spPr>
        <a:solidFill>
          <a:srgbClr val="4BACC6">
            <a:lumMod val="20000"/>
            <a:lumOff val="80000"/>
          </a:srgbClr>
        </a:solidFill>
      </c:spPr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4BACC6">
        <a:lumMod val="20000"/>
        <a:lumOff val="80000"/>
      </a:srgbClr>
    </a:solidFill>
  </c:sp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364953-AC99-43D4-A665-6DAA2F4AAC70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ACE8FE-8D7C-4517-A3CF-9B3F4B2D073F}">
      <dgm:prSet phldrT="[Текст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 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этап (2014-2015гг)</a:t>
          </a:r>
          <a:endParaRPr lang="ru-RU" dirty="0">
            <a:solidFill>
              <a:schemeClr val="tx1"/>
            </a:solidFill>
          </a:endParaRPr>
        </a:p>
      </dgm:t>
    </dgm:pt>
    <dgm:pt modelId="{25474F97-DCCE-47D2-8CF9-80DFBB4BBB17}" type="parTrans" cxnId="{7C448D65-8FF2-486B-9C3D-BCDBAFD18BDA}">
      <dgm:prSet/>
      <dgm:spPr/>
      <dgm:t>
        <a:bodyPr/>
        <a:lstStyle/>
        <a:p>
          <a:endParaRPr lang="ru-RU"/>
        </a:p>
      </dgm:t>
    </dgm:pt>
    <dgm:pt modelId="{82CE36C6-FEBE-4C78-A1B8-B3BA1C0BD1ED}" type="sibTrans" cxnId="{7C448D65-8FF2-486B-9C3D-BCDBAFD18BDA}">
      <dgm:prSet/>
      <dgm:spPr/>
      <dgm:t>
        <a:bodyPr/>
        <a:lstStyle/>
        <a:p>
          <a:endParaRPr lang="ru-RU"/>
        </a:p>
      </dgm:t>
    </dgm:pt>
    <dgm:pt modelId="{C4E4F835-3273-40FC-84E6-50202CDEF94F}">
      <dgm:prSet phldrT="[Текст]" custT="1"/>
      <dgm:spPr/>
      <dgm:t>
        <a:bodyPr/>
        <a:lstStyle/>
        <a:p>
          <a:r>
            <a:rPr lang="ru-RU" sz="1800" i="1" dirty="0" smtClean="0">
              <a:latin typeface="Times New Roman" pitchFamily="18" charset="0"/>
              <a:cs typeface="Times New Roman" pitchFamily="18" charset="0"/>
            </a:rPr>
            <a:t>Приняты нормативные документы, утверждены планы, программы, организационно-методические рекомендации, положения «О Центре </a:t>
          </a:r>
          <a:r>
            <a:rPr lang="ru-RU" sz="1800" i="1" dirty="0" err="1" smtClean="0">
              <a:latin typeface="Times New Roman" pitchFamily="18" charset="0"/>
              <a:cs typeface="Times New Roman" pitchFamily="18" charset="0"/>
            </a:rPr>
            <a:t>профориентационной</a:t>
          </a:r>
          <a:r>
            <a:rPr lang="ru-RU" sz="1800" i="1" dirty="0" smtClean="0">
              <a:latin typeface="Times New Roman" pitchFamily="18" charset="0"/>
              <a:cs typeface="Times New Roman" pitchFamily="18" charset="0"/>
            </a:rPr>
            <a:t> работы» на базе кабинетов «Технология». </a:t>
          </a:r>
          <a:endParaRPr lang="ru-RU" sz="1800" i="1" dirty="0"/>
        </a:p>
      </dgm:t>
    </dgm:pt>
    <dgm:pt modelId="{9A13B847-E8B8-45F4-A724-704DAEC942A3}" type="parTrans" cxnId="{5EF9CB63-8B67-4115-A418-EE99079F31F6}">
      <dgm:prSet/>
      <dgm:spPr/>
      <dgm:t>
        <a:bodyPr/>
        <a:lstStyle/>
        <a:p>
          <a:endParaRPr lang="ru-RU"/>
        </a:p>
      </dgm:t>
    </dgm:pt>
    <dgm:pt modelId="{51690C2C-130A-44AF-9126-D60CBEA38117}" type="sibTrans" cxnId="{5EF9CB63-8B67-4115-A418-EE99079F31F6}">
      <dgm:prSet/>
      <dgm:spPr/>
      <dgm:t>
        <a:bodyPr/>
        <a:lstStyle/>
        <a:p>
          <a:endParaRPr lang="ru-RU"/>
        </a:p>
      </dgm:t>
    </dgm:pt>
    <dgm:pt modelId="{673D11A7-EC24-49D9-939E-5E50329A05A8}">
      <dgm:prSet phldrT="[Текст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II </a:t>
          </a:r>
          <a:r>
            <a:rPr lang="ru-RU" dirty="0" smtClean="0">
              <a:solidFill>
                <a:schemeClr val="tx1"/>
              </a:solidFill>
            </a:rPr>
            <a:t>этап (2015-2016 </a:t>
          </a:r>
          <a:r>
            <a:rPr lang="ru-RU" dirty="0" err="1" smtClean="0">
              <a:solidFill>
                <a:schemeClr val="tx1"/>
              </a:solidFill>
            </a:rPr>
            <a:t>гг</a:t>
          </a:r>
          <a:r>
            <a:rPr lang="ru-RU" dirty="0" smtClean="0">
              <a:solidFill>
                <a:schemeClr val="tx1"/>
              </a:solidFill>
            </a:rPr>
            <a:t>) </a:t>
          </a:r>
          <a:endParaRPr lang="ru-RU" dirty="0">
            <a:solidFill>
              <a:schemeClr val="tx1"/>
            </a:solidFill>
          </a:endParaRPr>
        </a:p>
      </dgm:t>
    </dgm:pt>
    <dgm:pt modelId="{2E59B3CA-235A-4B26-96AF-C2EEEE63A887}" type="parTrans" cxnId="{3900A318-6F44-463F-9BF2-D155384C23F0}">
      <dgm:prSet/>
      <dgm:spPr/>
      <dgm:t>
        <a:bodyPr/>
        <a:lstStyle/>
        <a:p>
          <a:endParaRPr lang="ru-RU"/>
        </a:p>
      </dgm:t>
    </dgm:pt>
    <dgm:pt modelId="{2DC691DB-20B9-4C07-8279-F377C4509B15}" type="sibTrans" cxnId="{3900A318-6F44-463F-9BF2-D155384C23F0}">
      <dgm:prSet/>
      <dgm:spPr/>
      <dgm:t>
        <a:bodyPr/>
        <a:lstStyle/>
        <a:p>
          <a:endParaRPr lang="ru-RU"/>
        </a:p>
      </dgm:t>
    </dgm:pt>
    <dgm:pt modelId="{3F0CB056-1C22-4831-9659-9746EA69A940}">
      <dgm:prSet phldrT="[Текст]" custT="1"/>
      <dgm:spPr/>
      <dgm:t>
        <a:bodyPr/>
        <a:lstStyle/>
        <a:p>
          <a:r>
            <a:rPr lang="ru-RU" sz="1800" b="0" i="1" dirty="0" smtClean="0"/>
            <a:t>Месячники по профессиональной ориентации обучающихся общеобразовательных организаций Республики Тыва</a:t>
          </a:r>
          <a:endParaRPr lang="ru-RU" sz="1800" b="0" i="1" dirty="0"/>
        </a:p>
      </dgm:t>
    </dgm:pt>
    <dgm:pt modelId="{871FA629-0312-4446-94C4-2575B43A91A5}" type="parTrans" cxnId="{B0EAC584-14D6-4CAD-9DCB-CBF3B698C4CA}">
      <dgm:prSet/>
      <dgm:spPr/>
      <dgm:t>
        <a:bodyPr/>
        <a:lstStyle/>
        <a:p>
          <a:endParaRPr lang="ru-RU"/>
        </a:p>
      </dgm:t>
    </dgm:pt>
    <dgm:pt modelId="{FB0AEDEC-AEF2-4A39-BA05-342482FF1E81}" type="sibTrans" cxnId="{B0EAC584-14D6-4CAD-9DCB-CBF3B698C4CA}">
      <dgm:prSet/>
      <dgm:spPr/>
      <dgm:t>
        <a:bodyPr/>
        <a:lstStyle/>
        <a:p>
          <a:endParaRPr lang="ru-RU"/>
        </a:p>
      </dgm:t>
    </dgm:pt>
    <dgm:pt modelId="{252E5027-374E-4CE0-891E-DE288ACE2007}">
      <dgm:prSet phldrT="[Текст]" custT="1"/>
      <dgm:spPr/>
      <dgm:t>
        <a:bodyPr/>
        <a:lstStyle/>
        <a:p>
          <a:r>
            <a:rPr lang="ru-RU" sz="1800" i="1" dirty="0" smtClean="0"/>
            <a:t>Мониторинг  </a:t>
          </a:r>
          <a:r>
            <a:rPr lang="ru-RU" sz="1800" i="1" dirty="0" err="1" smtClean="0"/>
            <a:t>профориентационной</a:t>
          </a:r>
          <a:r>
            <a:rPr lang="ru-RU" sz="1800" i="1" dirty="0" smtClean="0"/>
            <a:t> работы</a:t>
          </a:r>
          <a:endParaRPr lang="ru-RU" sz="1800" i="1" dirty="0"/>
        </a:p>
      </dgm:t>
    </dgm:pt>
    <dgm:pt modelId="{F23DF2AA-C2F8-44FB-A7D2-B61D9AAFAF4E}" type="parTrans" cxnId="{5FC5A783-2857-4A6B-9CE4-51DF7395EE80}">
      <dgm:prSet/>
      <dgm:spPr/>
      <dgm:t>
        <a:bodyPr/>
        <a:lstStyle/>
        <a:p>
          <a:endParaRPr lang="ru-RU"/>
        </a:p>
      </dgm:t>
    </dgm:pt>
    <dgm:pt modelId="{62D5762B-6110-4195-B4E0-C80D985F21FC}" type="sibTrans" cxnId="{5FC5A783-2857-4A6B-9CE4-51DF7395EE80}">
      <dgm:prSet/>
      <dgm:spPr/>
      <dgm:t>
        <a:bodyPr/>
        <a:lstStyle/>
        <a:p>
          <a:endParaRPr lang="ru-RU"/>
        </a:p>
      </dgm:t>
    </dgm:pt>
    <dgm:pt modelId="{03E6EA0B-2A97-4DBE-A6D2-691FBF561898}">
      <dgm:prSet phldrT="[Текст]" custT="1"/>
      <dgm:spPr/>
      <dgm:t>
        <a:bodyPr/>
        <a:lstStyle/>
        <a:p>
          <a:r>
            <a:rPr lang="ru-RU" sz="1800" i="1" dirty="0" smtClean="0">
              <a:latin typeface="Times New Roman" pitchFamily="18" charset="0"/>
              <a:cs typeface="Times New Roman" pitchFamily="18" charset="0"/>
            </a:rPr>
            <a:t>Оформлены информационные стенды об актуальных профессиях. </a:t>
          </a:r>
          <a:r>
            <a:rPr lang="ru-RU" sz="1800" i="1" dirty="0" smtClean="0"/>
            <a:t> Проведены семинары, совещания</a:t>
          </a:r>
          <a:r>
            <a:rPr lang="ru-RU" sz="1800" dirty="0" smtClean="0"/>
            <a:t>.</a:t>
          </a:r>
          <a:endParaRPr lang="ru-RU" sz="1800" i="1" dirty="0"/>
        </a:p>
      </dgm:t>
    </dgm:pt>
    <dgm:pt modelId="{AC50B8F1-8EC3-4582-A6EC-0F5527E62439}" type="parTrans" cxnId="{00F197F4-3418-483B-B854-F5B21905A26D}">
      <dgm:prSet/>
      <dgm:spPr/>
      <dgm:t>
        <a:bodyPr/>
        <a:lstStyle/>
        <a:p>
          <a:endParaRPr lang="ru-RU"/>
        </a:p>
      </dgm:t>
    </dgm:pt>
    <dgm:pt modelId="{B27F8D89-062D-491D-B00E-6825D19C304E}" type="sibTrans" cxnId="{00F197F4-3418-483B-B854-F5B21905A26D}">
      <dgm:prSet/>
      <dgm:spPr/>
      <dgm:t>
        <a:bodyPr/>
        <a:lstStyle/>
        <a:p>
          <a:endParaRPr lang="ru-RU"/>
        </a:p>
      </dgm:t>
    </dgm:pt>
    <dgm:pt modelId="{9B73350A-7DEF-46F1-9453-E3129F3642F1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III</a:t>
          </a:r>
          <a:r>
            <a:rPr lang="ru-RU" dirty="0" smtClean="0">
              <a:solidFill>
                <a:schemeClr val="tx1"/>
              </a:solidFill>
            </a:rPr>
            <a:t> этап (2017-2018 </a:t>
          </a:r>
          <a:r>
            <a:rPr lang="ru-RU" dirty="0" err="1" smtClean="0">
              <a:solidFill>
                <a:schemeClr val="tx1"/>
              </a:solidFill>
            </a:rPr>
            <a:t>гг</a:t>
          </a:r>
          <a:r>
            <a:rPr lang="ru-RU" dirty="0" smtClean="0">
              <a:solidFill>
                <a:schemeClr val="tx1"/>
              </a:solidFill>
            </a:rPr>
            <a:t>) </a:t>
          </a:r>
          <a:endParaRPr lang="ru-RU" dirty="0">
            <a:solidFill>
              <a:schemeClr val="tx1"/>
            </a:solidFill>
          </a:endParaRPr>
        </a:p>
      </dgm:t>
    </dgm:pt>
    <dgm:pt modelId="{BE177E5C-7759-4A1B-B292-72AA254D0C35}" type="parTrans" cxnId="{B3CC138A-AA3C-4C25-9778-61F7791BD05B}">
      <dgm:prSet/>
      <dgm:spPr/>
      <dgm:t>
        <a:bodyPr/>
        <a:lstStyle/>
        <a:p>
          <a:endParaRPr lang="ru-RU"/>
        </a:p>
      </dgm:t>
    </dgm:pt>
    <dgm:pt modelId="{533BBAF8-62BD-43C4-BE00-EDECE084DAD9}" type="sibTrans" cxnId="{B3CC138A-AA3C-4C25-9778-61F7791BD05B}">
      <dgm:prSet/>
      <dgm:spPr/>
      <dgm:t>
        <a:bodyPr/>
        <a:lstStyle/>
        <a:p>
          <a:endParaRPr lang="ru-RU"/>
        </a:p>
      </dgm:t>
    </dgm:pt>
    <dgm:pt modelId="{1A33C868-E878-4590-9A34-7B37096D369B}">
      <dgm:prSet custT="1"/>
      <dgm:spPr/>
      <dgm:t>
        <a:bodyPr/>
        <a:lstStyle/>
        <a:p>
          <a:r>
            <a:rPr lang="ru-RU" sz="1800" i="1" dirty="0" smtClean="0"/>
            <a:t>Развитие системы профессио­нальной ориентации населения, способствующей удовлетворению потребностей экономики и рынка труда</a:t>
          </a:r>
          <a:endParaRPr lang="ru-RU" sz="1800" i="1" dirty="0"/>
        </a:p>
      </dgm:t>
    </dgm:pt>
    <dgm:pt modelId="{DD6ABF31-0D52-46EF-AB46-740C654C41C3}" type="parTrans" cxnId="{7B51B321-1916-4283-ABB2-79FE08961AF6}">
      <dgm:prSet/>
      <dgm:spPr/>
      <dgm:t>
        <a:bodyPr/>
        <a:lstStyle/>
        <a:p>
          <a:endParaRPr lang="ru-RU"/>
        </a:p>
      </dgm:t>
    </dgm:pt>
    <dgm:pt modelId="{557B7D03-DAE5-4B61-A137-47F6F785CC8F}" type="sibTrans" cxnId="{7B51B321-1916-4283-ABB2-79FE08961AF6}">
      <dgm:prSet/>
      <dgm:spPr/>
      <dgm:t>
        <a:bodyPr/>
        <a:lstStyle/>
        <a:p>
          <a:endParaRPr lang="ru-RU"/>
        </a:p>
      </dgm:t>
    </dgm:pt>
    <dgm:pt modelId="{65DA7A51-FDA9-4418-9868-25B32796C470}">
      <dgm:prSet phldrT="[Текст]" custT="1"/>
      <dgm:spPr/>
      <dgm:t>
        <a:bodyPr/>
        <a:lstStyle/>
        <a:p>
          <a:r>
            <a:rPr lang="ru-RU" sz="1800" i="1" dirty="0" smtClean="0"/>
            <a:t>Проведение </a:t>
          </a:r>
          <a:r>
            <a:rPr lang="ru-RU" sz="1800" i="1" dirty="0" err="1" smtClean="0"/>
            <a:t>профориентационных</a:t>
          </a:r>
          <a:r>
            <a:rPr lang="ru-RU" sz="1800" i="1" dirty="0" smtClean="0"/>
            <a:t> тестирований.</a:t>
          </a:r>
          <a:endParaRPr lang="ru-RU" sz="1800" i="1" dirty="0"/>
        </a:p>
      </dgm:t>
    </dgm:pt>
    <dgm:pt modelId="{8382D674-71BE-4A88-8165-E19734761A40}" type="parTrans" cxnId="{74FD094F-068F-4460-BE00-4EFDF895BF85}">
      <dgm:prSet/>
      <dgm:spPr/>
      <dgm:t>
        <a:bodyPr/>
        <a:lstStyle/>
        <a:p>
          <a:endParaRPr lang="ru-RU"/>
        </a:p>
      </dgm:t>
    </dgm:pt>
    <dgm:pt modelId="{87B1E629-D551-4D0C-AA3D-D2C2ED89EDCD}" type="sibTrans" cxnId="{74FD094F-068F-4460-BE00-4EFDF895BF85}">
      <dgm:prSet/>
      <dgm:spPr/>
      <dgm:t>
        <a:bodyPr/>
        <a:lstStyle/>
        <a:p>
          <a:endParaRPr lang="ru-RU"/>
        </a:p>
      </dgm:t>
    </dgm:pt>
    <dgm:pt modelId="{EC7969EB-1EED-4C94-BDA0-DFCAF072238B}">
      <dgm:prSet custT="1"/>
      <dgm:spPr/>
      <dgm:t>
        <a:bodyPr/>
        <a:lstStyle/>
        <a:p>
          <a:r>
            <a:rPr lang="ru-RU" sz="1800" i="1" dirty="0" smtClean="0"/>
            <a:t>Обсуждение итогов плана мероприятий Стратегии.</a:t>
          </a:r>
          <a:endParaRPr lang="ru-RU" sz="1800" i="1" dirty="0"/>
        </a:p>
      </dgm:t>
    </dgm:pt>
    <dgm:pt modelId="{7BC3A4D6-E194-443B-AF96-6F163F75D9AC}" type="parTrans" cxnId="{21000DC7-8530-493D-9107-43DB3DB04080}">
      <dgm:prSet/>
      <dgm:spPr/>
      <dgm:t>
        <a:bodyPr/>
        <a:lstStyle/>
        <a:p>
          <a:endParaRPr lang="ru-RU"/>
        </a:p>
      </dgm:t>
    </dgm:pt>
    <dgm:pt modelId="{321811E5-4752-411A-AF09-31B4E21C010B}" type="sibTrans" cxnId="{21000DC7-8530-493D-9107-43DB3DB04080}">
      <dgm:prSet/>
      <dgm:spPr/>
      <dgm:t>
        <a:bodyPr/>
        <a:lstStyle/>
        <a:p>
          <a:endParaRPr lang="ru-RU"/>
        </a:p>
      </dgm:t>
    </dgm:pt>
    <dgm:pt modelId="{115F03A1-5C91-4FE4-90FB-D894331E4334}" type="pres">
      <dgm:prSet presAssocID="{CB364953-AC99-43D4-A665-6DAA2F4AAC7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965833D-5AE4-47C0-8FC7-B90730EC4B17}" type="pres">
      <dgm:prSet presAssocID="{E4ACE8FE-8D7C-4517-A3CF-9B3F4B2D073F}" presName="linNode" presStyleCnt="0"/>
      <dgm:spPr/>
    </dgm:pt>
    <dgm:pt modelId="{24577538-C8EE-464C-8E73-795EDFB83AFB}" type="pres">
      <dgm:prSet presAssocID="{E4ACE8FE-8D7C-4517-A3CF-9B3F4B2D073F}" presName="parentShp" presStyleLbl="node1" presStyleIdx="0" presStyleCnt="3" custScaleX="48275" custScaleY="463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1B8D33-B629-41D6-9335-74EE5A59A122}" type="pres">
      <dgm:prSet presAssocID="{E4ACE8FE-8D7C-4517-A3CF-9B3F4B2D073F}" presName="childShp" presStyleLbl="bgAccFollowNode1" presStyleIdx="0" presStyleCnt="3" custScaleX="134483" custScaleY="76967" custLinFactNeighborX="-359" custLinFactNeighborY="83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1E4BA2-3F7F-4ADE-B084-500DF6756D5F}" type="pres">
      <dgm:prSet presAssocID="{82CE36C6-FEBE-4C78-A1B8-B3BA1C0BD1ED}" presName="spacing" presStyleCnt="0"/>
      <dgm:spPr/>
    </dgm:pt>
    <dgm:pt modelId="{B7E7D592-E595-4398-81D3-A8ED4504803D}" type="pres">
      <dgm:prSet presAssocID="{673D11A7-EC24-49D9-939E-5E50329A05A8}" presName="linNode" presStyleCnt="0"/>
      <dgm:spPr/>
    </dgm:pt>
    <dgm:pt modelId="{7481A54D-9049-43C1-A130-E14A74EB45D8}" type="pres">
      <dgm:prSet presAssocID="{673D11A7-EC24-49D9-939E-5E50329A05A8}" presName="parentShp" presStyleLbl="node1" presStyleIdx="1" presStyleCnt="3" custScaleX="51006" custScaleY="442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E7E6D9-BAD9-456B-944E-3C66E8ED3F3F}" type="pres">
      <dgm:prSet presAssocID="{673D11A7-EC24-49D9-939E-5E50329A05A8}" presName="childShp" presStyleLbl="bgAccFollowNode1" presStyleIdx="1" presStyleCnt="3" custScaleX="136782" custScaleY="690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2103BE-ED3A-4AA9-A809-7C70869BBBA9}" type="pres">
      <dgm:prSet presAssocID="{2DC691DB-20B9-4C07-8279-F377C4509B15}" presName="spacing" presStyleCnt="0"/>
      <dgm:spPr/>
    </dgm:pt>
    <dgm:pt modelId="{050BE64D-7484-4999-8694-0962BFA1B68A}" type="pres">
      <dgm:prSet presAssocID="{9B73350A-7DEF-46F1-9453-E3129F3642F1}" presName="linNode" presStyleCnt="0"/>
      <dgm:spPr/>
    </dgm:pt>
    <dgm:pt modelId="{5001DC72-DE22-44A5-922A-39C3C1B85311}" type="pres">
      <dgm:prSet presAssocID="{9B73350A-7DEF-46F1-9453-E3129F3642F1}" presName="parentShp" presStyleLbl="node1" presStyleIdx="2" presStyleCnt="3" custScaleX="48323" custScaleY="510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463229-8A49-4F55-A98A-7968E5B9FF30}" type="pres">
      <dgm:prSet presAssocID="{9B73350A-7DEF-46F1-9453-E3129F3642F1}" presName="childShp" presStyleLbl="bgAccFollowNode1" presStyleIdx="2" presStyleCnt="3" custScaleX="142419" custScaleY="600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01CA34-9840-490A-9A6F-232E3030C8CF}" type="presOf" srcId="{1A33C868-E878-4590-9A34-7B37096D369B}" destId="{CD463229-8A49-4F55-A98A-7968E5B9FF30}" srcOrd="0" destOrd="0" presId="urn:microsoft.com/office/officeart/2005/8/layout/vList6"/>
    <dgm:cxn modelId="{97F7F2BC-2773-447C-8B30-05C85DC651CC}" type="presOf" srcId="{252E5027-374E-4CE0-891E-DE288ACE2007}" destId="{2EE7E6D9-BAD9-456B-944E-3C66E8ED3F3F}" srcOrd="0" destOrd="1" presId="urn:microsoft.com/office/officeart/2005/8/layout/vList6"/>
    <dgm:cxn modelId="{B3CC138A-AA3C-4C25-9778-61F7791BD05B}" srcId="{CB364953-AC99-43D4-A665-6DAA2F4AAC70}" destId="{9B73350A-7DEF-46F1-9453-E3129F3642F1}" srcOrd="2" destOrd="0" parTransId="{BE177E5C-7759-4A1B-B292-72AA254D0C35}" sibTransId="{533BBAF8-62BD-43C4-BE00-EDECE084DAD9}"/>
    <dgm:cxn modelId="{7C448D65-8FF2-486B-9C3D-BCDBAFD18BDA}" srcId="{CB364953-AC99-43D4-A665-6DAA2F4AAC70}" destId="{E4ACE8FE-8D7C-4517-A3CF-9B3F4B2D073F}" srcOrd="0" destOrd="0" parTransId="{25474F97-DCCE-47D2-8CF9-80DFBB4BBB17}" sibTransId="{82CE36C6-FEBE-4C78-A1B8-B3BA1C0BD1ED}"/>
    <dgm:cxn modelId="{00F197F4-3418-483B-B854-F5B21905A26D}" srcId="{E4ACE8FE-8D7C-4517-A3CF-9B3F4B2D073F}" destId="{03E6EA0B-2A97-4DBE-A6D2-691FBF561898}" srcOrd="1" destOrd="0" parTransId="{AC50B8F1-8EC3-4582-A6EC-0F5527E62439}" sibTransId="{B27F8D89-062D-491D-B00E-6825D19C304E}"/>
    <dgm:cxn modelId="{7B51B321-1916-4283-ABB2-79FE08961AF6}" srcId="{9B73350A-7DEF-46F1-9453-E3129F3642F1}" destId="{1A33C868-E878-4590-9A34-7B37096D369B}" srcOrd="0" destOrd="0" parTransId="{DD6ABF31-0D52-46EF-AB46-740C654C41C3}" sibTransId="{557B7D03-DAE5-4B61-A137-47F6F785CC8F}"/>
    <dgm:cxn modelId="{60D249D6-5A00-4D73-90BA-52D6DE86B59E}" type="presOf" srcId="{E4ACE8FE-8D7C-4517-A3CF-9B3F4B2D073F}" destId="{24577538-C8EE-464C-8E73-795EDFB83AFB}" srcOrd="0" destOrd="0" presId="urn:microsoft.com/office/officeart/2005/8/layout/vList6"/>
    <dgm:cxn modelId="{1EAA1888-92BA-45F3-AC3F-52A7E94F9199}" type="presOf" srcId="{C4E4F835-3273-40FC-84E6-50202CDEF94F}" destId="{171B8D33-B629-41D6-9335-74EE5A59A122}" srcOrd="0" destOrd="0" presId="urn:microsoft.com/office/officeart/2005/8/layout/vList6"/>
    <dgm:cxn modelId="{3900A318-6F44-463F-9BF2-D155384C23F0}" srcId="{CB364953-AC99-43D4-A665-6DAA2F4AAC70}" destId="{673D11A7-EC24-49D9-939E-5E50329A05A8}" srcOrd="1" destOrd="0" parTransId="{2E59B3CA-235A-4B26-96AF-C2EEEE63A887}" sibTransId="{2DC691DB-20B9-4C07-8279-F377C4509B15}"/>
    <dgm:cxn modelId="{74FD094F-068F-4460-BE00-4EFDF895BF85}" srcId="{673D11A7-EC24-49D9-939E-5E50329A05A8}" destId="{65DA7A51-FDA9-4418-9868-25B32796C470}" srcOrd="2" destOrd="0" parTransId="{8382D674-71BE-4A88-8165-E19734761A40}" sibTransId="{87B1E629-D551-4D0C-AA3D-D2C2ED89EDCD}"/>
    <dgm:cxn modelId="{F155ACB9-624F-4BF8-ACBF-30FC81D11B83}" type="presOf" srcId="{03E6EA0B-2A97-4DBE-A6D2-691FBF561898}" destId="{171B8D33-B629-41D6-9335-74EE5A59A122}" srcOrd="0" destOrd="1" presId="urn:microsoft.com/office/officeart/2005/8/layout/vList6"/>
    <dgm:cxn modelId="{60C401DF-0CBC-4C36-8C0F-98EDDB065F46}" type="presOf" srcId="{3F0CB056-1C22-4831-9659-9746EA69A940}" destId="{2EE7E6D9-BAD9-456B-944E-3C66E8ED3F3F}" srcOrd="0" destOrd="0" presId="urn:microsoft.com/office/officeart/2005/8/layout/vList6"/>
    <dgm:cxn modelId="{5EF9CB63-8B67-4115-A418-EE99079F31F6}" srcId="{E4ACE8FE-8D7C-4517-A3CF-9B3F4B2D073F}" destId="{C4E4F835-3273-40FC-84E6-50202CDEF94F}" srcOrd="0" destOrd="0" parTransId="{9A13B847-E8B8-45F4-A724-704DAEC942A3}" sibTransId="{51690C2C-130A-44AF-9126-D60CBEA38117}"/>
    <dgm:cxn modelId="{48DCD368-F315-4B93-9FB3-1CB22299E0C4}" type="presOf" srcId="{CB364953-AC99-43D4-A665-6DAA2F4AAC70}" destId="{115F03A1-5C91-4FE4-90FB-D894331E4334}" srcOrd="0" destOrd="0" presId="urn:microsoft.com/office/officeart/2005/8/layout/vList6"/>
    <dgm:cxn modelId="{521E33C4-C002-48D0-A77A-B41F1A35D4D0}" type="presOf" srcId="{65DA7A51-FDA9-4418-9868-25B32796C470}" destId="{2EE7E6D9-BAD9-456B-944E-3C66E8ED3F3F}" srcOrd="0" destOrd="2" presId="urn:microsoft.com/office/officeart/2005/8/layout/vList6"/>
    <dgm:cxn modelId="{3D965BBC-678D-4537-9F30-9974602D5749}" type="presOf" srcId="{EC7969EB-1EED-4C94-BDA0-DFCAF072238B}" destId="{CD463229-8A49-4F55-A98A-7968E5B9FF30}" srcOrd="0" destOrd="1" presId="urn:microsoft.com/office/officeart/2005/8/layout/vList6"/>
    <dgm:cxn modelId="{0269DBC6-6DD0-45B7-AC8C-DC1AB1021780}" type="presOf" srcId="{673D11A7-EC24-49D9-939E-5E50329A05A8}" destId="{7481A54D-9049-43C1-A130-E14A74EB45D8}" srcOrd="0" destOrd="0" presId="urn:microsoft.com/office/officeart/2005/8/layout/vList6"/>
    <dgm:cxn modelId="{21000DC7-8530-493D-9107-43DB3DB04080}" srcId="{9B73350A-7DEF-46F1-9453-E3129F3642F1}" destId="{EC7969EB-1EED-4C94-BDA0-DFCAF072238B}" srcOrd="1" destOrd="0" parTransId="{7BC3A4D6-E194-443B-AF96-6F163F75D9AC}" sibTransId="{321811E5-4752-411A-AF09-31B4E21C010B}"/>
    <dgm:cxn modelId="{5FC5A783-2857-4A6B-9CE4-51DF7395EE80}" srcId="{673D11A7-EC24-49D9-939E-5E50329A05A8}" destId="{252E5027-374E-4CE0-891E-DE288ACE2007}" srcOrd="1" destOrd="0" parTransId="{F23DF2AA-C2F8-44FB-A7D2-B61D9AAFAF4E}" sibTransId="{62D5762B-6110-4195-B4E0-C80D985F21FC}"/>
    <dgm:cxn modelId="{B0EAC584-14D6-4CAD-9DCB-CBF3B698C4CA}" srcId="{673D11A7-EC24-49D9-939E-5E50329A05A8}" destId="{3F0CB056-1C22-4831-9659-9746EA69A940}" srcOrd="0" destOrd="0" parTransId="{871FA629-0312-4446-94C4-2575B43A91A5}" sibTransId="{FB0AEDEC-AEF2-4A39-BA05-342482FF1E81}"/>
    <dgm:cxn modelId="{BE2CD5B2-79C6-4E16-B74E-7F62F950E865}" type="presOf" srcId="{9B73350A-7DEF-46F1-9453-E3129F3642F1}" destId="{5001DC72-DE22-44A5-922A-39C3C1B85311}" srcOrd="0" destOrd="0" presId="urn:microsoft.com/office/officeart/2005/8/layout/vList6"/>
    <dgm:cxn modelId="{D1A27CD9-D3E1-4398-AB82-8A3D3C7FDACB}" type="presParOf" srcId="{115F03A1-5C91-4FE4-90FB-D894331E4334}" destId="{2965833D-5AE4-47C0-8FC7-B90730EC4B17}" srcOrd="0" destOrd="0" presId="urn:microsoft.com/office/officeart/2005/8/layout/vList6"/>
    <dgm:cxn modelId="{8F00F992-694F-44CB-B762-7E2F403AFE41}" type="presParOf" srcId="{2965833D-5AE4-47C0-8FC7-B90730EC4B17}" destId="{24577538-C8EE-464C-8E73-795EDFB83AFB}" srcOrd="0" destOrd="0" presId="urn:microsoft.com/office/officeart/2005/8/layout/vList6"/>
    <dgm:cxn modelId="{6A35C630-7B38-4C0F-993C-6079743D1547}" type="presParOf" srcId="{2965833D-5AE4-47C0-8FC7-B90730EC4B17}" destId="{171B8D33-B629-41D6-9335-74EE5A59A122}" srcOrd="1" destOrd="0" presId="urn:microsoft.com/office/officeart/2005/8/layout/vList6"/>
    <dgm:cxn modelId="{A6CE0B6D-0F7F-4D70-863F-BDABDD9F04D3}" type="presParOf" srcId="{115F03A1-5C91-4FE4-90FB-D894331E4334}" destId="{361E4BA2-3F7F-4ADE-B084-500DF6756D5F}" srcOrd="1" destOrd="0" presId="urn:microsoft.com/office/officeart/2005/8/layout/vList6"/>
    <dgm:cxn modelId="{98F25CB1-775B-4654-9710-325113487EB0}" type="presParOf" srcId="{115F03A1-5C91-4FE4-90FB-D894331E4334}" destId="{B7E7D592-E595-4398-81D3-A8ED4504803D}" srcOrd="2" destOrd="0" presId="urn:microsoft.com/office/officeart/2005/8/layout/vList6"/>
    <dgm:cxn modelId="{FC47B70F-22AC-4473-ADD6-667475E00019}" type="presParOf" srcId="{B7E7D592-E595-4398-81D3-A8ED4504803D}" destId="{7481A54D-9049-43C1-A130-E14A74EB45D8}" srcOrd="0" destOrd="0" presId="urn:microsoft.com/office/officeart/2005/8/layout/vList6"/>
    <dgm:cxn modelId="{40463C78-3D3B-4CD6-9DF5-F10CBD6CFDA6}" type="presParOf" srcId="{B7E7D592-E595-4398-81D3-A8ED4504803D}" destId="{2EE7E6D9-BAD9-456B-944E-3C66E8ED3F3F}" srcOrd="1" destOrd="0" presId="urn:microsoft.com/office/officeart/2005/8/layout/vList6"/>
    <dgm:cxn modelId="{E8A22232-2812-4415-9C1A-17B4FA791A3D}" type="presParOf" srcId="{115F03A1-5C91-4FE4-90FB-D894331E4334}" destId="{962103BE-ED3A-4AA9-A809-7C70869BBBA9}" srcOrd="3" destOrd="0" presId="urn:microsoft.com/office/officeart/2005/8/layout/vList6"/>
    <dgm:cxn modelId="{A4A46335-69E6-4845-9641-11247C8B9641}" type="presParOf" srcId="{115F03A1-5C91-4FE4-90FB-D894331E4334}" destId="{050BE64D-7484-4999-8694-0962BFA1B68A}" srcOrd="4" destOrd="0" presId="urn:microsoft.com/office/officeart/2005/8/layout/vList6"/>
    <dgm:cxn modelId="{63CF447B-FBA7-4BBE-A89F-927F6E36C416}" type="presParOf" srcId="{050BE64D-7484-4999-8694-0962BFA1B68A}" destId="{5001DC72-DE22-44A5-922A-39C3C1B85311}" srcOrd="0" destOrd="0" presId="urn:microsoft.com/office/officeart/2005/8/layout/vList6"/>
    <dgm:cxn modelId="{89D36C36-875E-440F-8A45-45D20399F2CF}" type="presParOf" srcId="{050BE64D-7484-4999-8694-0962BFA1B68A}" destId="{CD463229-8A49-4F55-A98A-7968E5B9FF3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1B8D33-B629-41D6-9335-74EE5A59A122}">
      <dsp:nvSpPr>
        <dsp:cNvPr id="0" name=""/>
        <dsp:cNvSpPr/>
      </dsp:nvSpPr>
      <dsp:spPr>
        <a:xfrm>
          <a:off x="1656169" y="216023"/>
          <a:ext cx="6972373" cy="195926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i="1" kern="1200" dirty="0" smtClean="0">
              <a:latin typeface="Times New Roman" pitchFamily="18" charset="0"/>
              <a:cs typeface="Times New Roman" pitchFamily="18" charset="0"/>
            </a:rPr>
            <a:t>Приняты нормативные документы, утверждены планы, программы, организационно-методические рекомендации, положения «О Центре </a:t>
          </a:r>
          <a:r>
            <a:rPr lang="ru-RU" sz="1800" i="1" kern="1200" dirty="0" err="1" smtClean="0">
              <a:latin typeface="Times New Roman" pitchFamily="18" charset="0"/>
              <a:cs typeface="Times New Roman" pitchFamily="18" charset="0"/>
            </a:rPr>
            <a:t>профориентационной</a:t>
          </a:r>
          <a:r>
            <a:rPr lang="ru-RU" sz="1800" i="1" kern="1200" dirty="0" smtClean="0">
              <a:latin typeface="Times New Roman" pitchFamily="18" charset="0"/>
              <a:cs typeface="Times New Roman" pitchFamily="18" charset="0"/>
            </a:rPr>
            <a:t> работы» на базе кабинетов «Технология». </a:t>
          </a:r>
          <a:endParaRPr lang="ru-RU" sz="1800" i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i="1" kern="1200" dirty="0" smtClean="0">
              <a:latin typeface="Times New Roman" pitchFamily="18" charset="0"/>
              <a:cs typeface="Times New Roman" pitchFamily="18" charset="0"/>
            </a:rPr>
            <a:t>Оформлены информационные стенды об актуальных профессиях. </a:t>
          </a:r>
          <a:r>
            <a:rPr lang="ru-RU" sz="1800" i="1" kern="1200" dirty="0" smtClean="0"/>
            <a:t> Проведены семинары, совещания</a:t>
          </a:r>
          <a:r>
            <a:rPr lang="ru-RU" sz="1800" kern="1200" dirty="0" smtClean="0"/>
            <a:t>.</a:t>
          </a:r>
          <a:endParaRPr lang="ru-RU" sz="1800" i="1" kern="1200" dirty="0"/>
        </a:p>
      </dsp:txBody>
      <dsp:txXfrm>
        <a:off x="1656169" y="460932"/>
        <a:ext cx="6237648" cy="1469451"/>
      </dsp:txXfrm>
    </dsp:sp>
    <dsp:sp modelId="{24577538-C8EE-464C-8E73-795EDFB83AFB}">
      <dsp:nvSpPr>
        <dsp:cNvPr id="0" name=""/>
        <dsp:cNvSpPr/>
      </dsp:nvSpPr>
      <dsp:spPr>
        <a:xfrm>
          <a:off x="8" y="392535"/>
          <a:ext cx="1668569" cy="11796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 </a:t>
          </a:r>
          <a:r>
            <a:rPr lang="ru-RU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этап (2014-2015гг)</a:t>
          </a:r>
          <a:endParaRPr lang="ru-RU" sz="2200" kern="1200" dirty="0">
            <a:solidFill>
              <a:schemeClr val="tx1"/>
            </a:solidFill>
          </a:endParaRPr>
        </a:p>
      </dsp:txBody>
      <dsp:txXfrm>
        <a:off x="57591" y="450118"/>
        <a:ext cx="1553403" cy="1064437"/>
      </dsp:txXfrm>
    </dsp:sp>
    <dsp:sp modelId="{2EE7E6D9-BAD9-456B-944E-3C66E8ED3F3F}">
      <dsp:nvSpPr>
        <dsp:cNvPr id="0" name=""/>
        <dsp:cNvSpPr/>
      </dsp:nvSpPr>
      <dsp:spPr>
        <a:xfrm>
          <a:off x="1721224" y="2216530"/>
          <a:ext cx="6918432" cy="175862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1" kern="1200" dirty="0" smtClean="0"/>
            <a:t>Месячники по профессиональной ориентации обучающихся общеобразовательных организаций Республики Тыва</a:t>
          </a:r>
          <a:endParaRPr lang="ru-RU" sz="1800" b="0" i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i="1" kern="1200" dirty="0" smtClean="0"/>
            <a:t>Мониторинг  </a:t>
          </a:r>
          <a:r>
            <a:rPr lang="ru-RU" sz="1800" i="1" kern="1200" dirty="0" err="1" smtClean="0"/>
            <a:t>профориентационной</a:t>
          </a:r>
          <a:r>
            <a:rPr lang="ru-RU" sz="1800" i="1" kern="1200" dirty="0" smtClean="0"/>
            <a:t> работы</a:t>
          </a:r>
          <a:endParaRPr lang="ru-RU" sz="1800" i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i="1" kern="1200" dirty="0" smtClean="0"/>
            <a:t>Проведение </a:t>
          </a:r>
          <a:r>
            <a:rPr lang="ru-RU" sz="1800" i="1" kern="1200" dirty="0" err="1" smtClean="0"/>
            <a:t>профориентационных</a:t>
          </a:r>
          <a:r>
            <a:rPr lang="ru-RU" sz="1800" i="1" kern="1200" dirty="0" smtClean="0"/>
            <a:t> тестирований.</a:t>
          </a:r>
          <a:endParaRPr lang="ru-RU" sz="1800" i="1" kern="1200" dirty="0"/>
        </a:p>
      </dsp:txBody>
      <dsp:txXfrm>
        <a:off x="1721224" y="2436358"/>
        <a:ext cx="6258948" cy="1318968"/>
      </dsp:txXfrm>
    </dsp:sp>
    <dsp:sp modelId="{7481A54D-9049-43C1-A130-E14A74EB45D8}">
      <dsp:nvSpPr>
        <dsp:cNvPr id="0" name=""/>
        <dsp:cNvSpPr/>
      </dsp:nvSpPr>
      <dsp:spPr>
        <a:xfrm>
          <a:off x="1302" y="2533024"/>
          <a:ext cx="1719922" cy="11256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/>
              </a:solidFill>
            </a:rPr>
            <a:t>II </a:t>
          </a:r>
          <a:r>
            <a:rPr lang="ru-RU" sz="2200" kern="1200" dirty="0" smtClean="0">
              <a:solidFill>
                <a:schemeClr val="tx1"/>
              </a:solidFill>
            </a:rPr>
            <a:t>этап (2015-2016 </a:t>
          </a:r>
          <a:r>
            <a:rPr lang="ru-RU" sz="2200" kern="1200" dirty="0" err="1" smtClean="0">
              <a:solidFill>
                <a:schemeClr val="tx1"/>
              </a:solidFill>
            </a:rPr>
            <a:t>гг</a:t>
          </a:r>
          <a:r>
            <a:rPr lang="ru-RU" sz="2200" kern="1200" dirty="0" smtClean="0">
              <a:solidFill>
                <a:schemeClr val="tx1"/>
              </a:solidFill>
            </a:rPr>
            <a:t>) </a:t>
          </a:r>
          <a:endParaRPr lang="ru-RU" sz="2200" kern="1200" dirty="0">
            <a:solidFill>
              <a:schemeClr val="tx1"/>
            </a:solidFill>
          </a:endParaRPr>
        </a:p>
      </dsp:txBody>
      <dsp:txXfrm>
        <a:off x="56251" y="2587973"/>
        <a:ext cx="1610024" cy="1015738"/>
      </dsp:txXfrm>
    </dsp:sp>
    <dsp:sp modelId="{CD463229-8A49-4F55-A98A-7968E5B9FF30}">
      <dsp:nvSpPr>
        <dsp:cNvPr id="0" name=""/>
        <dsp:cNvSpPr/>
      </dsp:nvSpPr>
      <dsp:spPr>
        <a:xfrm>
          <a:off x="1594806" y="4229714"/>
          <a:ext cx="7044915" cy="152822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i="1" kern="1200" dirty="0" smtClean="0"/>
            <a:t>Развитие системы профессио­нальной ориентации населения, способствующей удовлетворению потребностей экономики и рынка труда</a:t>
          </a:r>
          <a:endParaRPr lang="ru-RU" sz="1800" i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i="1" kern="1200" dirty="0" smtClean="0"/>
            <a:t>Обсуждение итогов плана мероприятий Стратегии.</a:t>
          </a:r>
          <a:endParaRPr lang="ru-RU" sz="1800" i="1" kern="1200" dirty="0"/>
        </a:p>
      </dsp:txBody>
      <dsp:txXfrm>
        <a:off x="1594806" y="4420742"/>
        <a:ext cx="6471832" cy="1146166"/>
      </dsp:txXfrm>
    </dsp:sp>
    <dsp:sp modelId="{5001DC72-DE22-44A5-922A-39C3C1B85311}">
      <dsp:nvSpPr>
        <dsp:cNvPr id="0" name=""/>
        <dsp:cNvSpPr/>
      </dsp:nvSpPr>
      <dsp:spPr>
        <a:xfrm>
          <a:off x="1238" y="4344279"/>
          <a:ext cx="1593567" cy="12990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/>
              </a:solidFill>
            </a:rPr>
            <a:t>III</a:t>
          </a:r>
          <a:r>
            <a:rPr lang="ru-RU" sz="2200" kern="1200" dirty="0" smtClean="0">
              <a:solidFill>
                <a:schemeClr val="tx1"/>
              </a:solidFill>
            </a:rPr>
            <a:t> этап (2017-2018 </a:t>
          </a:r>
          <a:r>
            <a:rPr lang="ru-RU" sz="2200" kern="1200" dirty="0" err="1" smtClean="0">
              <a:solidFill>
                <a:schemeClr val="tx1"/>
              </a:solidFill>
            </a:rPr>
            <a:t>гг</a:t>
          </a:r>
          <a:r>
            <a:rPr lang="ru-RU" sz="2200" kern="1200" dirty="0" smtClean="0">
              <a:solidFill>
                <a:schemeClr val="tx1"/>
              </a:solidFill>
            </a:rPr>
            <a:t>) </a:t>
          </a:r>
          <a:endParaRPr lang="ru-RU" sz="2200" kern="1200" dirty="0">
            <a:solidFill>
              <a:schemeClr val="tx1"/>
            </a:solidFill>
          </a:endParaRPr>
        </a:p>
      </dsp:txBody>
      <dsp:txXfrm>
        <a:off x="64654" y="4407695"/>
        <a:ext cx="1466735" cy="11722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CE5662F-58AF-4106-B0C6-500AAAD0ED1A}" type="datetimeFigureOut">
              <a:rPr lang="ru-RU" smtClean="0"/>
              <a:t>13.10.2016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783A873-20AA-4121-B129-6CAB096CD8A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662F-58AF-4106-B0C6-500AAAD0ED1A}" type="datetimeFigureOut">
              <a:rPr lang="ru-RU" smtClean="0"/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A873-20AA-4121-B129-6CAB096CD8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662F-58AF-4106-B0C6-500AAAD0ED1A}" type="datetimeFigureOut">
              <a:rPr lang="ru-RU" smtClean="0"/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A873-20AA-4121-B129-6CAB096CD8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CE5662F-58AF-4106-B0C6-500AAAD0ED1A}" type="datetimeFigureOut">
              <a:rPr lang="ru-RU" smtClean="0"/>
              <a:t>13.10.2016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783A873-20AA-4121-B129-6CAB096CD8A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CE5662F-58AF-4106-B0C6-500AAAD0ED1A}" type="datetimeFigureOut">
              <a:rPr lang="ru-RU" smtClean="0"/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783A873-20AA-4121-B129-6CAB096CD8A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662F-58AF-4106-B0C6-500AAAD0ED1A}" type="datetimeFigureOut">
              <a:rPr lang="ru-RU" smtClean="0"/>
              <a:t>13.10.2016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A873-20AA-4121-B129-6CAB096CD8A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662F-58AF-4106-B0C6-500AAAD0ED1A}" type="datetimeFigureOut">
              <a:rPr lang="ru-RU" smtClean="0"/>
              <a:t>13.10.2016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A873-20AA-4121-B129-6CAB096CD8A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CE5662F-58AF-4106-B0C6-500AAAD0ED1A}" type="datetimeFigureOut">
              <a:rPr lang="ru-RU" smtClean="0"/>
              <a:t>13.10.2016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783A873-20AA-4121-B129-6CAB096CD8A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662F-58AF-4106-B0C6-500AAAD0ED1A}" type="datetimeFigureOut">
              <a:rPr lang="ru-RU" smtClean="0"/>
              <a:t>13.10.2016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A873-20AA-4121-B129-6CAB096CD8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CE5662F-58AF-4106-B0C6-500AAAD0ED1A}" type="datetimeFigureOut">
              <a:rPr lang="ru-RU" smtClean="0"/>
              <a:t>13.10.2016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783A873-20AA-4121-B129-6CAB096CD8AA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CE5662F-58AF-4106-B0C6-500AAAD0ED1A}" type="datetimeFigureOut">
              <a:rPr lang="ru-RU" smtClean="0"/>
              <a:t>13.10.2016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783A873-20AA-4121-B129-6CAB096CD8AA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CE5662F-58AF-4106-B0C6-500AAAD0ED1A}" type="datetimeFigureOut">
              <a:rPr lang="ru-RU" smtClean="0"/>
              <a:t>13.10.2016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783A873-20AA-4121-B129-6CAB096CD8A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79852" y="5805264"/>
            <a:ext cx="2772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24 августа 2016 г.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i053.radikal.ru/0909/d9/ca8387bf61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83856">
            <a:off x="812262" y="4104200"/>
            <a:ext cx="2485471" cy="2018681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35595" y="2369654"/>
            <a:ext cx="7750867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  <a:cs typeface="Times New Roman"/>
              </a:rPr>
              <a:t>«Воспитание учащихся через профориентацию»</a:t>
            </a:r>
            <a:endParaRPr lang="ru-RU" sz="3600" dirty="0">
              <a:solidFill>
                <a:srgbClr val="7030A0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504438"/>
            <a:ext cx="7894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Министерство образования и науки Республики Тыва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ГБУ РТ «Республиканский центр развития воспитания»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2120" y="4724043"/>
            <a:ext cx="3096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Докладчик: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Далын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Оюма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Комбуевна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– заместитель директора по профориентации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20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404664"/>
            <a:ext cx="7272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effectLst/>
                <a:latin typeface="Times New Roman"/>
                <a:ea typeface="Times New Roman"/>
              </a:rPr>
              <a:t>Дни открытых дверей в профессиональных образовательных организациях РТ</a:t>
            </a:r>
            <a:endParaRPr lang="ru-RU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23345"/>
            <a:ext cx="3722447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323345"/>
            <a:ext cx="4471815" cy="37797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6645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696" y="4941168"/>
            <a:ext cx="3672408" cy="49838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ыставки творческих работ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44" y="1340768"/>
            <a:ext cx="3744416" cy="32403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744464"/>
            <a:ext cx="4104456" cy="29969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G:\ФОТО ВСЕ\РДОД-2015 ФОТО\IMG_20150225_1231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04106"/>
            <a:ext cx="4104456" cy="32403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52"/>
            <a:ext cx="1677821" cy="1110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868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36" y="1117788"/>
            <a:ext cx="4739216" cy="3649096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52"/>
            <a:ext cx="1677821" cy="1110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140968"/>
            <a:ext cx="3845204" cy="288390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652120" y="980728"/>
            <a:ext cx="273630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Мастер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классы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89121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err="1" smtClean="0">
                <a:effectLst/>
                <a:latin typeface="Times New Roman"/>
                <a:ea typeface="Times New Roman"/>
              </a:rPr>
              <a:t>Профориентационный</a:t>
            </a:r>
            <a:r>
              <a:rPr lang="ru-RU" sz="2400" b="1" dirty="0" smtClean="0">
                <a:effectLst/>
                <a:latin typeface="Times New Roman"/>
                <a:ea typeface="Times New Roman"/>
              </a:rPr>
              <a:t> проект «Парус-Профи – 2016»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 </a:t>
            </a:r>
            <a:endParaRPr lang="ru-RU" sz="2400" dirty="0"/>
          </a:p>
        </p:txBody>
      </p:sp>
      <p:pic>
        <p:nvPicPr>
          <p:cNvPr id="6146" name="Picture 2" descr="Z:\ФОТО\Парус-Профи в ТПТ 2015\20150413_1252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32756"/>
            <a:ext cx="3744416" cy="241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Z:\ФОТО\Парус-Профи в ТПТ 2015\20150413_125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32756"/>
            <a:ext cx="3744416" cy="241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Z:\ФОТО\Парус-Профи СПО 2015\20150428_1020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48499"/>
            <a:ext cx="3816424" cy="267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99992" y="4005064"/>
            <a:ext cx="42725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2000" dirty="0" smtClean="0">
                <a:effectLst/>
                <a:latin typeface="Times New Roman"/>
                <a:ea typeface="Times New Roman"/>
              </a:rPr>
              <a:t>Работы участников были освещены на канале ГТРК Тыва 25 апреля 2016 года. </a:t>
            </a:r>
          </a:p>
          <a:p>
            <a:pPr algn="r"/>
            <a:r>
              <a:rPr lang="ru-RU" sz="2000" dirty="0" smtClean="0">
                <a:effectLst/>
                <a:latin typeface="Times New Roman"/>
                <a:ea typeface="Times New Roman"/>
              </a:rPr>
              <a:t>По итогам победители награждены грамотами и призами Министерства образования и науки Республики Тыва.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8894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7129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200" b="1" dirty="0" smtClean="0">
                <a:effectLst/>
                <a:latin typeface="Times New Roman"/>
                <a:ea typeface="Times New Roman"/>
              </a:rPr>
              <a:t>Информационное освещение ключевых событий по профессиональной ориентации обучающихся общеобразовательных организаций в средствах массовой информации</a:t>
            </a:r>
            <a:endParaRPr lang="ru-RU" sz="2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362" y="3684963"/>
            <a:ext cx="4416494" cy="30564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1556792"/>
            <a:ext cx="75608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ffectLst/>
                <a:latin typeface="Times New Roman"/>
                <a:ea typeface="Times New Roman"/>
              </a:rPr>
              <a:t>1. В сетевом информационном агентстве Тува-Онлайн репортаж о республиканском дне открытых дверей;</a:t>
            </a:r>
          </a:p>
          <a:p>
            <a:r>
              <a:rPr lang="ru-RU" sz="2400" dirty="0" smtClean="0">
                <a:effectLst/>
                <a:latin typeface="Times New Roman"/>
                <a:ea typeface="Times New Roman"/>
              </a:rPr>
              <a:t>2. Репортаж ГТРК «Тыва», СТС; </a:t>
            </a:r>
          </a:p>
          <a:p>
            <a:r>
              <a:rPr lang="ru-RU" sz="2400" dirty="0" smtClean="0">
                <a:effectLst/>
                <a:latin typeface="Times New Roman"/>
                <a:ea typeface="Times New Roman"/>
              </a:rPr>
              <a:t>3. </a:t>
            </a:r>
            <a:r>
              <a:rPr lang="ru-RU" sz="2400" dirty="0" smtClean="0">
                <a:latin typeface="Times New Roman"/>
                <a:ea typeface="Times New Roman"/>
              </a:rPr>
              <a:t>Р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азмещение на сайтах «РЦРВ», Минобразования РТ; </a:t>
            </a:r>
          </a:p>
          <a:p>
            <a:r>
              <a:rPr lang="ru-RU" sz="2400" dirty="0" smtClean="0">
                <a:effectLst/>
                <a:latin typeface="Times New Roman"/>
                <a:ea typeface="Times New Roman"/>
              </a:rPr>
              <a:t>4. Даны репортажи в ГТРК «Тыва» о 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II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-ом этапе республиканского </a:t>
            </a:r>
            <a:r>
              <a:rPr lang="ru-RU" sz="2400" dirty="0" err="1" smtClean="0">
                <a:effectLst/>
                <a:latin typeface="Times New Roman"/>
                <a:ea typeface="Times New Roman"/>
              </a:rPr>
              <a:t>профориентационного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 проекта «Парус-Профи» 2015 года.  </a:t>
            </a:r>
          </a:p>
          <a:p>
            <a:endParaRPr lang="ru-RU" sz="2400" dirty="0" smtClean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6122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48680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2400" b="1" i="1" dirty="0" smtClean="0">
                <a:latin typeface="Times New Roman"/>
                <a:ea typeface="Times New Roman"/>
              </a:rPr>
              <a:t>Информационно-методические пособия </a:t>
            </a:r>
            <a:r>
              <a:rPr lang="ru-RU" sz="2400" b="1" i="1" dirty="0">
                <a:latin typeface="Times New Roman"/>
                <a:ea typeface="Times New Roman"/>
              </a:rPr>
              <a:t>и </a:t>
            </a:r>
            <a:r>
              <a:rPr lang="ru-RU" sz="2400" b="1" i="1" dirty="0" smtClean="0">
                <a:latin typeface="Times New Roman"/>
                <a:ea typeface="Times New Roman"/>
              </a:rPr>
              <a:t>сборники </a:t>
            </a:r>
            <a:r>
              <a:rPr lang="ru-RU" sz="2400" b="1" i="1" dirty="0">
                <a:latin typeface="Times New Roman"/>
                <a:ea typeface="Times New Roman"/>
              </a:rPr>
              <a:t>по  профориентационной </a:t>
            </a:r>
            <a:r>
              <a:rPr lang="ru-RU" sz="2400" b="1" i="1" dirty="0" smtClean="0">
                <a:latin typeface="Times New Roman"/>
                <a:ea typeface="Times New Roman"/>
              </a:rPr>
              <a:t>деятельности.</a:t>
            </a:r>
            <a:endParaRPr lang="ru-RU" sz="2400" b="1" i="1" dirty="0">
              <a:latin typeface="Times New Roman"/>
              <a:ea typeface="Times New Roman"/>
            </a:endParaRPr>
          </a:p>
          <a:p>
            <a:pPr lvl="0" algn="r"/>
            <a:r>
              <a:rPr lang="ru-RU" sz="2400" b="1" i="1" dirty="0" smtClean="0">
                <a:latin typeface="Times New Roman"/>
                <a:ea typeface="Times New Roman"/>
              </a:rPr>
              <a:t>Информационные буклеты</a:t>
            </a:r>
            <a:r>
              <a:rPr lang="ru-RU" sz="2400" b="1" i="1" dirty="0">
                <a:latin typeface="Times New Roman"/>
                <a:ea typeface="Times New Roman"/>
              </a:rPr>
              <a:t>.</a:t>
            </a:r>
            <a:endParaRPr lang="ru-RU" sz="2400" b="1" i="1" dirty="0" smtClean="0">
              <a:latin typeface="Times New Roman"/>
              <a:ea typeface="Times New Roman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31742" y="368656"/>
            <a:ext cx="4680520" cy="7488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050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715173"/>
              </p:ext>
            </p:extLst>
          </p:nvPr>
        </p:nvGraphicFramePr>
        <p:xfrm>
          <a:off x="179513" y="1139532"/>
          <a:ext cx="8784974" cy="5165101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423396"/>
                <a:gridCol w="5101922"/>
                <a:gridCol w="1811677"/>
                <a:gridCol w="1447979"/>
              </a:tblGrid>
              <a:tr h="9042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№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22" marR="625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Проведенные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мероприятии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22" marR="625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Общее количество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мероприятий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22" marR="625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Общий </a:t>
                      </a:r>
                      <a:r>
                        <a:rPr lang="ru-RU" sz="1600" dirty="0" smtClean="0">
                          <a:effectLst/>
                        </a:rPr>
                        <a:t>охват участников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22" marR="62522" marT="0" marB="0"/>
                </a:tc>
              </a:tr>
              <a:tr h="301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22" marR="625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Координационный совет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22" marR="625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3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22" marR="625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37 </a:t>
                      </a:r>
                      <a:r>
                        <a:rPr lang="ru-RU" sz="1600" dirty="0">
                          <a:effectLst/>
                        </a:rPr>
                        <a:t>чел.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22" marR="62522" marT="0" marB="0"/>
                </a:tc>
              </a:tr>
              <a:tr h="435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22" marR="625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Классные часы, лекции, беседы, </a:t>
                      </a:r>
                      <a:r>
                        <a:rPr lang="ru-RU" sz="1600" dirty="0" smtClean="0">
                          <a:effectLst/>
                        </a:rPr>
                        <a:t>встречи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22" marR="625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620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22" marR="625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19860 </a:t>
                      </a:r>
                      <a:r>
                        <a:rPr lang="ru-RU" sz="1600" dirty="0">
                          <a:effectLst/>
                        </a:rPr>
                        <a:t>чел.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22" marR="62522" marT="0" marB="0"/>
                </a:tc>
              </a:tr>
              <a:tr h="9957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22" marR="625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Семинары </a:t>
                      </a:r>
                      <a:r>
                        <a:rPr lang="ru-RU" sz="1600" dirty="0">
                          <a:effectLst/>
                        </a:rPr>
                        <a:t>по губернаторскому проекту «В каждой семье не менее одного ребенка с высшим образованиям» (Выезды по </a:t>
                      </a:r>
                      <a:r>
                        <a:rPr lang="ru-RU" sz="1600" dirty="0" err="1">
                          <a:effectLst/>
                        </a:rPr>
                        <a:t>кожуунам</a:t>
                      </a:r>
                      <a:r>
                        <a:rPr lang="ru-RU" sz="1600" dirty="0">
                          <a:effectLst/>
                        </a:rPr>
                        <a:t>)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22" marR="625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22" marR="625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806 </a:t>
                      </a:r>
                      <a:r>
                        <a:rPr lang="ru-RU" sz="1600" dirty="0">
                          <a:effectLst/>
                        </a:rPr>
                        <a:t>чел.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22" marR="62522" marT="0" marB="0"/>
                </a:tc>
              </a:tr>
              <a:tr h="2870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22" marR="625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Профориентационная</a:t>
                      </a:r>
                      <a:r>
                        <a:rPr lang="ru-RU" sz="1600" dirty="0">
                          <a:effectLst/>
                        </a:rPr>
                        <a:t> работа </a:t>
                      </a:r>
                      <a:r>
                        <a:rPr lang="ru-RU" sz="1600" dirty="0" smtClean="0">
                          <a:effectLst/>
                        </a:rPr>
                        <a:t>на сайтах</a:t>
                      </a:r>
                      <a:r>
                        <a:rPr lang="ru-RU" sz="1600" baseline="0" dirty="0" smtClean="0">
                          <a:effectLst/>
                        </a:rPr>
                        <a:t>  СПО РТ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22" marR="625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83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22" marR="625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-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22" marR="62522" marT="0" marB="0"/>
                </a:tc>
              </a:tr>
              <a:tr h="6028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22" marR="625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День открытых дверей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 ПОО РТ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22" marR="625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19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22" marR="625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7059 чел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22" marR="62522" marT="0" marB="0"/>
                </a:tc>
              </a:tr>
              <a:tr h="301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22" marR="625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Республиканский день открытых дверей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22" marR="625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22" marR="625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4553 чел.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22" marR="62522" marT="0" marB="0"/>
                </a:tc>
              </a:tr>
              <a:tr h="7445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22" marR="625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Выезд в образовательные </a:t>
                      </a:r>
                      <a:r>
                        <a:rPr lang="ru-RU" sz="1600" dirty="0" smtClean="0">
                          <a:effectLst/>
                        </a:rPr>
                        <a:t>организации по </a:t>
                      </a:r>
                      <a:r>
                        <a:rPr lang="ru-RU" sz="1600" dirty="0">
                          <a:effectLst/>
                        </a:rPr>
                        <a:t>проверке профессиональной </a:t>
                      </a:r>
                      <a:r>
                        <a:rPr lang="ru-RU" sz="1600" dirty="0" smtClean="0">
                          <a:effectLst/>
                        </a:rPr>
                        <a:t>ориентации</a:t>
                      </a: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22" marR="625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92</a:t>
                      </a:r>
                      <a:r>
                        <a:rPr lang="ru-RU" sz="1600" baseline="0" dirty="0" smtClean="0">
                          <a:effectLst/>
                        </a:rPr>
                        <a:t> </a:t>
                      </a:r>
                      <a:r>
                        <a:rPr lang="ru-RU" sz="1600" dirty="0" smtClean="0">
                          <a:effectLst/>
                        </a:rPr>
                        <a:t>учреждений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22" marR="625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-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22" marR="62522" marT="0" marB="0"/>
                </a:tc>
              </a:tr>
              <a:tr h="5921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22" marR="625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Итого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22" marR="625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823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22" marR="625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32315 чел.</a:t>
                      </a:r>
                      <a:endParaRPr lang="ru-RU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22" marR="62522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44106" y="308537"/>
            <a:ext cx="792088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Итоги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месячников по профессиональной ориентации среди учащихся школ республики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77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2689350"/>
              </p:ext>
            </p:extLst>
          </p:nvPr>
        </p:nvGraphicFramePr>
        <p:xfrm>
          <a:off x="3563888" y="2060848"/>
          <a:ext cx="5256584" cy="4242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71600" y="332656"/>
            <a:ext cx="69127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0070C0"/>
                </a:solidFill>
              </a:rPr>
              <a:t>Единый день профессионального самоопределения в образовательных организациях - тестирования по методике Е. А. Климова среди обучающихся 9 и 11 классов с общим </a:t>
            </a:r>
            <a:r>
              <a:rPr lang="ru-RU" b="1" dirty="0" smtClean="0">
                <a:solidFill>
                  <a:srgbClr val="0070C0"/>
                </a:solidFill>
              </a:rPr>
              <a:t>охватом - </a:t>
            </a:r>
            <a:r>
              <a:rPr lang="ru-RU" b="1" dirty="0">
                <a:solidFill>
                  <a:srgbClr val="0070C0"/>
                </a:solidFill>
              </a:rPr>
              <a:t>5975 чел. </a:t>
            </a:r>
          </a:p>
        </p:txBody>
      </p:sp>
      <p:pic>
        <p:nvPicPr>
          <p:cNvPr id="4" name="Picture 2" descr="Z:\Опай-оол У.С\ФОТО\20150220_1012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0217">
            <a:off x="460542" y="2993427"/>
            <a:ext cx="2897304" cy="237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4288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none" strike="noStrike" spc="-15" dirty="0" smtClean="0">
                <a:effectLst/>
                <a:latin typeface="Times New Roman"/>
                <a:ea typeface="Times New Roman"/>
                <a:cs typeface="Times New Roman"/>
              </a:rPr>
              <a:t>Перечень востребованных </a:t>
            </a:r>
            <a:r>
              <a:rPr lang="ru-RU" b="1" dirty="0" smtClean="0">
                <a:effectLst/>
                <a:latin typeface="Times New Roman"/>
                <a:ea typeface="Times New Roman"/>
              </a:rPr>
              <a:t>специальностей </a:t>
            </a:r>
            <a:r>
              <a:rPr lang="ru-RU" b="1" u="none" strike="noStrike" spc="-15" dirty="0" smtClean="0">
                <a:effectLst/>
                <a:latin typeface="Times New Roman"/>
                <a:ea typeface="Times New Roman"/>
                <a:cs typeface="Times New Roman"/>
              </a:rPr>
              <a:t>на рынке труда </a:t>
            </a:r>
          </a:p>
          <a:p>
            <a:pPr algn="ctr"/>
            <a:r>
              <a:rPr lang="ru-RU" b="1" spc="-15" dirty="0" smtClean="0">
                <a:latin typeface="Times New Roman"/>
                <a:ea typeface="Times New Roman"/>
                <a:cs typeface="Times New Roman"/>
              </a:rPr>
              <a:t>Р</a:t>
            </a:r>
            <a:r>
              <a:rPr lang="ru-RU" b="1" u="none" strike="noStrike" spc="-15" dirty="0" smtClean="0">
                <a:effectLst/>
                <a:latin typeface="Times New Roman"/>
                <a:ea typeface="Times New Roman"/>
                <a:cs typeface="Times New Roman"/>
              </a:rPr>
              <a:t>еспублики Тыва  </a:t>
            </a:r>
            <a:r>
              <a:rPr lang="ru-RU" b="1" dirty="0" smtClean="0">
                <a:effectLst/>
                <a:latin typeface="Times New Roman"/>
                <a:ea typeface="Times New Roman"/>
              </a:rPr>
              <a:t>до 2020 года</a:t>
            </a:r>
            <a:endParaRPr lang="ru-RU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960747"/>
              </p:ext>
            </p:extLst>
          </p:nvPr>
        </p:nvGraphicFramePr>
        <p:xfrm>
          <a:off x="251520" y="834970"/>
          <a:ext cx="8640960" cy="5906397"/>
        </p:xfrm>
        <a:graphic>
          <a:graphicData uri="http://schemas.openxmlformats.org/drawingml/2006/table">
            <a:tbl>
              <a:tblPr firstRow="1" firstCol="1" bandRow="1">
                <a:tableStyleId>{35758FB7-9AC5-4552-8A53-C91805E547FA}</a:tableStyleId>
              </a:tblPr>
              <a:tblGrid>
                <a:gridCol w="7653423"/>
                <a:gridCol w="987537"/>
              </a:tblGrid>
              <a:tr h="2812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Архитектура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и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строительство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1629" marR="6162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u="none" strike="noStrike" spc="-15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3618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629" marR="61629" marT="0" marB="0"/>
                </a:tc>
              </a:tr>
              <a:tr h="2812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u="none" strike="noStrike" spc="-15" dirty="0">
                          <a:effectLst/>
                        </a:rPr>
                        <a:t>геология, разведка и разработка полезных </a:t>
                      </a:r>
                      <a:r>
                        <a:rPr lang="ru-RU" sz="1400" dirty="0">
                          <a:effectLst/>
                        </a:rPr>
                        <a:t>ископаемых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1629" marR="6162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u="none" strike="noStrike" spc="-1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2295</a:t>
                      </a:r>
                      <a:endParaRPr lang="ru-RU" sz="11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629" marR="61629" marT="0" marB="0"/>
                </a:tc>
              </a:tr>
              <a:tr h="2812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транс­</a:t>
                      </a:r>
                      <a:r>
                        <a:rPr lang="ru-RU" sz="1400" u="none" strike="noStrike" spc="-15">
                          <a:effectLst/>
                        </a:rPr>
                        <a:t>портные средства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1629" marR="6162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u="none" strike="noStrike" spc="-1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1812</a:t>
                      </a:r>
                      <a:endParaRPr lang="ru-RU" sz="11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629" marR="61629" marT="0" marB="0"/>
                </a:tc>
              </a:tr>
              <a:tr h="2812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u="none" strike="noStrike" spc="-15">
                          <a:effectLst/>
                        </a:rPr>
                        <a:t>энергетика, энергетическое </a:t>
                      </a:r>
                      <a:r>
                        <a:rPr lang="ru-RU" sz="1400">
                          <a:effectLst/>
                        </a:rPr>
                        <a:t>машиностроение и электро­</a:t>
                      </a:r>
                      <a:r>
                        <a:rPr lang="ru-RU" sz="1400" u="none" strike="noStrike" spc="-15">
                          <a:effectLst/>
                        </a:rPr>
                        <a:t>техника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1629" marR="6162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u="none" strike="noStrike" spc="-1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1791</a:t>
                      </a:r>
                      <a:endParaRPr lang="ru-RU" sz="11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629" marR="61629" marT="0" marB="0"/>
                </a:tc>
              </a:tr>
              <a:tr h="2812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u="none" strike="noStrike" spc="-15">
                          <a:effectLst/>
                        </a:rPr>
                        <a:t>образование и педагогика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1629" marR="6162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u="none" strike="noStrike" spc="-1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590</a:t>
                      </a:r>
                      <a:endParaRPr lang="ru-RU" sz="11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629" marR="61629" marT="0" marB="0"/>
                </a:tc>
              </a:tr>
              <a:tr h="2812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металлургия, машиностроение и материалообработка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1629" marR="6162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437</a:t>
                      </a:r>
                      <a:endParaRPr lang="ru-RU" sz="11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629" marR="61629" marT="0" marB="0"/>
                </a:tc>
              </a:tr>
              <a:tr h="2812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экономика и управле­ние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1629" marR="6162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393</a:t>
                      </a:r>
                      <a:endParaRPr lang="ru-RU" sz="11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629" marR="61629" marT="0" marB="0"/>
                </a:tc>
              </a:tr>
              <a:tr h="2812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здравоохранение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1629" marR="6162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373</a:t>
                      </a:r>
                      <a:endParaRPr lang="ru-RU" sz="11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629" marR="61629" marT="0" marB="0"/>
                </a:tc>
              </a:tr>
              <a:tr h="2812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культура и искусство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1629" marR="6162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</a:t>
                      </a:r>
                      <a:endParaRPr lang="ru-RU" sz="11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629" marR="61629" marT="0" marB="0"/>
                </a:tc>
              </a:tr>
              <a:tr h="2812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автоматика и управ­</a:t>
                      </a:r>
                      <a:r>
                        <a:rPr lang="ru-RU" sz="1400" u="none" strike="noStrike" spc="-15" dirty="0">
                          <a:effectLst/>
                        </a:rPr>
                        <a:t>ление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1629" marR="6162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167</a:t>
                      </a:r>
                      <a:endParaRPr lang="ru-RU" sz="11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629" marR="61629" marT="0" marB="0"/>
                </a:tc>
              </a:tr>
              <a:tr h="2812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u="none" strike="noStrike" spc="-15" dirty="0">
                          <a:effectLst/>
                        </a:rPr>
                        <a:t>гуманитарные науки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1629" marR="6162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151</a:t>
                      </a:r>
                      <a:endParaRPr lang="ru-RU" sz="11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629" marR="61629" marT="0" marB="0"/>
                </a:tc>
              </a:tr>
              <a:tr h="2812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u="none" strike="noStrike" spc="-15">
                          <a:effectLst/>
                        </a:rPr>
                        <a:t>технология </a:t>
                      </a:r>
                      <a:r>
                        <a:rPr lang="ru-RU" sz="1400">
                          <a:effectLst/>
                        </a:rPr>
                        <a:t>продовольственных продуктов и потребительских товаров 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1629" marR="6162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</a:t>
                      </a:r>
                      <a:endParaRPr lang="ru-RU" sz="11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629" marR="61629" marT="0" marB="0"/>
                </a:tc>
              </a:tr>
              <a:tr h="2812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воспроизводство и переработка лесных ресурсов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1629" marR="6162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ru-RU" sz="11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629" marR="61629" marT="0" marB="0"/>
                </a:tc>
              </a:tr>
              <a:tr h="2812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информатика и вычислительная техника 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1629" marR="6162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endParaRPr lang="ru-RU" sz="11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629" marR="61629" marT="0" marB="0"/>
                </a:tc>
              </a:tr>
              <a:tr h="2812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химическая и биотехнологии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1629" marR="6162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1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629" marR="61629" marT="0" marB="0"/>
                </a:tc>
              </a:tr>
              <a:tr h="2812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морская техника 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1629" marR="6162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1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629" marR="61629" marT="0" marB="0"/>
                </a:tc>
              </a:tr>
              <a:tr h="2812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сфера обслуживания 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1629" marR="6162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1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629" marR="61629" marT="0" marB="0"/>
                </a:tc>
              </a:tr>
              <a:tr h="2812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социальные науки 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1629" marR="6162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u="none" strike="noStrike" spc="-1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1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629" marR="61629" marT="0" marB="0"/>
                </a:tc>
              </a:tr>
              <a:tr h="2812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естествен­</a:t>
                      </a:r>
                      <a:r>
                        <a:rPr lang="ru-RU" sz="1400" u="none" strike="noStrike" spc="-15">
                          <a:effectLst/>
                        </a:rPr>
                        <a:t>ные науки 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1629" marR="6162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u="none" strike="noStrike" spc="-1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629" marR="61629" marT="0" marB="0"/>
                </a:tc>
              </a:tr>
              <a:tr h="2812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u="none" strike="noStrike" spc="-15">
                          <a:effectLst/>
                        </a:rPr>
                        <a:t>геодезия и землеустройство 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1629" marR="6162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u="none" strike="noStrike" spc="-1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629" marR="61629" marT="0" marB="0"/>
                </a:tc>
              </a:tr>
              <a:tr h="2812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u="none" strike="noStrike" spc="-15" dirty="0">
                          <a:effectLst/>
                        </a:rPr>
                        <a:t>электронная техника, радиотехника и связь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1629" marR="6162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1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629" marR="6162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905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" r="8752" b="15295"/>
          <a:stretch>
            <a:fillRect/>
          </a:stretch>
        </p:blipFill>
        <p:spPr bwMode="auto">
          <a:xfrm>
            <a:off x="100013" y="1733550"/>
            <a:ext cx="4114800" cy="309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39" name="Заголовок 5"/>
          <p:cNvSpPr>
            <a:spLocks noGrp="1"/>
          </p:cNvSpPr>
          <p:nvPr>
            <p:ph type="title"/>
          </p:nvPr>
        </p:nvSpPr>
        <p:spPr>
          <a:xfrm>
            <a:off x="179388" y="80963"/>
            <a:ext cx="8523287" cy="1568450"/>
          </a:xfrm>
        </p:spPr>
        <p:txBody>
          <a:bodyPr>
            <a:spAutoFit/>
          </a:bodyPr>
          <a:lstStyle/>
          <a:p>
            <a:pPr eaLnBrk="1" hangingPunct="1">
              <a:buFont typeface="Georgia" pitchFamily="18" charset="0"/>
              <a:buNone/>
            </a:pPr>
            <a:r>
              <a:rPr lang="en-US" altLang="ru-RU" sz="2400" smtClean="0">
                <a:latin typeface="Times New Roman" pitchFamily="18" charset="0"/>
                <a:cs typeface="Times New Roman" pitchFamily="18" charset="0"/>
              </a:rPr>
              <a:t>IV </a:t>
            </a: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национальный чемпионат </a:t>
            </a:r>
            <a:br>
              <a:rPr lang="ru-RU" alt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«Молодые профессионалы» (</a:t>
            </a:r>
            <a:r>
              <a:rPr lang="en-US" altLang="ru-RU" sz="2400" smtClean="0">
                <a:latin typeface="Times New Roman" pitchFamily="18" charset="0"/>
                <a:cs typeface="Times New Roman" pitchFamily="18" charset="0"/>
              </a:rPr>
              <a:t>WORLDSKILLS RUSSIA) – 2016</a:t>
            </a: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 по компетенции «Камнетесное дело» </a:t>
            </a:r>
            <a:br>
              <a:rPr lang="ru-RU" alt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в г. Красногорск Московской области</a:t>
            </a:r>
            <a:endParaRPr lang="ru-RU" altLang="ru-RU" sz="2400" smtClean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18436" name="Объект 6" descr="Z:\Worldskills 2016\для НЧ в Москву оргвзнос\08-06-2016_08-06-59\DSCN0648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254" y="3279775"/>
            <a:ext cx="4526280" cy="3399905"/>
          </a:xfrm>
          <a:effectLst>
            <a:softEdge rad="112500"/>
          </a:effectLst>
        </p:spPr>
      </p:pic>
      <p:sp>
        <p:nvSpPr>
          <p:cNvPr id="39941" name="TextBox 2"/>
          <p:cNvSpPr txBox="1">
            <a:spLocks noChangeArrowheads="1"/>
          </p:cNvSpPr>
          <p:nvPr/>
        </p:nvSpPr>
        <p:spPr bwMode="auto">
          <a:xfrm>
            <a:off x="4456113" y="1341438"/>
            <a:ext cx="4246562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По результатам чемпионата Ендан Анай-оол занял 3 место (502 балла) и привез в республику бронзовую медаль</a:t>
            </a:r>
          </a:p>
        </p:txBody>
      </p:sp>
      <p:pic>
        <p:nvPicPr>
          <p:cNvPr id="39942" name="Picture 6" descr="C:\Documents and Settings\User\Рабочий стол\worldskills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1525"/>
            <a:ext cx="4456113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305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val 2"/>
          <p:cNvSpPr>
            <a:spLocks noChangeArrowheads="1"/>
          </p:cNvSpPr>
          <p:nvPr/>
        </p:nvSpPr>
        <p:spPr bwMode="auto">
          <a:xfrm>
            <a:off x="381000" y="1447800"/>
            <a:ext cx="3657600" cy="22098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 b="1">
                <a:latin typeface="Times New Roman" pitchFamily="18" charset="0"/>
              </a:rPr>
              <a:t>           </a:t>
            </a:r>
            <a:r>
              <a:rPr lang="ru-RU" altLang="ru-RU" sz="1400" b="1">
                <a:solidFill>
                  <a:srgbClr val="000000"/>
                </a:solidFill>
                <a:latin typeface="Times New Roman" pitchFamily="18" charset="0"/>
              </a:rPr>
              <a:t>1-4 КЛАССЫ</a:t>
            </a:r>
          </a:p>
          <a:p>
            <a:pPr algn="just" eaLnBrk="1" hangingPunct="1"/>
            <a:r>
              <a:rPr lang="ru-RU" altLang="ru-RU" sz="1400">
                <a:solidFill>
                  <a:srgbClr val="000000"/>
                </a:solidFill>
                <a:latin typeface="Times New Roman" pitchFamily="18" charset="0"/>
              </a:rPr>
              <a:t>Формирование представления о мире профессий, о понимании роли труда в жизни человека через участие в различных видах деятельности.</a:t>
            </a:r>
          </a:p>
          <a:p>
            <a:pPr eaLnBrk="1" hangingPunct="1"/>
            <a:endParaRPr lang="ru-RU" altLang="ru-RU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15" name="Oval 3"/>
          <p:cNvSpPr>
            <a:spLocks noChangeArrowheads="1"/>
          </p:cNvSpPr>
          <p:nvPr/>
        </p:nvSpPr>
        <p:spPr bwMode="auto">
          <a:xfrm>
            <a:off x="4914900" y="1752600"/>
            <a:ext cx="3848100" cy="15240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b="1">
                <a:latin typeface="Times New Roman" pitchFamily="18" charset="0"/>
              </a:rPr>
              <a:t>         </a:t>
            </a:r>
            <a:r>
              <a:rPr lang="ru-RU" altLang="ru-RU" sz="1400" b="1">
                <a:solidFill>
                  <a:srgbClr val="000000"/>
                </a:solidFill>
                <a:latin typeface="Times New Roman" pitchFamily="18" charset="0"/>
              </a:rPr>
              <a:t>5- 7 КЛАССЫ</a:t>
            </a:r>
          </a:p>
          <a:p>
            <a:pPr algn="just" eaLnBrk="1" hangingPunct="1"/>
            <a:r>
              <a:rPr lang="ru-RU" altLang="ru-RU" sz="1400">
                <a:solidFill>
                  <a:srgbClr val="000000"/>
                </a:solidFill>
                <a:latin typeface="Times New Roman" pitchFamily="18" charset="0"/>
              </a:rPr>
              <a:t>Развитие интересов и способностей, связанных с выбором профессии.</a:t>
            </a:r>
          </a:p>
          <a:p>
            <a:pPr eaLnBrk="1" hangingPunct="1"/>
            <a:endParaRPr lang="ru-RU" altLang="ru-RU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16" name="Oval 4"/>
          <p:cNvSpPr>
            <a:spLocks noChangeArrowheads="1"/>
          </p:cNvSpPr>
          <p:nvPr/>
        </p:nvSpPr>
        <p:spPr bwMode="auto">
          <a:xfrm>
            <a:off x="304800" y="3962400"/>
            <a:ext cx="4191000" cy="14478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b="1">
                <a:latin typeface="Times New Roman" pitchFamily="18" charset="0"/>
              </a:rPr>
              <a:t>        </a:t>
            </a:r>
            <a:r>
              <a:rPr lang="ru-RU" altLang="ru-RU" sz="1400" b="1">
                <a:solidFill>
                  <a:srgbClr val="000000"/>
                </a:solidFill>
                <a:latin typeface="Times New Roman" pitchFamily="18" charset="0"/>
              </a:rPr>
              <a:t>8-9 КЛАССЫ</a:t>
            </a:r>
          </a:p>
          <a:p>
            <a:pPr eaLnBrk="1" hangingPunct="1"/>
            <a:r>
              <a:rPr lang="ru-RU" altLang="ru-RU" sz="1400">
                <a:solidFill>
                  <a:srgbClr val="000000"/>
                </a:solidFill>
                <a:latin typeface="Times New Roman" pitchFamily="18" charset="0"/>
              </a:rPr>
              <a:t>Формирование профессиональной мотивации, готовности к самоанализу основных способностей </a:t>
            </a:r>
          </a:p>
          <a:p>
            <a:pPr eaLnBrk="1" hangingPunct="1"/>
            <a:r>
              <a:rPr lang="ru-RU" altLang="ru-RU" sz="1400">
                <a:solidFill>
                  <a:srgbClr val="000000"/>
                </a:solidFill>
                <a:latin typeface="Times New Roman" pitchFamily="18" charset="0"/>
              </a:rPr>
              <a:t>                 и склонностей.</a:t>
            </a:r>
          </a:p>
          <a:p>
            <a:pPr eaLnBrk="1" hangingPunct="1"/>
            <a:endParaRPr lang="ru-RU" altLang="ru-RU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17" name="Oval 5"/>
          <p:cNvSpPr>
            <a:spLocks noChangeArrowheads="1"/>
          </p:cNvSpPr>
          <p:nvPr/>
        </p:nvSpPr>
        <p:spPr bwMode="auto">
          <a:xfrm>
            <a:off x="4572000" y="3581400"/>
            <a:ext cx="4343400" cy="2438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b="1">
                <a:solidFill>
                  <a:srgbClr val="000000"/>
                </a:solidFill>
                <a:latin typeface="Times New Roman" pitchFamily="18" charset="0"/>
              </a:rPr>
              <a:t>             10-11 КЛАССЫ</a:t>
            </a:r>
          </a:p>
          <a:p>
            <a:pPr eaLnBrk="1" hangingPunct="1"/>
            <a:r>
              <a:rPr lang="ru-RU" altLang="ru-RU" sz="1400">
                <a:solidFill>
                  <a:srgbClr val="000000"/>
                </a:solidFill>
                <a:latin typeface="Times New Roman" pitchFamily="18" charset="0"/>
              </a:rPr>
              <a:t>Профессиональное самоопределение. Формирование ценностно-смысловой стороны самоопределения, определение профессиональных планов и намерений учащихся, развитие способностей через углубленное изучение отдельных    </a:t>
            </a:r>
          </a:p>
          <a:p>
            <a:pPr eaLnBrk="1" hangingPunct="1"/>
            <a:r>
              <a:rPr lang="ru-RU" altLang="ru-RU" sz="1400">
                <a:solidFill>
                  <a:srgbClr val="000000"/>
                </a:solidFill>
                <a:latin typeface="Times New Roman" pitchFamily="18" charset="0"/>
              </a:rPr>
              <a:t>                         предметов. </a:t>
            </a:r>
          </a:p>
          <a:p>
            <a:pPr eaLnBrk="1" hangingPunct="1"/>
            <a:endParaRPr lang="ru-RU" altLang="ru-RU" sz="140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/>
            <a:endParaRPr lang="ru-RU" altLang="ru-RU" sz="1400">
              <a:latin typeface="Times New Roman" pitchFamily="18" charset="0"/>
            </a:endParaRPr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 flipH="1">
            <a:off x="3505200" y="1295400"/>
            <a:ext cx="86360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5029200" y="1066800"/>
            <a:ext cx="720725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 flipH="1">
            <a:off x="3810000" y="1219200"/>
            <a:ext cx="936625" cy="2449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 flipH="1">
            <a:off x="4648200" y="762000"/>
            <a:ext cx="358775" cy="3457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533400" y="457200"/>
            <a:ext cx="8142288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ФОРМИРОВАНИЕ ПРОФЕССИОНАЛЬНОГО 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САМООПРЕДЕЛЕНИЯ УЧАЩИХСЯ</a:t>
            </a:r>
          </a:p>
        </p:txBody>
      </p:sp>
    </p:spTree>
    <p:extLst>
      <p:ext uri="{BB962C8B-B14F-4D97-AF65-F5344CB8AC3E}">
        <p14:creationId xmlns:p14="http://schemas.microsoft.com/office/powerpoint/2010/main" val="309598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3"/>
          <p:cNvSpPr>
            <a:spLocks noGrp="1"/>
          </p:cNvSpPr>
          <p:nvPr>
            <p:ph type="title"/>
          </p:nvPr>
        </p:nvSpPr>
        <p:spPr>
          <a:xfrm>
            <a:off x="1349375" y="608013"/>
            <a:ext cx="6548438" cy="361950"/>
          </a:xfrm>
        </p:spPr>
        <p:txBody>
          <a:bodyPr>
            <a:normAutofit fontScale="90000"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6000" dirty="0" smtClean="0">
                <a:solidFill>
                  <a:srgbClr val="C00000"/>
                </a:solidFill>
              </a:rPr>
              <a:t>       </a:t>
            </a:r>
            <a:r>
              <a:rPr lang="ru-RU" altLang="ru-RU" sz="6000" dirty="0" err="1" smtClean="0">
                <a:solidFill>
                  <a:srgbClr val="C00000"/>
                </a:solidFill>
              </a:rPr>
              <a:t>Juniorskills</a:t>
            </a:r>
            <a:endParaRPr lang="ru-RU" altLang="ru-RU" sz="6000" dirty="0" smtClean="0">
              <a:solidFill>
                <a:srgbClr val="C00000"/>
              </a:solidFill>
              <a:cs typeface="Times New Roman" pitchFamily="18" charset="0"/>
            </a:endParaRPr>
          </a:p>
        </p:txBody>
      </p:sp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0"/>
            <a:ext cx="1370013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Прямоугольник 1"/>
          <p:cNvSpPr>
            <a:spLocks noChangeArrowheads="1"/>
          </p:cNvSpPr>
          <p:nvPr/>
        </p:nvSpPr>
        <p:spPr bwMode="auto">
          <a:xfrm>
            <a:off x="371247" y="1214438"/>
            <a:ext cx="828040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Juniorskills</a:t>
            </a:r>
            <a:r>
              <a:rPr lang="ru-RU" alt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(юные профессионалы):</a:t>
            </a:r>
            <a:endParaRPr lang="ru-RU" alt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altLang="ru-RU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 </a:t>
            </a:r>
            <a:r>
              <a:rPr lang="ru-RU" alt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ранней профориентации и основам профессиональной подготовки школьников </a:t>
            </a:r>
            <a:endParaRPr lang="ru-RU" alt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Видение программы: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школьник имеет возможность попробовать себя в разных профессиях и сферах, в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профессиях будущего, обучаясь у профессионалов; а также углубленно освоить и даже получить  к окончанию школы профессию.</a:t>
            </a:r>
          </a:p>
          <a:p>
            <a:endParaRPr lang="ru-RU" alt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программы: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новых возможностей для профориентации и освоения школьниками современных и будущих профессиональных компетенций на основе инструментов движения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WorldSkills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опорой на передовой отечественный и международный опыт.</a:t>
            </a:r>
          </a:p>
        </p:txBody>
      </p:sp>
    </p:spTree>
    <p:extLst>
      <p:ext uri="{BB962C8B-B14F-4D97-AF65-F5344CB8AC3E}">
        <p14:creationId xmlns:p14="http://schemas.microsoft.com/office/powerpoint/2010/main" val="5284618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136904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в 2016-2017 учебном году с целью развития воспитания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наметить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приоритетными направлениями деятельности: 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современных технологий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профориентационной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деятельности; 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со­вершенствование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профессионального обучения и дополнительного образования через комплексный подход, обеспечивающий непрерывность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профориентационного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процесса с учетом возрастных и личностных особенностей человека; </a:t>
            </a: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значимых субъектов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профориентационной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 работодателей, профессионального сообщества и семьи.</a:t>
            </a:r>
          </a:p>
          <a:p>
            <a:pPr indent="354013" algn="just">
              <a:lnSpc>
                <a:spcPct val="150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dirty="0" smtClean="0">
                <a:effectLst/>
                <a:latin typeface="Times New Roman"/>
              </a:rPr>
              <a:t>	</a:t>
            </a:r>
          </a:p>
          <a:p>
            <a:pPr indent="354013" algn="just">
              <a:lnSpc>
                <a:spcPct val="150000"/>
              </a:lnSpc>
              <a:spcAft>
                <a:spcPts val="0"/>
              </a:spcAft>
              <a:tabLst>
                <a:tab pos="540385" algn="l"/>
              </a:tabLst>
            </a:pPr>
            <a:endParaRPr lang="ru-RU" dirty="0">
              <a:latin typeface="Times New Roman"/>
            </a:endParaRPr>
          </a:p>
          <a:p>
            <a:pPr indent="354013" algn="just">
              <a:lnSpc>
                <a:spcPct val="150000"/>
              </a:lnSpc>
              <a:spcAft>
                <a:spcPts val="0"/>
              </a:spcAft>
              <a:tabLst>
                <a:tab pos="540385" algn="l"/>
              </a:tabLst>
            </a:pPr>
            <a:endParaRPr lang="ru-RU" dirty="0" smtClean="0">
              <a:effectLst/>
              <a:latin typeface="Times New Roman"/>
            </a:endParaRPr>
          </a:p>
          <a:p>
            <a:pPr indent="354013" algn="just">
              <a:lnSpc>
                <a:spcPct val="150000"/>
              </a:lnSpc>
              <a:spcAft>
                <a:spcPts val="0"/>
              </a:spcAft>
              <a:tabLst>
                <a:tab pos="540385" algn="l"/>
              </a:tabLst>
            </a:pPr>
            <a:endParaRPr lang="ru-RU" dirty="0"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61704" y="5758329"/>
            <a:ext cx="57246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50" dirty="0" smtClean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Спасибо за внимание!</a:t>
            </a:r>
            <a:endParaRPr lang="ru-RU" sz="4000" b="1" cap="none" spc="50" dirty="0">
              <a:ln w="12700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956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200" b="1" dirty="0" smtClean="0"/>
              <a:t/>
            </a:r>
            <a:br>
              <a:rPr lang="ru-RU" altLang="ru-RU" sz="3200" b="1" dirty="0" smtClean="0"/>
            </a:br>
            <a:r>
              <a:rPr lang="ru-RU" altLang="ru-RU" sz="3200" b="1" dirty="0"/>
              <a:t/>
            </a:r>
            <a:br>
              <a:rPr lang="ru-RU" altLang="ru-RU" sz="3200" b="1" dirty="0"/>
            </a:br>
            <a:r>
              <a:rPr lang="ru-RU" altLang="ru-RU" sz="2700" b="1" dirty="0" smtClean="0"/>
              <a:t>ЧТОБЫ ПРАВИЛЬНО ВЫБРАТЬ СЕБЕ ПРОФЕССИЮ, НЕОБХОДИМО СОРЕНТИРОВАТЬСЯ В ТРЕХ ВЕЩАХ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altLang="ru-RU" sz="3600" dirty="0" smtClean="0">
                <a:latin typeface="Times New Roman" pitchFamily="18" charset="0"/>
              </a:rPr>
              <a:t>Определить профессиональные интересы и склонности.</a:t>
            </a:r>
          </a:p>
          <a:p>
            <a:pPr eaLnBrk="1" hangingPunct="1"/>
            <a:r>
              <a:rPr lang="ru-RU" altLang="ru-RU" sz="3600" dirty="0" smtClean="0">
                <a:latin typeface="Times New Roman" pitchFamily="18" charset="0"/>
              </a:rPr>
              <a:t>Оценить свои первостепенные профессиональные качества (здоровье, способности..).</a:t>
            </a:r>
          </a:p>
          <a:p>
            <a:pPr eaLnBrk="1" hangingPunct="1"/>
            <a:r>
              <a:rPr lang="ru-RU" altLang="ru-RU" sz="3600" dirty="0" smtClean="0">
                <a:latin typeface="Times New Roman" pitchFamily="18" charset="0"/>
              </a:rPr>
              <a:t> Изучить  спрос профессии на рынке труда</a:t>
            </a:r>
            <a:r>
              <a:rPr lang="ru-RU" altLang="ru-RU" sz="3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1691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73075"/>
            <a:ext cx="8153400" cy="1736725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</a:t>
            </a:r>
            <a:r>
              <a:rPr lang="ru-RU" alt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профориентационной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работы в школе обуславливается задачами профориентации: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2362200"/>
            <a:ext cx="8153400" cy="3505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altLang="ru-RU" smtClean="0"/>
          </a:p>
          <a:p>
            <a:pPr eaLnBrk="1" hangingPunct="1"/>
            <a:r>
              <a:rPr lang="en-US" altLang="ru-RU" b="1" i="1" smtClean="0"/>
              <a:t>  </a:t>
            </a:r>
            <a:r>
              <a:rPr lang="ru-RU" altLang="ru-RU" sz="3600" b="1" i="1" smtClean="0"/>
              <a:t>Профинформированием</a:t>
            </a:r>
          </a:p>
          <a:p>
            <a:pPr eaLnBrk="1" hangingPunct="1"/>
            <a:r>
              <a:rPr lang="en-US" altLang="ru-RU" sz="3600" b="1" i="1" smtClean="0"/>
              <a:t>  </a:t>
            </a:r>
            <a:r>
              <a:rPr lang="ru-RU" altLang="ru-RU" sz="3600" b="1" i="1" smtClean="0"/>
              <a:t>Профпросвещением</a:t>
            </a:r>
          </a:p>
          <a:p>
            <a:pPr eaLnBrk="1" hangingPunct="1"/>
            <a:r>
              <a:rPr lang="en-US" altLang="ru-RU" sz="3600" b="1" i="1" smtClean="0"/>
              <a:t>  </a:t>
            </a:r>
            <a:r>
              <a:rPr lang="ru-RU" altLang="ru-RU" sz="3600" b="1" i="1" smtClean="0"/>
              <a:t>Профконсультированием</a:t>
            </a:r>
          </a:p>
          <a:p>
            <a:pPr eaLnBrk="1" hangingPunct="1">
              <a:buFont typeface="Wingdings" pitchFamily="2" charset="2"/>
              <a:buNone/>
            </a:pPr>
            <a:endParaRPr lang="ru-RU" altLang="ru-RU" sz="3600" smtClean="0"/>
          </a:p>
        </p:txBody>
      </p:sp>
    </p:spTree>
    <p:extLst>
      <p:ext uri="{BB962C8B-B14F-4D97-AF65-F5344CB8AC3E}">
        <p14:creationId xmlns:p14="http://schemas.microsoft.com/office/powerpoint/2010/main" val="252036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39750" y="2349500"/>
            <a:ext cx="8204200" cy="381635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ru-RU" altLang="ru-RU" b="1" i="1" dirty="0" err="1" smtClean="0"/>
              <a:t>Профинформирование</a:t>
            </a:r>
            <a:r>
              <a:rPr lang="ru-RU" altLang="ru-RU" b="1" dirty="0" smtClean="0"/>
              <a:t> </a:t>
            </a:r>
            <a:r>
              <a:rPr lang="ru-RU" altLang="ru-RU" dirty="0" smtClean="0"/>
              <a:t>и </a:t>
            </a:r>
            <a:r>
              <a:rPr lang="ru-RU" altLang="ru-RU" b="1" i="1" dirty="0" smtClean="0"/>
              <a:t>профпросвещение</a:t>
            </a:r>
            <a:r>
              <a:rPr lang="ru-RU" altLang="ru-RU" dirty="0" smtClean="0"/>
              <a:t> 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ru-RU" altLang="ru-RU" dirty="0" smtClean="0"/>
              <a:t>обеспечивают знание мира профессий, представления о требованиях к каждой профессии и человеку, о типах учебных  заведений, о востребованности профессии на современном рынке труда и т.д.	</a:t>
            </a:r>
          </a:p>
          <a:p>
            <a:pPr eaLnBrk="1" hangingPunct="1">
              <a:buFont typeface="Wingdings" pitchFamily="2" charset="2"/>
              <a:buNone/>
            </a:pPr>
            <a:endParaRPr lang="ru-RU" altLang="ru-RU" dirty="0" smtClean="0"/>
          </a:p>
        </p:txBody>
      </p:sp>
      <p:pic>
        <p:nvPicPr>
          <p:cNvPr id="17411" name="Picture 3" descr="04_zs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33375"/>
            <a:ext cx="2038350" cy="208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778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250825" y="1981200"/>
            <a:ext cx="8207375" cy="42672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dirty="0" smtClean="0"/>
              <a:t>      </a:t>
            </a:r>
            <a:r>
              <a:rPr lang="ru-RU" altLang="ru-RU" b="1" i="1" dirty="0" err="1" smtClean="0"/>
              <a:t>Профконсультирование</a:t>
            </a:r>
            <a:r>
              <a:rPr lang="ru-RU" altLang="ru-RU" dirty="0" smtClean="0"/>
              <a:t> –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 smtClean="0"/>
              <a:t>   получение знаний о себе,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 smtClean="0"/>
              <a:t>   своих возможностях, способностях и перспективах их развития, коррекции, профессиональных интересах и склонностях, об особенностях нервной </a:t>
            </a:r>
            <a:br>
              <a:rPr lang="ru-RU" altLang="ru-RU" dirty="0" smtClean="0"/>
            </a:br>
            <a:r>
              <a:rPr lang="ru-RU" altLang="ru-RU" dirty="0" smtClean="0"/>
              <a:t>системы, типа темперамента и др.</a:t>
            </a:r>
          </a:p>
          <a:p>
            <a:pPr eaLnBrk="1" hangingPunct="1"/>
            <a:endParaRPr lang="ru-RU" altLang="ru-RU" dirty="0" smtClean="0"/>
          </a:p>
        </p:txBody>
      </p:sp>
      <p:pic>
        <p:nvPicPr>
          <p:cNvPr id="18435" name="Picture 3" descr="b1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60350"/>
            <a:ext cx="2303462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935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0749200"/>
              </p:ext>
            </p:extLst>
          </p:nvPr>
        </p:nvGraphicFramePr>
        <p:xfrm>
          <a:off x="395536" y="1052736"/>
          <a:ext cx="8640960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331640" y="188640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Постановление </a:t>
            </a:r>
            <a:r>
              <a:rPr lang="ru-RU" sz="1600" dirty="0"/>
              <a:t>Правительства </a:t>
            </a:r>
            <a:r>
              <a:rPr lang="ru-RU" sz="1600" dirty="0" smtClean="0"/>
              <a:t>РТ </a:t>
            </a:r>
            <a:r>
              <a:rPr lang="ru-RU" sz="1600" dirty="0"/>
              <a:t>от 23 октября 2014 года № </a:t>
            </a:r>
            <a:r>
              <a:rPr lang="ru-RU" sz="1600" dirty="0" smtClean="0"/>
              <a:t>50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Стратегия</a:t>
            </a:r>
            <a:r>
              <a:rPr lang="ru-RU" sz="2000" b="1" dirty="0" smtClean="0"/>
              <a:t> </a:t>
            </a:r>
            <a:r>
              <a:rPr lang="ru-RU" sz="2000" b="1" dirty="0"/>
              <a:t>развития профессиональной ориентации населения в Республике Тыва </a:t>
            </a:r>
            <a:r>
              <a:rPr lang="ru-RU" sz="2000" b="1" dirty="0" smtClean="0"/>
              <a:t>до </a:t>
            </a:r>
            <a:r>
              <a:rPr lang="ru-RU" sz="2000" b="1" dirty="0"/>
              <a:t>2018 </a:t>
            </a:r>
            <a:r>
              <a:rPr lang="ru-RU" sz="2000" b="1" dirty="0" smtClean="0"/>
              <a:t>года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752"/>
            <a:ext cx="1475656" cy="1255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7544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Ежегодный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месячник по профессиональной ориентации среди обучающихся образовательных организаций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Цель: проведения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профориентационной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работы с учетом тенденций развития рынка труда и мониторинга кадровой потребности экономики Республики Тыва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endParaRPr lang="ru-RU" dirty="0"/>
          </a:p>
          <a:p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2559155"/>
              </p:ext>
            </p:extLst>
          </p:nvPr>
        </p:nvGraphicFramePr>
        <p:xfrm>
          <a:off x="611560" y="2564904"/>
          <a:ext cx="7848872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457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24644"/>
            <a:ext cx="4219468" cy="2458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78120"/>
            <a:ext cx="4032448" cy="250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52"/>
            <a:ext cx="1677821" cy="1110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44008" y="607040"/>
            <a:ext cx="43204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/>
              <a:t>И</a:t>
            </a:r>
            <a:r>
              <a:rPr lang="ru-RU" sz="2000" b="1" dirty="0" smtClean="0"/>
              <a:t>нформационные стенды</a:t>
            </a:r>
            <a:endParaRPr lang="ru-RU" sz="20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08" y="3789040"/>
            <a:ext cx="401756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004" y="3813583"/>
            <a:ext cx="4248472" cy="2639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936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1462</TotalTime>
  <Words>843</Words>
  <Application>Microsoft Office PowerPoint</Application>
  <PresentationFormat>Экран (4:3)</PresentationFormat>
  <Paragraphs>174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Эркер</vt:lpstr>
      <vt:lpstr>Презентация PowerPoint</vt:lpstr>
      <vt:lpstr>Презентация PowerPoint</vt:lpstr>
      <vt:lpstr>  ЧТОБЫ ПРАВИЛЬНО ВЫБРАТЬ СЕБЕ ПРОФЕССИЮ, НЕОБХОДИМО СОРЕНТИРОВАТЬСЯ В ТРЕХ ВЕЩАХ</vt:lpstr>
      <vt:lpstr>Содержание профориентационной работы в школе обуславливается задачами профориентации:</vt:lpstr>
      <vt:lpstr>Презентация PowerPoint</vt:lpstr>
      <vt:lpstr>Презентация PowerPoint</vt:lpstr>
      <vt:lpstr>Презентация PowerPoint</vt:lpstr>
      <vt:lpstr>Ежегодный месячник по профессиональной ориентации среди обучающихся образовательных организаций</vt:lpstr>
      <vt:lpstr>Презентация PowerPoint</vt:lpstr>
      <vt:lpstr>Презентация PowerPoint</vt:lpstr>
      <vt:lpstr>Выставки творческих работ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IV национальный чемпионат  «Молодые профессионалы» (WORLDSKILLS RUSSIA) – 2016 по компетенции «Камнетесное дело»  в г. Красногорск Московской области</vt:lpstr>
      <vt:lpstr>       Juniorskills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Profi1</dc:creator>
  <cp:lastModifiedBy>ПК</cp:lastModifiedBy>
  <cp:revision>85</cp:revision>
  <dcterms:created xsi:type="dcterms:W3CDTF">2015-08-19T08:08:13Z</dcterms:created>
  <dcterms:modified xsi:type="dcterms:W3CDTF">2016-10-13T10:08:03Z</dcterms:modified>
</cp:coreProperties>
</file>