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18"/>
  </p:notesMasterIdLst>
  <p:handoutMasterIdLst>
    <p:handoutMasterId r:id="rId19"/>
  </p:handoutMasterIdLst>
  <p:sldIdLst>
    <p:sldId id="256" r:id="rId3"/>
    <p:sldId id="263" r:id="rId4"/>
    <p:sldId id="262" r:id="rId5"/>
    <p:sldId id="261" r:id="rId6"/>
    <p:sldId id="264" r:id="rId7"/>
    <p:sldId id="267" r:id="rId8"/>
    <p:sldId id="268" r:id="rId9"/>
    <p:sldId id="258" r:id="rId10"/>
    <p:sldId id="265" r:id="rId11"/>
    <p:sldId id="271" r:id="rId12"/>
    <p:sldId id="270" r:id="rId13"/>
    <p:sldId id="266" r:id="rId14"/>
    <p:sldId id="272" r:id="rId15"/>
    <p:sldId id="269" r:id="rId16"/>
    <p:sldId id="273"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5454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6F807C-4AA8-4573-B060-56EB84938E93}" type="datetimeFigureOut">
              <a:rPr lang="ru-RU" smtClean="0"/>
              <a:pPr/>
              <a:t>04.04.2013</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573251E-75AA-4133-9184-F8CD8AF376F1}" type="slidenum">
              <a:rPr lang="ru-RU" smtClean="0"/>
              <a:pPr/>
              <a:t>‹#›</a:t>
            </a:fld>
            <a:endParaRPr lang="ru-RU"/>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E23390-0621-4384-8813-A7B491A65175}" type="datetimeFigureOut">
              <a:rPr lang="ru-RU" smtClean="0"/>
              <a:pPr/>
              <a:t>04.04.2013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39F2BE-FD6D-4F16-B126-78C867B009B3}"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9539F2BE-FD6D-4F16-B126-78C867B009B3}"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b="0">
                <a:solidFill>
                  <a:srgbClr val="454545"/>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214414" y="1600200"/>
            <a:ext cx="328138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1357290" y="1535113"/>
            <a:ext cx="314009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1357290" y="2174875"/>
            <a:ext cx="314009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000240"/>
            <a:ext cx="2365371"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1071538" y="3214686"/>
            <a:ext cx="2393975" cy="291147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AF2B5D6F-AEEB-46B6-B931-09A45E1D96D4}" type="datetimeFigureOut">
              <a:rPr lang="ru-RU" smtClean="0"/>
              <a:pPr/>
              <a:t>04.04.2013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8114A49-9AAE-4BCD-A998-EADD92D9F93D}"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3000" r="-3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274638"/>
            <a:ext cx="7901014" cy="1143000"/>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1285852" y="1600200"/>
            <a:ext cx="7400948" cy="4525963"/>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lumMod val="85000"/>
                  </a:schemeClr>
                </a:solidFill>
              </a:defRPr>
            </a:lvl1pPr>
          </a:lstStyle>
          <a:p>
            <a:fld id="{AF2B5D6F-AEEB-46B6-B931-09A45E1D96D4}" type="datetimeFigureOut">
              <a:rPr lang="ru-RU" smtClean="0"/>
              <a:pPr/>
              <a:t>04.04.2013</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8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lumMod val="85000"/>
                  </a:schemeClr>
                </a:solidFill>
              </a:defRPr>
            </a:lvl1pPr>
          </a:lstStyle>
          <a:p>
            <a:fld id="{E8114A49-9AAE-4BCD-A998-EADD92D9F93D}"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6000" b="1" kern="1200">
          <a:solidFill>
            <a:srgbClr val="C000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9.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Блок-схема: узел 11"/>
          <p:cNvSpPr/>
          <p:nvPr/>
        </p:nvSpPr>
        <p:spPr>
          <a:xfrm>
            <a:off x="3779912" y="1268760"/>
            <a:ext cx="2088232" cy="2088232"/>
          </a:xfrm>
          <a:prstGeom prst="flowChartConnector">
            <a:avLst/>
          </a:prstGeom>
        </p:spPr>
        <p:style>
          <a:lnRef idx="0">
            <a:schemeClr val="accent2"/>
          </a:lnRef>
          <a:fillRef idx="1001">
            <a:schemeClr val="lt1"/>
          </a:fillRef>
          <a:effectRef idx="3">
            <a:schemeClr val="accent2"/>
          </a:effectRef>
          <a:fontRef idx="minor">
            <a:schemeClr val="lt1"/>
          </a:fontRef>
        </p:style>
        <p:txBody>
          <a:bodyPr rtlCol="0" anchor="ctr"/>
          <a:lstStyle/>
          <a:p>
            <a:pPr algn="ctr"/>
            <a:endParaRPr lang="ru-RU"/>
          </a:p>
        </p:txBody>
      </p:sp>
      <p:pic>
        <p:nvPicPr>
          <p:cNvPr id="1028" name="Picture 4" descr="I:\2,1.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779911" y="1268760"/>
            <a:ext cx="2133277" cy="2088232"/>
          </a:xfrm>
          <a:prstGeom prst="rect">
            <a:avLst/>
          </a:prstGeom>
          <a:noFill/>
        </p:spPr>
      </p:pic>
      <p:pic>
        <p:nvPicPr>
          <p:cNvPr id="8" name="Picture 2" descr="D:\все к юбилею\фото архив  школа\учителя\шк2.jpg"/>
          <p:cNvPicPr>
            <a:picLocks noChangeAspect="1" noChangeArrowheads="1"/>
          </p:cNvPicPr>
          <p:nvPr/>
        </p:nvPicPr>
        <p:blipFill>
          <a:blip r:embed="rId4" cstate="print"/>
          <a:srcRect/>
          <a:stretch>
            <a:fillRect/>
          </a:stretch>
        </p:blipFill>
        <p:spPr bwMode="auto">
          <a:xfrm>
            <a:off x="4355976" y="3933056"/>
            <a:ext cx="3526961" cy="2651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Заголовок 1"/>
          <p:cNvSpPr>
            <a:spLocks noGrp="1"/>
          </p:cNvSpPr>
          <p:nvPr>
            <p:ph type="ctrTitle"/>
          </p:nvPr>
        </p:nvSpPr>
        <p:spPr>
          <a:xfrm>
            <a:off x="899592" y="332656"/>
            <a:ext cx="7772400" cy="1080120"/>
          </a:xfrm>
        </p:spPr>
        <p:txBody>
          <a:bodyPr>
            <a:noAutofit/>
          </a:bodyPr>
          <a:lstStyle/>
          <a:p>
            <a:r>
              <a:rPr lang="ru-RU" sz="2000" dirty="0" smtClean="0"/>
              <a:t>Муниципальное бюджетное образовательное учреждение </a:t>
            </a:r>
            <a:br>
              <a:rPr lang="ru-RU" sz="2000" dirty="0" smtClean="0"/>
            </a:br>
            <a:r>
              <a:rPr lang="ru-RU" sz="2000" dirty="0" smtClean="0"/>
              <a:t>средняя общеобразовательная школа №5 с. </a:t>
            </a:r>
            <a:r>
              <a:rPr lang="ru-RU" sz="2000" dirty="0" err="1" smtClean="0"/>
              <a:t>Прикумское</a:t>
            </a:r>
            <a:r>
              <a:rPr lang="ru-RU" sz="2000" dirty="0" smtClean="0"/>
              <a:t>. </a:t>
            </a:r>
            <a:endParaRPr lang="ru-RU" sz="2000" dirty="0"/>
          </a:p>
        </p:txBody>
      </p:sp>
      <p:sp>
        <p:nvSpPr>
          <p:cNvPr id="6" name="Прямоугольник 5"/>
          <p:cNvSpPr/>
          <p:nvPr/>
        </p:nvSpPr>
        <p:spPr>
          <a:xfrm>
            <a:off x="1907704" y="2060848"/>
            <a:ext cx="5904656"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200" b="1" i="1" dirty="0" smtClean="0">
                <a:ln w="11430"/>
                <a:solidFill>
                  <a:schemeClr val="accent3"/>
                </a:solidFill>
                <a:effectLst>
                  <a:outerShdw blurRad="38100" dist="38100" dir="2700000" algn="tl">
                    <a:srgbClr val="000000">
                      <a:alpha val="43137"/>
                    </a:srgbClr>
                  </a:outerShdw>
                </a:effectLst>
              </a:rPr>
              <a:t>1923                        2013</a:t>
            </a:r>
            <a:endParaRPr lang="ru-RU" sz="3200" b="1" i="1" dirty="0">
              <a:ln w="11430"/>
              <a:solidFill>
                <a:schemeClr val="accent3"/>
              </a:solidFill>
              <a:effectLst>
                <a:outerShdw blurRad="38100" dist="38100" dir="2700000" algn="tl">
                  <a:srgbClr val="000000">
                    <a:alpha val="43137"/>
                  </a:srgbClr>
                </a:outerShdw>
              </a:effectLst>
            </a:endParaRPr>
          </a:p>
        </p:txBody>
      </p:sp>
      <p:sp>
        <p:nvSpPr>
          <p:cNvPr id="4" name="Прямоугольник 3"/>
          <p:cNvSpPr>
            <a:spLocks/>
          </p:cNvSpPr>
          <p:nvPr/>
        </p:nvSpPr>
        <p:spPr>
          <a:xfrm>
            <a:off x="0" y="3140968"/>
            <a:ext cx="7299691" cy="3416320"/>
          </a:xfrm>
          <a:prstGeom prst="rect">
            <a:avLst/>
          </a:prstGeom>
          <a:noFill/>
        </p:spPr>
        <p:txBody>
          <a:bodyPr wrap="square" lIns="91440" tIns="45720" rIns="91440" bIns="45720">
            <a:spAutoFit/>
            <a:scene3d>
              <a:camera prst="perspectiveContrastingRightFacing"/>
              <a:lightRig rig="threePt" dir="t"/>
            </a:scene3d>
          </a:bodyPr>
          <a:lstStyle/>
          <a:p>
            <a:pPr algn="ctr"/>
            <a:r>
              <a:rPr lang="ru-RU" sz="72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3">
                      <a:satMod val="175000"/>
                      <a:alpha val="40000"/>
                    </a:schemeClr>
                  </a:glow>
                  <a:outerShdw blurRad="50800" dist="39000" dir="5460000" algn="tl">
                    <a:srgbClr val="000000">
                      <a:alpha val="38000"/>
                    </a:srgbClr>
                  </a:outerShdw>
                </a:effectLst>
              </a:rPr>
              <a:t>Школа – начало всех начал.</a:t>
            </a:r>
            <a:endParaRPr lang="ru-RU" sz="72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3">
                    <a:satMod val="175000"/>
                    <a:alpha val="40000"/>
                  </a:schemeClr>
                </a:glow>
                <a:outerShdw blurRad="50800" dist="39000" dir="5460000" algn="tl">
                  <a:srgbClr val="000000">
                    <a:alpha val="38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srcRect l="3968" r="61375" b="41176"/>
          <a:stretch>
            <a:fillRect/>
          </a:stretch>
        </p:blipFill>
        <p:spPr bwMode="auto">
          <a:xfrm>
            <a:off x="5004048" y="260648"/>
            <a:ext cx="1886636" cy="2304256"/>
          </a:xfrm>
          <a:prstGeom prst="rect">
            <a:avLst/>
          </a:prstGeom>
          <a:ln>
            <a:noFill/>
          </a:ln>
          <a:effectLst>
            <a:softEdge rad="112500"/>
          </a:effectLst>
        </p:spPr>
      </p:pic>
      <p:pic>
        <p:nvPicPr>
          <p:cNvPr id="2050" name="Picture 2"/>
          <p:cNvPicPr>
            <a:picLocks noChangeAspect="1" noChangeArrowheads="1"/>
          </p:cNvPicPr>
          <p:nvPr/>
        </p:nvPicPr>
        <p:blipFill>
          <a:blip r:embed="rId3" cstate="print"/>
          <a:srcRect l="11075" t="13111" r="1426" b="3228"/>
          <a:stretch>
            <a:fillRect/>
          </a:stretch>
        </p:blipFill>
        <p:spPr bwMode="auto">
          <a:xfrm>
            <a:off x="539552" y="2924944"/>
            <a:ext cx="5112568" cy="3749217"/>
          </a:xfrm>
          <a:prstGeom prst="rect">
            <a:avLst/>
          </a:prstGeom>
          <a:ln>
            <a:noFill/>
          </a:ln>
          <a:effectLst>
            <a:softEdge rad="112500"/>
          </a:effectLst>
        </p:spPr>
      </p:pic>
      <p:sp>
        <p:nvSpPr>
          <p:cNvPr id="10" name="TextBox 9"/>
          <p:cNvSpPr txBox="1"/>
          <p:nvPr/>
        </p:nvSpPr>
        <p:spPr>
          <a:xfrm>
            <a:off x="5652120" y="3212976"/>
            <a:ext cx="2952328" cy="3293209"/>
          </a:xfrm>
          <a:prstGeom prst="rect">
            <a:avLst/>
          </a:prstGeom>
          <a:noFill/>
        </p:spPr>
        <p:txBody>
          <a:bodyPr wrap="square" rtlCol="0">
            <a:spAutoFit/>
          </a:bodyPr>
          <a:lstStyle/>
          <a:p>
            <a:r>
              <a:rPr lang="ru-RU" sz="1600" dirty="0" smtClean="0"/>
              <a:t>	Помогала ей в работе долгие годы  </a:t>
            </a:r>
            <a:r>
              <a:rPr lang="ru-RU" sz="1600" dirty="0" err="1" smtClean="0"/>
              <a:t>Авраменко</a:t>
            </a:r>
            <a:r>
              <a:rPr lang="ru-RU" sz="1600" dirty="0" smtClean="0"/>
              <a:t> Мария Даниловна. С 1995 года библиотекой стала заведовать Петросова Ольга Андреевна.</a:t>
            </a:r>
          </a:p>
          <a:p>
            <a:r>
              <a:rPr lang="ru-RU" sz="1600" dirty="0" smtClean="0"/>
              <a:t>	 В 2012 году Ольга Андреевна награждена дипломом за участие в краевом конкурсе «Библиотекарь Ставрополья 2012»</a:t>
            </a:r>
            <a:endParaRPr lang="ru-RU" sz="1600" dirty="0"/>
          </a:p>
        </p:txBody>
      </p:sp>
      <p:pic>
        <p:nvPicPr>
          <p:cNvPr id="11" name="Picture 3"/>
          <p:cNvPicPr>
            <a:picLocks noChangeAspect="1" noChangeArrowheads="1"/>
          </p:cNvPicPr>
          <p:nvPr/>
        </p:nvPicPr>
        <p:blipFill>
          <a:blip r:embed="rId4" cstate="print"/>
          <a:srcRect l="67223" r="1681" b="39500"/>
          <a:stretch>
            <a:fillRect/>
          </a:stretch>
        </p:blipFill>
        <p:spPr bwMode="auto">
          <a:xfrm>
            <a:off x="6948264" y="548680"/>
            <a:ext cx="1800200" cy="2520280"/>
          </a:xfrm>
          <a:prstGeom prst="rect">
            <a:avLst/>
          </a:prstGeom>
          <a:ln>
            <a:noFill/>
          </a:ln>
          <a:effectLst>
            <a:softEdge rad="112500"/>
          </a:effectLst>
        </p:spPr>
      </p:pic>
      <p:sp>
        <p:nvSpPr>
          <p:cNvPr id="12" name="Прямоугольник 11"/>
          <p:cNvSpPr/>
          <p:nvPr/>
        </p:nvSpPr>
        <p:spPr>
          <a:xfrm>
            <a:off x="1835696" y="476672"/>
            <a:ext cx="3168352" cy="2246769"/>
          </a:xfrm>
          <a:prstGeom prst="rect">
            <a:avLst/>
          </a:prstGeom>
        </p:spPr>
        <p:txBody>
          <a:bodyPr wrap="square">
            <a:spAutoFit/>
          </a:bodyPr>
          <a:lstStyle/>
          <a:p>
            <a:pPr lvl="0"/>
            <a:r>
              <a:rPr lang="ru-RU" sz="1400" dirty="0" smtClean="0">
                <a:solidFill>
                  <a:prstClr val="black"/>
                </a:solidFill>
              </a:rPr>
              <a:t>	Школьная библиотека начала действовать с октября 1953 г. Именно тогда была записана первая книга в инвентарь. </a:t>
            </a:r>
          </a:p>
          <a:p>
            <a:pPr lvl="0"/>
            <a:r>
              <a:rPr lang="ru-RU" sz="1400" dirty="0" smtClean="0">
                <a:solidFill>
                  <a:prstClr val="black"/>
                </a:solidFill>
              </a:rPr>
              <a:t>	С первых дней работы библиотеки ее заведующей была Яхимович Мария Николаевна. За добросовестный труд ей было присвоено звание «Отличник народного образования»</a:t>
            </a:r>
            <a:endParaRPr lang="ru-RU" sz="1400" dirty="0">
              <a:solidFill>
                <a:prstClr val="black"/>
              </a:solidFill>
            </a:endParaRPr>
          </a:p>
        </p:txBody>
      </p:sp>
      <p:sp>
        <p:nvSpPr>
          <p:cNvPr id="13" name="Прямоугольник 12"/>
          <p:cNvSpPr/>
          <p:nvPr/>
        </p:nvSpPr>
        <p:spPr>
          <a:xfrm>
            <a:off x="6948264" y="2924944"/>
            <a:ext cx="1800200" cy="307777"/>
          </a:xfrm>
          <a:prstGeom prst="rect">
            <a:avLst/>
          </a:prstGeom>
          <a:noFill/>
        </p:spPr>
        <p:txBody>
          <a:bodyPr wrap="square" lIns="91440" tIns="45720" rIns="91440" bIns="45720">
            <a:spAutoFit/>
          </a:bodyPr>
          <a:lstStyle/>
          <a:p>
            <a:pPr algn="ctr"/>
            <a:r>
              <a:rPr lang="ru-RU"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М.Н.Яхимович</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Прямоугольник 13"/>
          <p:cNvSpPr/>
          <p:nvPr/>
        </p:nvSpPr>
        <p:spPr>
          <a:xfrm>
            <a:off x="5076056" y="2564904"/>
            <a:ext cx="1800200" cy="307777"/>
          </a:xfrm>
          <a:prstGeom prst="rect">
            <a:avLst/>
          </a:prstGeom>
          <a:noFill/>
        </p:spPr>
        <p:txBody>
          <a:bodyPr wrap="square" lIns="91440" tIns="45720" rIns="91440" bIns="45720">
            <a:spAutoFit/>
          </a:bodyPr>
          <a:lstStyle/>
          <a:p>
            <a:pPr algn="ctr"/>
            <a:r>
              <a:rPr lang="ru-RU" sz="1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М.Д.Авраменко</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0" y="188640"/>
            <a:ext cx="4148534" cy="6408712"/>
          </a:xfrm>
        </p:spPr>
        <p:txBody>
          <a:bodyPr>
            <a:normAutofit/>
          </a:bodyPr>
          <a:lstStyle/>
          <a:p>
            <a:r>
              <a:rPr lang="ru-RU" dirty="0" smtClean="0"/>
              <a:t>В новой средней школе директорами работали </a:t>
            </a:r>
            <a:r>
              <a:rPr lang="ru-RU" dirty="0" err="1" smtClean="0"/>
              <a:t>Л.М.Напалкова</a:t>
            </a:r>
            <a:r>
              <a:rPr lang="ru-RU" dirty="0" smtClean="0"/>
              <a:t>, Д.К.Стрелец, М.Н.Погорелов и с 1995 г. Л.А.Черепанова, Н.Н.Яхимович, </a:t>
            </a:r>
            <a:r>
              <a:rPr lang="ru-RU" dirty="0" err="1" smtClean="0"/>
              <a:t>В.Г.Педанов</a:t>
            </a:r>
            <a:r>
              <a:rPr lang="ru-RU" dirty="0" smtClean="0"/>
              <a:t>. </a:t>
            </a:r>
          </a:p>
          <a:p>
            <a:r>
              <a:rPr lang="ru-RU" dirty="0" smtClean="0"/>
              <a:t>Более 30 лет отдали нашей школе заслуженные учителя, отличники образования, почетные работники образования РФ: </a:t>
            </a:r>
            <a:r>
              <a:rPr lang="ru-RU" dirty="0" err="1" smtClean="0"/>
              <a:t>В.П.Наточева</a:t>
            </a:r>
            <a:r>
              <a:rPr lang="ru-RU" dirty="0" smtClean="0"/>
              <a:t>, </a:t>
            </a:r>
            <a:r>
              <a:rPr lang="ru-RU" dirty="0" err="1" smtClean="0"/>
              <a:t>Р.Ф.Вальцингер</a:t>
            </a:r>
            <a:r>
              <a:rPr lang="ru-RU" dirty="0" smtClean="0"/>
              <a:t>, </a:t>
            </a:r>
            <a:r>
              <a:rPr lang="ru-RU" dirty="0" err="1" smtClean="0"/>
              <a:t>В.Т.Антоненко</a:t>
            </a:r>
            <a:r>
              <a:rPr lang="ru-RU" dirty="0" smtClean="0"/>
              <a:t>, </a:t>
            </a:r>
            <a:r>
              <a:rPr lang="ru-RU" dirty="0" err="1" smtClean="0"/>
              <a:t>З.Я.Нюппа</a:t>
            </a:r>
            <a:r>
              <a:rPr lang="ru-RU" dirty="0" smtClean="0"/>
              <a:t>, Г.Л.Артемова, </a:t>
            </a:r>
            <a:r>
              <a:rPr lang="ru-RU" dirty="0" err="1" smtClean="0"/>
              <a:t>Л.Б.Котикова</a:t>
            </a:r>
            <a:r>
              <a:rPr lang="ru-RU" dirty="0" smtClean="0"/>
              <a:t>, </a:t>
            </a:r>
            <a:r>
              <a:rPr lang="ru-RU" dirty="0" err="1" smtClean="0"/>
              <a:t>Л.В.Фиева</a:t>
            </a:r>
            <a:r>
              <a:rPr lang="ru-RU" dirty="0" smtClean="0"/>
              <a:t>, Ю.П.Матюхина, Т.И.Калинина, С.Н Левченко, </a:t>
            </a:r>
            <a:r>
              <a:rPr lang="ru-RU" dirty="0" err="1" smtClean="0"/>
              <a:t>Ю.П.Антоненко</a:t>
            </a:r>
            <a:r>
              <a:rPr lang="ru-RU" dirty="0" smtClean="0"/>
              <a:t> </a:t>
            </a:r>
            <a:r>
              <a:rPr lang="ru-RU" dirty="0" err="1" smtClean="0"/>
              <a:t>Н.М.Браилко</a:t>
            </a:r>
            <a:r>
              <a:rPr lang="ru-RU" dirty="0" smtClean="0"/>
              <a:t>, </a:t>
            </a:r>
            <a:r>
              <a:rPr lang="ru-RU" dirty="0" err="1" smtClean="0"/>
              <a:t>Л.Г.Корчевская</a:t>
            </a:r>
            <a:r>
              <a:rPr lang="ru-RU" dirty="0" smtClean="0"/>
              <a:t>, </a:t>
            </a:r>
            <a:r>
              <a:rPr lang="ru-RU" dirty="0" err="1" smtClean="0"/>
              <a:t>Г.А.Гронь</a:t>
            </a:r>
            <a:r>
              <a:rPr lang="ru-RU" dirty="0" smtClean="0"/>
              <a:t>, </a:t>
            </a:r>
          </a:p>
          <a:p>
            <a:r>
              <a:rPr lang="ru-RU" dirty="0" smtClean="0"/>
              <a:t>За годы своего существования школа трижды претерпела реорганизацию и была переименована в муниципальное бюджетное образовательное учреждение средняя общеобразовательная школа №5 </a:t>
            </a:r>
          </a:p>
          <a:p>
            <a:r>
              <a:rPr lang="ru-RU" dirty="0" smtClean="0"/>
              <a:t>с. Прикумское с 15.09.2011 года.</a:t>
            </a:r>
          </a:p>
          <a:p>
            <a:r>
              <a:rPr lang="ru-RU" dirty="0" smtClean="0"/>
              <a:t>Благодаря упорному труду педагогов школа на селе является центром духовно-нравственного и физического развития подрастающего поколения. Для этого постоянно обновляется материальная база учебного заведения.</a:t>
            </a:r>
          </a:p>
          <a:p>
            <a:r>
              <a:rPr lang="ru-RU" dirty="0" smtClean="0"/>
              <a:t>С 2004 года  по 2007 год был проведен капитальный ремонт спортивного зала, актового зала, кабинетов музыки, технологии (мальчики, девочки), пищеблока на сумму 12612959-90 рублей.</a:t>
            </a:r>
          </a:p>
          <a:p>
            <a:endParaRPr lang="ru-RU" dirty="0"/>
          </a:p>
        </p:txBody>
      </p:sp>
      <p:pic>
        <p:nvPicPr>
          <p:cNvPr id="27650" name="Picture 2" descr="I:\Наташа Юбилей\ImageJPEG_0767.jpg"/>
          <p:cNvPicPr>
            <a:picLocks noChangeAspect="1" noChangeArrowheads="1"/>
          </p:cNvPicPr>
          <p:nvPr/>
        </p:nvPicPr>
        <p:blipFill>
          <a:blip r:embed="rId2" cstate="print"/>
          <a:srcRect t="10418" r="3126" b="16657"/>
          <a:stretch>
            <a:fillRect/>
          </a:stretch>
        </p:blipFill>
        <p:spPr bwMode="auto">
          <a:xfrm>
            <a:off x="539552" y="3645024"/>
            <a:ext cx="4208903" cy="237626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98" name="Picture 2" descr="I:\фотодобавка\P1070218.JPG"/>
          <p:cNvPicPr>
            <a:picLocks noChangeAspect="1" noChangeArrowheads="1"/>
          </p:cNvPicPr>
          <p:nvPr/>
        </p:nvPicPr>
        <p:blipFill>
          <a:blip r:embed="rId3" cstate="print"/>
          <a:srcRect/>
          <a:stretch>
            <a:fillRect/>
          </a:stretch>
        </p:blipFill>
        <p:spPr bwMode="auto">
          <a:xfrm>
            <a:off x="1187624" y="836712"/>
            <a:ext cx="3264350" cy="2448341"/>
          </a:xfrm>
          <a:prstGeom prst="rect">
            <a:avLst/>
          </a:prstGeom>
          <a:ln>
            <a:noFill/>
          </a:ln>
          <a:effectLst>
            <a:reflection blurRad="12700" stA="30000" endPos="30000" dist="5000" dir="5400000" sy="-100000" algn="bl" rotWithShape="0"/>
          </a:effectLst>
          <a:scene3d>
            <a:camera prst="isometricOffAxis2Left"/>
            <a:lightRig rig="threePt" dir="t">
              <a:rot lat="0" lon="0" rev="2700000"/>
            </a:lightRig>
          </a:scene3d>
          <a:sp3d>
            <a:bevelT w="63500" h="50800"/>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descr="P1030923111.jpg"/>
          <p:cNvPicPr>
            <a:picLocks noGrp="1" noChangeAspect="1"/>
          </p:cNvPicPr>
          <p:nvPr>
            <p:ph type="pic" idx="1"/>
          </p:nvPr>
        </p:nvPicPr>
        <p:blipFill>
          <a:blip r:embed="rId2" cstate="print"/>
          <a:srcRect/>
          <a:stretch>
            <a:fillRect/>
          </a:stretch>
        </p:blipFill>
        <p:spPr>
          <a:xfrm>
            <a:off x="611560" y="1340768"/>
            <a:ext cx="5832648" cy="4467278"/>
          </a:xfrm>
          <a:prstGeom prst="ellipse">
            <a:avLst/>
          </a:prstGeom>
          <a:ln>
            <a:noFill/>
          </a:ln>
          <a:effectLst>
            <a:softEdge rad="112500"/>
          </a:effectLst>
        </p:spPr>
      </p:pic>
      <p:sp>
        <p:nvSpPr>
          <p:cNvPr id="4" name="Прямоугольник 3"/>
          <p:cNvSpPr/>
          <p:nvPr/>
        </p:nvSpPr>
        <p:spPr>
          <a:xfrm>
            <a:off x="1259632" y="0"/>
            <a:ext cx="7272808" cy="1200329"/>
          </a:xfrm>
          <a:prstGeom prst="rect">
            <a:avLst/>
          </a:prstGeom>
          <a:noFill/>
        </p:spPr>
        <p:txBody>
          <a:bodyPr wrap="square" lIns="91440" tIns="45720" rIns="91440" bIns="45720">
            <a:spAutoFit/>
          </a:bodyPr>
          <a:lstStyle/>
          <a:p>
            <a:pPr algn="ct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Педагогический коллектив </a:t>
            </a:r>
          </a:p>
          <a:p>
            <a:pPr algn="ctr"/>
            <a:r>
              <a:rPr lang="ru-RU"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сегодня</a:t>
            </a:r>
            <a:endParaRPr lang="ru-RU"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5" name="Прямоугольник 4"/>
          <p:cNvSpPr/>
          <p:nvPr/>
        </p:nvSpPr>
        <p:spPr>
          <a:xfrm>
            <a:off x="1331640" y="5661248"/>
            <a:ext cx="4262705" cy="923330"/>
          </a:xfrm>
          <a:prstGeom prst="rect">
            <a:avLst/>
          </a:prstGeom>
          <a:noFill/>
        </p:spPr>
        <p:txBody>
          <a:bodyPr wrap="none" lIns="91440" tIns="45720" rIns="91440" bIns="45720">
            <a:spAutoFit/>
          </a:bodyPr>
          <a:lstStyle/>
          <a:p>
            <a:pPr algn="ctr"/>
            <a:r>
              <a:rPr lang="ru-RU" sz="5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1923  -  2013</a:t>
            </a:r>
            <a:endParaRPr lang="ru-RU" sz="5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TextBox 5"/>
          <p:cNvSpPr txBox="1"/>
          <p:nvPr/>
        </p:nvSpPr>
        <p:spPr>
          <a:xfrm>
            <a:off x="6372200" y="1124744"/>
            <a:ext cx="2520280" cy="5170646"/>
          </a:xfrm>
          <a:prstGeom prst="rect">
            <a:avLst/>
          </a:prstGeom>
          <a:noFill/>
        </p:spPr>
        <p:txBody>
          <a:bodyPr wrap="square" rtlCol="0">
            <a:spAutoFit/>
          </a:bodyPr>
          <a:lstStyle/>
          <a:p>
            <a:r>
              <a:rPr lang="ru-RU" sz="1200" dirty="0" smtClean="0"/>
              <a:t>В  2008 г. Школу возглавил новый директор – современный, компетентный руководитель – С.А.Зорина</a:t>
            </a:r>
          </a:p>
          <a:p>
            <a:r>
              <a:rPr lang="ru-RU" sz="1200" dirty="0" smtClean="0"/>
              <a:t>Высокие результаты учеников обеспечивает сложившийся за многие годы коллектив профессионалов.</a:t>
            </a:r>
          </a:p>
          <a:p>
            <a:endParaRPr lang="ru-RU" sz="1200" dirty="0" smtClean="0"/>
          </a:p>
          <a:p>
            <a:r>
              <a:rPr lang="ru-RU" sz="1200" i="1" dirty="0" smtClean="0"/>
              <a:t>На данный момент трудятся в школе 42 педагога</a:t>
            </a:r>
          </a:p>
          <a:p>
            <a:r>
              <a:rPr lang="ru-RU" sz="1200" i="1" dirty="0" smtClean="0"/>
              <a:t>Имеют звание «Заслуженный работник РФ» - 2,3%;</a:t>
            </a:r>
          </a:p>
          <a:p>
            <a:r>
              <a:rPr lang="ru-RU" sz="1200" i="1" dirty="0" smtClean="0"/>
              <a:t>Имеют награды «Почетный работник общего образования РФ»- 10%;</a:t>
            </a:r>
          </a:p>
          <a:p>
            <a:r>
              <a:rPr lang="ru-RU" sz="1200" i="1" dirty="0" smtClean="0"/>
              <a:t>Имеют звание «Отличник народного просвещения» - 10%;</a:t>
            </a:r>
          </a:p>
          <a:p>
            <a:r>
              <a:rPr lang="ru-RU" sz="1200" i="1" dirty="0" smtClean="0"/>
              <a:t>Из них учителей, имеющих высшую и первую квалификационные категории – 60 %;</a:t>
            </a:r>
          </a:p>
          <a:p>
            <a:r>
              <a:rPr lang="ru-RU" sz="1200" i="1" dirty="0" smtClean="0"/>
              <a:t>Имеют ведомственные награды </a:t>
            </a:r>
            <a:r>
              <a:rPr lang="ru-RU" sz="1200" i="1" dirty="0" err="1" smtClean="0"/>
              <a:t>Минобрнауки</a:t>
            </a:r>
            <a:r>
              <a:rPr lang="ru-RU" sz="1200" i="1" dirty="0" smtClean="0"/>
              <a:t> России и министерства образования Ставропольского края – 14,3%</a:t>
            </a:r>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7744" y="1196752"/>
            <a:ext cx="5112568" cy="369332"/>
          </a:xfrm>
          <a:prstGeom prst="rect">
            <a:avLst/>
          </a:prstGeom>
          <a:noFill/>
        </p:spPr>
        <p:txBody>
          <a:bodyPr wrap="square" rtlCol="0">
            <a:spAutoFit/>
          </a:bodyPr>
          <a:lstStyle/>
          <a:p>
            <a:endParaRPr lang="ru-RU" dirty="0"/>
          </a:p>
        </p:txBody>
      </p:sp>
      <p:sp>
        <p:nvSpPr>
          <p:cNvPr id="4" name="TextBox 3"/>
          <p:cNvSpPr txBox="1"/>
          <p:nvPr/>
        </p:nvSpPr>
        <p:spPr>
          <a:xfrm>
            <a:off x="3995936" y="188640"/>
            <a:ext cx="4752528" cy="6336704"/>
          </a:xfrm>
          <a:prstGeom prst="rect">
            <a:avLst/>
          </a:prstGeom>
          <a:noFill/>
        </p:spPr>
        <p:txBody>
          <a:bodyPr wrap="square" rtlCol="0">
            <a:spAutoFit/>
          </a:bodyPr>
          <a:lstStyle/>
          <a:p>
            <a:r>
              <a:rPr lang="ru-RU" sz="1200" dirty="0" smtClean="0"/>
              <a:t>	В рамках модернизации образования школа постоянно обновляется: педагоги повышают свой профессиональный уровень на курсах повышения квалификации, качественно меняется материальная база школы.</a:t>
            </a:r>
          </a:p>
          <a:p>
            <a:r>
              <a:rPr lang="ru-RU" sz="1200" dirty="0" smtClean="0"/>
              <a:t>	Во многих учебных кабинетах, в связи с введением ФГОС второго поколения,  оборудовано автоматизированное место  для учителя, получено учебно-лабораторное  оборудование. Спортивный зал оснащен современным спортивным оборудованием и инвентарем. Учащиеся нашей школы получают здоровое питание в  столовой с новым технологическим оборудованием.  </a:t>
            </a:r>
          </a:p>
          <a:p>
            <a:r>
              <a:rPr lang="ru-RU" sz="1200" dirty="0" smtClean="0"/>
              <a:t>	За период 2009 по 2013 годы школа является «Лидером года» по итогам участия в работе ДОО «Радуга». </a:t>
            </a:r>
          </a:p>
          <a:p>
            <a:r>
              <a:rPr lang="ru-RU" sz="1200" dirty="0" smtClean="0"/>
              <a:t>	С 2010 по 2013 годы на базе школы работает  опытно-экспериментальная муниципальная площадка  по теме: «Школа - территория здоровья и без наркотиков». За активное участие в краевом конкурсе «Школа - территория здоровья и без наркотиков» отмечена дипломом Министерства образования Ставропольского края. </a:t>
            </a:r>
          </a:p>
          <a:p>
            <a:r>
              <a:rPr lang="ru-RU" sz="1200" dirty="0" smtClean="0"/>
              <a:t>	В 2011 году награждена грамотой Министерства образования Ставропольского края в номинации «Лучший школьный двор»</a:t>
            </a:r>
          </a:p>
          <a:p>
            <a:r>
              <a:rPr lang="ru-RU" sz="1200" dirty="0" smtClean="0"/>
              <a:t>	В 2012 г. Дипломом Министерства образования Ставропольского края за участие в краевом конкурсе «Библиотекарь года Ставрополья – 2012» награждена заведующая библиотекой О.А.Петросова.</a:t>
            </a:r>
          </a:p>
          <a:p>
            <a:r>
              <a:rPr lang="ru-RU" sz="1200" dirty="0" smtClean="0"/>
              <a:t>	Очень много достижений в  культурно-спортивных мероприятиях.</a:t>
            </a:r>
          </a:p>
          <a:p>
            <a:r>
              <a:rPr lang="ru-RU" sz="1200" dirty="0" smtClean="0"/>
              <a:t>Учащиеся МБОУ СОШ № 5 с. Прикумское являются неоднократными призерами и победителями  предметных олимпиад, творческих конкурсов– муниципального, краевого и федерального уровней. </a:t>
            </a:r>
            <a:endParaRPr lang="ru-RU" dirty="0"/>
          </a:p>
        </p:txBody>
      </p:sp>
      <p:pic>
        <p:nvPicPr>
          <p:cNvPr id="3074" name="Picture 2" descr="C:\Users\111\Pictures\2013-02-21 22221\22221 2018.JPG"/>
          <p:cNvPicPr>
            <a:picLocks noChangeAspect="1" noChangeArrowheads="1"/>
          </p:cNvPicPr>
          <p:nvPr/>
        </p:nvPicPr>
        <p:blipFill>
          <a:blip r:embed="rId2" cstate="print"/>
          <a:srcRect l="1842" t="20924" r="5477" b="11231"/>
          <a:stretch>
            <a:fillRect/>
          </a:stretch>
        </p:blipFill>
        <p:spPr bwMode="auto">
          <a:xfrm>
            <a:off x="251520" y="4509120"/>
            <a:ext cx="3803565" cy="2088232"/>
          </a:xfrm>
          <a:prstGeom prst="rect">
            <a:avLst/>
          </a:prstGeom>
          <a:ln>
            <a:noFill/>
          </a:ln>
          <a:effectLst>
            <a:softEdge rad="112500"/>
          </a:effectLst>
        </p:spPr>
      </p:pic>
      <p:pic>
        <p:nvPicPr>
          <p:cNvPr id="3076" name="Picture 4" descr="C:\Users\111\Desktop\фотки к презентации  Вики\КИЕВ 505.jpg"/>
          <p:cNvPicPr>
            <a:picLocks noChangeAspect="1" noChangeArrowheads="1"/>
          </p:cNvPicPr>
          <p:nvPr/>
        </p:nvPicPr>
        <p:blipFill>
          <a:blip r:embed="rId3" cstate="print"/>
          <a:srcRect r="2564" b="14530"/>
          <a:stretch>
            <a:fillRect/>
          </a:stretch>
        </p:blipFill>
        <p:spPr bwMode="auto">
          <a:xfrm>
            <a:off x="899592" y="2492896"/>
            <a:ext cx="2736303" cy="1800200"/>
          </a:xfrm>
          <a:prstGeom prst="rect">
            <a:avLst/>
          </a:prstGeom>
          <a:ln>
            <a:noFill/>
          </a:ln>
          <a:effectLst>
            <a:softEdge rad="112500"/>
          </a:effectLst>
        </p:spPr>
      </p:pic>
      <p:pic>
        <p:nvPicPr>
          <p:cNvPr id="3075" name="Picture 3"/>
          <p:cNvPicPr>
            <a:picLocks noChangeAspect="1" noChangeArrowheads="1"/>
          </p:cNvPicPr>
          <p:nvPr/>
        </p:nvPicPr>
        <p:blipFill>
          <a:blip r:embed="rId4" cstate="print"/>
          <a:srcRect t="3742" r="2500"/>
          <a:stretch>
            <a:fillRect/>
          </a:stretch>
        </p:blipFill>
        <p:spPr bwMode="auto">
          <a:xfrm>
            <a:off x="1259632" y="620688"/>
            <a:ext cx="2520280" cy="16622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355976" y="188640"/>
            <a:ext cx="7776864" cy="6408712"/>
          </a:xfrm>
        </p:spPr>
        <p:txBody>
          <a:bodyPr>
            <a:normAutofit/>
          </a:bodyPr>
          <a:lstStyle/>
          <a:p>
            <a:r>
              <a:rPr lang="ru-RU" dirty="0" smtClean="0"/>
              <a:t>	</a:t>
            </a:r>
            <a:endParaRPr lang="ru-RU" dirty="0"/>
          </a:p>
        </p:txBody>
      </p:sp>
      <p:pic>
        <p:nvPicPr>
          <p:cNvPr id="26632" name="Picture 8" descr="I:\Грамоты результаты 12-13г\3- место Спартакиада волейбол девушки.jpg"/>
          <p:cNvPicPr>
            <a:picLocks noChangeAspect="1" noChangeArrowheads="1"/>
          </p:cNvPicPr>
          <p:nvPr/>
        </p:nvPicPr>
        <p:blipFill>
          <a:blip r:embed="rId2" cstate="print"/>
          <a:srcRect/>
          <a:stretch>
            <a:fillRect/>
          </a:stretch>
        </p:blipFill>
        <p:spPr bwMode="auto">
          <a:xfrm rot="650426">
            <a:off x="2732897" y="120158"/>
            <a:ext cx="1469728" cy="2022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3" name="Picture 9" descr="I:\Грамоты результаты 12-13г\3- место Спартакиада волейбол юноши.jpg"/>
          <p:cNvPicPr>
            <a:picLocks noChangeAspect="1" noChangeArrowheads="1"/>
          </p:cNvPicPr>
          <p:nvPr/>
        </p:nvPicPr>
        <p:blipFill>
          <a:blip r:embed="rId3" cstate="print"/>
          <a:srcRect l="8508" t="4636" r="4284" b="4190"/>
          <a:stretch>
            <a:fillRect/>
          </a:stretch>
        </p:blipFill>
        <p:spPr bwMode="auto">
          <a:xfrm rot="20515494">
            <a:off x="1763688" y="476672"/>
            <a:ext cx="1296144" cy="18651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6631" name="Picture 7" descr="I:\Грамоты результаты 12-13г\2-е место конкурс капитанов005.jpg"/>
          <p:cNvPicPr>
            <a:picLocks noChangeAspect="1" noChangeArrowheads="1"/>
          </p:cNvPicPr>
          <p:nvPr/>
        </p:nvPicPr>
        <p:blipFill>
          <a:blip r:embed="rId4" cstate="print"/>
          <a:srcRect/>
          <a:stretch>
            <a:fillRect/>
          </a:stretch>
        </p:blipFill>
        <p:spPr bwMode="auto">
          <a:xfrm rot="1644750">
            <a:off x="2542229" y="2129357"/>
            <a:ext cx="1523687" cy="21022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7" name="Picture 13" descr="I:\Грамоты результаты 12-13г\Изображение.jpg"/>
          <p:cNvPicPr>
            <a:picLocks noChangeAspect="1" noChangeArrowheads="1"/>
          </p:cNvPicPr>
          <p:nvPr/>
        </p:nvPicPr>
        <p:blipFill>
          <a:blip r:embed="rId5" cstate="print"/>
          <a:srcRect/>
          <a:stretch>
            <a:fillRect/>
          </a:stretch>
        </p:blipFill>
        <p:spPr bwMode="auto">
          <a:xfrm rot="1131458">
            <a:off x="2690117" y="4325772"/>
            <a:ext cx="1418486" cy="19579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28" name="Picture 4" descr="I:\Грамоты результаты 12-13г\1-е место смотр песни и строя 003.jpg"/>
          <p:cNvPicPr>
            <a:picLocks noChangeAspect="1" noChangeArrowheads="1"/>
          </p:cNvPicPr>
          <p:nvPr/>
        </p:nvPicPr>
        <p:blipFill>
          <a:blip r:embed="rId6" cstate="print"/>
          <a:srcRect/>
          <a:stretch>
            <a:fillRect/>
          </a:stretch>
        </p:blipFill>
        <p:spPr bwMode="auto">
          <a:xfrm>
            <a:off x="1507367" y="1783514"/>
            <a:ext cx="1381549" cy="19600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0" name="Picture 6" descr="I:\Грамоты результаты 12-13г\1место в общем зачёте .jpg"/>
          <p:cNvPicPr>
            <a:picLocks noChangeAspect="1" noChangeArrowheads="1"/>
          </p:cNvPicPr>
          <p:nvPr/>
        </p:nvPicPr>
        <p:blipFill>
          <a:blip r:embed="rId7" cstate="print"/>
          <a:srcRect/>
          <a:stretch>
            <a:fillRect/>
          </a:stretch>
        </p:blipFill>
        <p:spPr bwMode="auto">
          <a:xfrm rot="19903441">
            <a:off x="361339" y="2472528"/>
            <a:ext cx="1292296" cy="18510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6" name="Picture 12" descr="I:\Грамоты результаты 12-13г\Изображение 009.jpg"/>
          <p:cNvPicPr>
            <a:picLocks noChangeAspect="1" noChangeArrowheads="1"/>
          </p:cNvPicPr>
          <p:nvPr/>
        </p:nvPicPr>
        <p:blipFill>
          <a:blip r:embed="rId8" cstate="print"/>
          <a:srcRect/>
          <a:stretch>
            <a:fillRect/>
          </a:stretch>
        </p:blipFill>
        <p:spPr bwMode="auto">
          <a:xfrm>
            <a:off x="1475656" y="3356992"/>
            <a:ext cx="1565017" cy="2160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5" name="Picture 11" descr="I:\Грамоты результаты 12-13г\Изображение 002.jpg"/>
          <p:cNvPicPr>
            <a:picLocks noChangeAspect="1" noChangeArrowheads="1"/>
          </p:cNvPicPr>
          <p:nvPr/>
        </p:nvPicPr>
        <p:blipFill>
          <a:blip r:embed="rId9" cstate="print"/>
          <a:srcRect/>
          <a:stretch>
            <a:fillRect/>
          </a:stretch>
        </p:blipFill>
        <p:spPr bwMode="auto">
          <a:xfrm rot="20249889">
            <a:off x="344956" y="4361821"/>
            <a:ext cx="1530940" cy="21072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6634" name="Picture 10" descr="I:\Грамоты результаты 12-13г\Конкурс районный стендов12-13г.jpg"/>
          <p:cNvPicPr>
            <a:picLocks noChangeAspect="1" noChangeArrowheads="1"/>
          </p:cNvPicPr>
          <p:nvPr/>
        </p:nvPicPr>
        <p:blipFill>
          <a:blip r:embed="rId10" cstate="print"/>
          <a:srcRect/>
          <a:stretch>
            <a:fillRect/>
          </a:stretch>
        </p:blipFill>
        <p:spPr bwMode="auto">
          <a:xfrm>
            <a:off x="1691680" y="4797152"/>
            <a:ext cx="1373995" cy="18912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p:cNvSpPr txBox="1"/>
          <p:nvPr/>
        </p:nvSpPr>
        <p:spPr>
          <a:xfrm>
            <a:off x="4499992" y="117693"/>
            <a:ext cx="4248472" cy="6647974"/>
          </a:xfrm>
          <a:prstGeom prst="rect">
            <a:avLst/>
          </a:prstGeom>
          <a:noFill/>
        </p:spPr>
        <p:txBody>
          <a:bodyPr wrap="square" rtlCol="0">
            <a:spAutoFit/>
          </a:bodyPr>
          <a:lstStyle/>
          <a:p>
            <a:r>
              <a:rPr lang="ru-RU" sz="1200" dirty="0" smtClean="0"/>
              <a:t>	Среди выпускников немало тех, кто выбрал нелегкую стезю учителя . В родной  школе работают  бывшие ученики. Многие из них являются представителями учительских династий:</a:t>
            </a:r>
          </a:p>
          <a:p>
            <a:r>
              <a:rPr lang="ru-RU" sz="1200" dirty="0" smtClean="0"/>
              <a:t>Артемовы Галина Леонидовна и Вячеслав Павлович, </a:t>
            </a:r>
            <a:r>
              <a:rPr lang="ru-RU" sz="1200" dirty="0" err="1" smtClean="0"/>
              <a:t>Тебенькова</a:t>
            </a:r>
            <a:r>
              <a:rPr lang="ru-RU" sz="1200" dirty="0" smtClean="0"/>
              <a:t> Ольга Вячеславовна;</a:t>
            </a:r>
          </a:p>
          <a:p>
            <a:r>
              <a:rPr lang="ru-RU" sz="1200" dirty="0" smtClean="0"/>
              <a:t>Северовы Галина Иосифовна и Северов Александр Иосифович, Дмитриева Наталья Эдуардовна;</a:t>
            </a:r>
          </a:p>
          <a:p>
            <a:r>
              <a:rPr lang="ru-RU" sz="1200" dirty="0" err="1" smtClean="0"/>
              <a:t>Антоненко</a:t>
            </a:r>
            <a:r>
              <a:rPr lang="ru-RU" sz="1200" dirty="0" smtClean="0"/>
              <a:t> Валентина Тимофеевна и </a:t>
            </a:r>
            <a:r>
              <a:rPr lang="ru-RU" sz="1200" dirty="0" err="1" smtClean="0"/>
              <a:t>Антоненко</a:t>
            </a:r>
            <a:r>
              <a:rPr lang="ru-RU" sz="1200" dirty="0" smtClean="0"/>
              <a:t> Юрий Павлович, </a:t>
            </a:r>
            <a:r>
              <a:rPr lang="ru-RU" sz="1200" dirty="0" err="1" smtClean="0"/>
              <a:t>Топольскова</a:t>
            </a:r>
            <a:r>
              <a:rPr lang="ru-RU" sz="1200" dirty="0" smtClean="0"/>
              <a:t> Татьяна Юрьевна;</a:t>
            </a:r>
          </a:p>
          <a:p>
            <a:r>
              <a:rPr lang="ru-RU" sz="1200" dirty="0" smtClean="0"/>
              <a:t>Левченко Светлана Наумовна и Нестеренко Наталья Викторовна;</a:t>
            </a:r>
          </a:p>
          <a:p>
            <a:r>
              <a:rPr lang="ru-RU" sz="1200" dirty="0" smtClean="0"/>
              <a:t>Плетневы Людмила Васильевна и Василий Васильевич, Плетнева Мария Васильевна.</a:t>
            </a:r>
          </a:p>
          <a:p>
            <a:r>
              <a:rPr lang="ru-RU" sz="1200" dirty="0" smtClean="0"/>
              <a:t>	За период своего существования выпустила более 3000 учащихся </a:t>
            </a:r>
            <a:r>
              <a:rPr lang="ru-RU" sz="1200" dirty="0" err="1" smtClean="0"/>
              <a:t>Прикумская</a:t>
            </a:r>
            <a:r>
              <a:rPr lang="ru-RU" sz="1200" dirty="0" smtClean="0"/>
              <a:t>  школа.</a:t>
            </a:r>
          </a:p>
          <a:p>
            <a:r>
              <a:rPr lang="ru-RU" sz="1200" dirty="0" smtClean="0"/>
              <a:t>	Гордость учителя  - в  учениках. За период с 1954 по 2012 год с золотой медалью окончило – 8  выпускников, с серебряной медалью – 28 выпускников</a:t>
            </a:r>
          </a:p>
          <a:p>
            <a:r>
              <a:rPr lang="ru-RU" sz="1200" dirty="0" smtClean="0"/>
              <a:t>	Школа №5 гордится своими выпускниками, среди которых есть известные люди:</a:t>
            </a:r>
          </a:p>
          <a:p>
            <a:r>
              <a:rPr lang="ru-RU" sz="1200" dirty="0" err="1" smtClean="0"/>
              <a:t>С.К.Авраменко</a:t>
            </a:r>
            <a:r>
              <a:rPr lang="ru-RU" sz="1200" dirty="0" smtClean="0"/>
              <a:t> – глава администрации Минераловодского муниципального района,</a:t>
            </a:r>
          </a:p>
          <a:p>
            <a:r>
              <a:rPr lang="ru-RU" sz="1200" dirty="0" smtClean="0"/>
              <a:t>А.Г.Ребриков  - глава   администрации Прикумского сельского совета,</a:t>
            </a:r>
          </a:p>
          <a:p>
            <a:r>
              <a:rPr lang="ru-RU" sz="1200" dirty="0" err="1" smtClean="0"/>
              <a:t>С.И.Нюппа</a:t>
            </a:r>
            <a:r>
              <a:rPr lang="ru-RU" sz="1200" dirty="0" smtClean="0"/>
              <a:t> – представитель МИД России в г. Минеральные Воды,</a:t>
            </a:r>
          </a:p>
          <a:p>
            <a:r>
              <a:rPr lang="ru-RU" sz="1200" dirty="0" smtClean="0"/>
              <a:t>А.Н Сазонов – руководитель филиала по городу Минеральные Воды и Минераловодскому району по правам человека Северокавказского Федерального округа,</a:t>
            </a:r>
          </a:p>
          <a:p>
            <a:r>
              <a:rPr lang="ru-RU" sz="1200" dirty="0" err="1" smtClean="0"/>
              <a:t>Р.А.Корчевский</a:t>
            </a:r>
            <a:r>
              <a:rPr lang="ru-RU" sz="1200" dirty="0" smtClean="0"/>
              <a:t> – полковник космической разведки,</a:t>
            </a:r>
          </a:p>
          <a:p>
            <a:r>
              <a:rPr lang="ru-RU" sz="1200" dirty="0" smtClean="0"/>
              <a:t>О.Ю.Антонов – кинорежиссер в г. Москве,</a:t>
            </a:r>
          </a:p>
          <a:p>
            <a:endParaRPr lang="ru-RU" sz="1200" dirty="0" smtClean="0"/>
          </a:p>
          <a:p>
            <a:endParaRPr lang="ru-RU"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p:cNvSpPr>
            <a:spLocks noGrp="1"/>
          </p:cNvSpPr>
          <p:nvPr>
            <p:ph type="body" idx="1"/>
          </p:nvPr>
        </p:nvSpPr>
        <p:spPr>
          <a:xfrm>
            <a:off x="722313" y="332656"/>
            <a:ext cx="7772400" cy="6192687"/>
          </a:xfrm>
        </p:spPr>
        <p:txBody>
          <a:bodyPr>
            <a:noAutofit/>
          </a:bodyPr>
          <a:lstStyle/>
          <a:p>
            <a:r>
              <a:rPr lang="ru-RU" sz="1800" b="1" i="1" dirty="0" smtClean="0">
                <a:solidFill>
                  <a:schemeClr val="accent3"/>
                </a:solidFill>
                <a:effectLst>
                  <a:outerShdw blurRad="38100" dist="38100" dir="2700000" algn="tl">
                    <a:srgbClr val="000000">
                      <a:alpha val="43137"/>
                    </a:srgbClr>
                  </a:outerShdw>
                </a:effectLst>
              </a:rPr>
              <a:t>	</a:t>
            </a:r>
            <a:r>
              <a:rPr lang="ru-RU" sz="1600" b="1" i="1" dirty="0" smtClean="0">
                <a:solidFill>
                  <a:schemeClr val="accent3"/>
                </a:solidFill>
                <a:effectLst>
                  <a:outerShdw blurRad="38100" dist="38100" dir="2700000" algn="tl">
                    <a:srgbClr val="000000">
                      <a:alpha val="43137"/>
                    </a:srgbClr>
                  </a:outerShdw>
                </a:effectLst>
              </a:rPr>
              <a:t>Недели, месяцы, годы уходят в прошлое, становятся историей.</a:t>
            </a:r>
          </a:p>
          <a:p>
            <a:r>
              <a:rPr lang="ru-RU" sz="1600" b="1" i="1" dirty="0" smtClean="0">
                <a:solidFill>
                  <a:schemeClr val="accent3"/>
                </a:solidFill>
                <a:effectLst>
                  <a:outerShdw blurRad="38100" dist="38100" dir="2700000" algn="tl">
                    <a:srgbClr val="000000">
                      <a:alpha val="43137"/>
                    </a:srgbClr>
                  </a:outerShdw>
                </a:effectLst>
              </a:rPr>
              <a:t>	Технический прогресс пугает нас своими масштабами и скоростями. В мире происходят судьбоносные, грандиозные события. Время невозможно остановить или хотя бы притормозить. </a:t>
            </a:r>
          </a:p>
          <a:p>
            <a:r>
              <a:rPr lang="ru-RU" sz="1600" b="1" i="1" dirty="0" smtClean="0">
                <a:solidFill>
                  <a:schemeClr val="accent3"/>
                </a:solidFill>
                <a:effectLst>
                  <a:outerShdw blurRad="38100" dist="38100" dir="2700000" algn="tl">
                    <a:srgbClr val="000000">
                      <a:alpha val="43137"/>
                    </a:srgbClr>
                  </a:outerShdw>
                </a:effectLst>
              </a:rPr>
              <a:t>	Неизменным остается только одно: каждое утро учитель заходит в класс и видит своих учеников. И в этом надежда на лучшее и гарантия, что впереди у нас много раз по 90 лет.</a:t>
            </a:r>
          </a:p>
          <a:p>
            <a:endParaRPr lang="ru-RU" sz="1600" b="1" i="1" dirty="0" smtClean="0">
              <a:solidFill>
                <a:schemeClr val="accent3"/>
              </a:solidFill>
              <a:effectLst>
                <a:outerShdw blurRad="38100" dist="38100" dir="2700000" algn="tl">
                  <a:srgbClr val="000000">
                    <a:alpha val="43137"/>
                  </a:srgbClr>
                </a:outerShdw>
              </a:effectLst>
            </a:endParaRPr>
          </a:p>
          <a:p>
            <a:pPr algn="ctr"/>
            <a:r>
              <a:rPr lang="ru-RU" sz="1600" b="1" i="1" dirty="0" smtClean="0">
                <a:solidFill>
                  <a:schemeClr val="accent3"/>
                </a:solidFill>
                <a:effectLst>
                  <a:outerShdw blurRad="38100" dist="38100" dir="2700000" algn="tl">
                    <a:srgbClr val="000000">
                      <a:alpha val="43137"/>
                    </a:srgbClr>
                  </a:outerShdw>
                </a:effectLst>
              </a:rPr>
              <a:t>Пусть школа была только первый порог,</a:t>
            </a:r>
          </a:p>
          <a:p>
            <a:pPr algn="ctr"/>
            <a:r>
              <a:rPr lang="ru-RU" sz="1600" b="1" i="1" dirty="0" smtClean="0">
                <a:solidFill>
                  <a:schemeClr val="accent3"/>
                </a:solidFill>
                <a:effectLst>
                  <a:outerShdw blurRad="38100" dist="38100" dir="2700000" algn="tl">
                    <a:srgbClr val="000000">
                      <a:alpha val="43137"/>
                    </a:srgbClr>
                  </a:outerShdw>
                </a:effectLst>
              </a:rPr>
              <a:t>Пусть школа дала только первый урок.</a:t>
            </a:r>
          </a:p>
          <a:p>
            <a:pPr algn="ctr"/>
            <a:r>
              <a:rPr lang="ru-RU" sz="1600" b="1" i="1" dirty="0" smtClean="0">
                <a:solidFill>
                  <a:schemeClr val="accent3"/>
                </a:solidFill>
                <a:effectLst>
                  <a:outerShdw blurRad="38100" dist="38100" dir="2700000" algn="tl">
                    <a:srgbClr val="000000">
                      <a:alpha val="43137"/>
                    </a:srgbClr>
                  </a:outerShdw>
                </a:effectLst>
              </a:rPr>
              <a:t>Мы ей благодарны на все времена</a:t>
            </a:r>
          </a:p>
          <a:p>
            <a:pPr algn="ctr"/>
            <a:r>
              <a:rPr lang="ru-RU" sz="1600" b="1" i="1" dirty="0" smtClean="0">
                <a:solidFill>
                  <a:schemeClr val="accent3"/>
                </a:solidFill>
                <a:effectLst>
                  <a:outerShdw blurRad="38100" dist="38100" dir="2700000" algn="tl">
                    <a:srgbClr val="000000">
                      <a:alpha val="43137"/>
                    </a:srgbClr>
                  </a:outerShdw>
                </a:effectLst>
              </a:rPr>
              <a:t>За зерна добра и любви семена.</a:t>
            </a:r>
          </a:p>
          <a:p>
            <a:pPr algn="ctr"/>
            <a:r>
              <a:rPr lang="ru-RU" sz="1800" b="1" i="1" dirty="0" smtClean="0">
                <a:solidFill>
                  <a:schemeClr val="accent3"/>
                </a:solidFill>
                <a:effectLst>
                  <a:outerShdw blurRad="38100" dist="38100" dir="2700000" algn="tl">
                    <a:srgbClr val="000000">
                      <a:alpha val="43137"/>
                    </a:srgbClr>
                  </a:outerShdw>
                </a:effectLst>
              </a:rPr>
              <a:t>____________________________________</a:t>
            </a:r>
          </a:p>
          <a:p>
            <a:pPr algn="ctr"/>
            <a:endParaRPr lang="ru-RU" sz="1800" b="1" i="1" dirty="0" smtClean="0">
              <a:solidFill>
                <a:schemeClr val="accent3"/>
              </a:solidFill>
              <a:effectLst>
                <a:outerShdw blurRad="38100" dist="38100" dir="2700000" algn="tl">
                  <a:srgbClr val="000000">
                    <a:alpha val="43137"/>
                  </a:srgbClr>
                </a:outerShdw>
              </a:effectLst>
            </a:endParaRPr>
          </a:p>
          <a:p>
            <a:pPr algn="ctr"/>
            <a:r>
              <a:rPr lang="ru-RU" sz="1800" b="1" i="1" dirty="0" smtClean="0">
                <a:solidFill>
                  <a:schemeClr val="accent3"/>
                </a:solidFill>
                <a:effectLst>
                  <a:outerShdw blurRad="38100" dist="38100" dir="2700000" algn="tl">
                    <a:srgbClr val="000000">
                      <a:alpha val="43137"/>
                    </a:srgbClr>
                  </a:outerShdw>
                </a:effectLst>
              </a:rPr>
              <a:t>Наш адрес: с. Прикумское, ул. Ленина д.10</a:t>
            </a:r>
          </a:p>
          <a:p>
            <a:pPr algn="ctr"/>
            <a:endParaRPr lang="ru-RU" sz="1800" b="1" i="1" dirty="0" smtClean="0">
              <a:solidFill>
                <a:schemeClr val="accent3"/>
              </a:solidFill>
              <a:effectLst>
                <a:outerShdw blurRad="38100" dist="38100" dir="2700000" algn="tl">
                  <a:srgbClr val="000000">
                    <a:alpha val="43137"/>
                  </a:srgbClr>
                </a:outerShdw>
              </a:effectLst>
            </a:endParaRPr>
          </a:p>
          <a:p>
            <a:pPr algn="ctr"/>
            <a:r>
              <a:rPr lang="ru-RU" sz="1800" b="1" i="1" dirty="0" smtClean="0">
                <a:solidFill>
                  <a:schemeClr val="accent3"/>
                </a:solidFill>
                <a:effectLst>
                  <a:outerShdw blurRad="38100" dist="38100" dir="2700000" algn="tl">
                    <a:srgbClr val="000000">
                      <a:alpha val="43137"/>
                    </a:srgbClr>
                  </a:outerShdw>
                </a:effectLst>
              </a:rPr>
              <a:t>Автор – составитель  </a:t>
            </a:r>
            <a:r>
              <a:rPr lang="ru-RU" sz="1800" b="1" i="1" dirty="0" err="1" smtClean="0">
                <a:solidFill>
                  <a:schemeClr val="accent3"/>
                </a:solidFill>
                <a:effectLst>
                  <a:outerShdw blurRad="38100" dist="38100" dir="2700000" algn="tl">
                    <a:srgbClr val="000000">
                      <a:alpha val="43137"/>
                    </a:srgbClr>
                  </a:outerShdw>
                </a:effectLst>
              </a:rPr>
              <a:t>Н.С.Деревенец</a:t>
            </a:r>
            <a:endParaRPr lang="ru-RU" sz="1800" b="1" i="1" dirty="0" smtClean="0">
              <a:solidFill>
                <a:schemeClr val="accent3"/>
              </a:solidFill>
              <a:effectLst>
                <a:outerShdw blurRad="38100" dist="38100" dir="2700000" algn="tl">
                  <a:srgbClr val="000000">
                    <a:alpha val="43137"/>
                  </a:srgbClr>
                </a:outerShdw>
              </a:effectLst>
            </a:endParaRPr>
          </a:p>
          <a:p>
            <a:pPr algn="ctr"/>
            <a:r>
              <a:rPr lang="ru-RU" sz="1800" b="1" i="1" dirty="0" smtClean="0">
                <a:solidFill>
                  <a:schemeClr val="accent3"/>
                </a:solidFill>
                <a:effectLst>
                  <a:outerShdw blurRad="38100" dist="38100" dir="2700000" algn="tl">
                    <a:srgbClr val="000000">
                      <a:alpha val="43137"/>
                    </a:srgbClr>
                  </a:outerShdw>
                </a:effectLst>
              </a:rPr>
              <a:t>Редакторы – С.А.Зорина, </a:t>
            </a:r>
            <a:r>
              <a:rPr lang="ru-RU" sz="1800" b="1" i="1" dirty="0" err="1" smtClean="0">
                <a:solidFill>
                  <a:schemeClr val="accent3"/>
                </a:solidFill>
                <a:effectLst>
                  <a:outerShdw blurRad="38100" dist="38100" dir="2700000" algn="tl">
                    <a:srgbClr val="000000">
                      <a:alpha val="43137"/>
                    </a:srgbClr>
                  </a:outerShdw>
                </a:effectLst>
              </a:rPr>
              <a:t>Г.А.Витухина</a:t>
            </a:r>
            <a:endParaRPr lang="ru-RU" sz="1800" b="1" i="1" dirty="0" smtClean="0">
              <a:solidFill>
                <a:schemeClr val="accent3"/>
              </a:solidFill>
              <a:effectLst>
                <a:outerShdw blurRad="38100" dist="38100" dir="2700000" algn="tl">
                  <a:srgbClr val="000000">
                    <a:alpha val="43137"/>
                  </a:srgbClr>
                </a:outerShdw>
              </a:effectLst>
            </a:endParaRPr>
          </a:p>
          <a:p>
            <a:pPr algn="ctr"/>
            <a:r>
              <a:rPr lang="ru-RU" sz="1800" b="1" i="1" dirty="0" smtClean="0">
                <a:solidFill>
                  <a:schemeClr val="accent3"/>
                </a:solidFill>
                <a:effectLst>
                  <a:outerShdw blurRad="38100" dist="38100" dir="2700000" algn="tl">
                    <a:srgbClr val="000000">
                      <a:alpha val="43137"/>
                    </a:srgbClr>
                  </a:outerShdw>
                </a:effectLst>
              </a:rPr>
              <a:t>Творческая группа – </a:t>
            </a:r>
            <a:r>
              <a:rPr lang="ru-RU" sz="1800" b="1" i="1" dirty="0" err="1" smtClean="0">
                <a:solidFill>
                  <a:schemeClr val="accent3"/>
                </a:solidFill>
                <a:effectLst>
                  <a:outerShdw blurRad="38100" dist="38100" dir="2700000" algn="tl">
                    <a:srgbClr val="000000">
                      <a:alpha val="43137"/>
                    </a:srgbClr>
                  </a:outerShdw>
                </a:effectLst>
              </a:rPr>
              <a:t>Н.М.Браилко</a:t>
            </a:r>
            <a:r>
              <a:rPr lang="ru-RU" sz="1800" b="1" i="1" dirty="0" smtClean="0">
                <a:solidFill>
                  <a:schemeClr val="accent3"/>
                </a:solidFill>
                <a:effectLst>
                  <a:outerShdw blurRad="38100" dist="38100" dir="2700000" algn="tl">
                    <a:srgbClr val="000000">
                      <a:alpha val="43137"/>
                    </a:srgbClr>
                  </a:outerShdw>
                </a:effectLst>
              </a:rPr>
              <a:t>, </a:t>
            </a:r>
            <a:r>
              <a:rPr lang="ru-RU" sz="1800" b="1" i="1" dirty="0" err="1" smtClean="0">
                <a:solidFill>
                  <a:schemeClr val="accent3"/>
                </a:solidFill>
                <a:effectLst>
                  <a:outerShdw blurRad="38100" dist="38100" dir="2700000" algn="tl">
                    <a:srgbClr val="000000">
                      <a:alpha val="43137"/>
                    </a:srgbClr>
                  </a:outerShdw>
                </a:effectLst>
              </a:rPr>
              <a:t>Г.А.Гронь</a:t>
            </a:r>
            <a:r>
              <a:rPr lang="ru-RU" sz="1800" b="1" i="1" dirty="0" smtClean="0">
                <a:solidFill>
                  <a:schemeClr val="accent3"/>
                </a:solidFill>
                <a:effectLst>
                  <a:outerShdw blurRad="38100" dist="38100" dir="2700000" algn="tl">
                    <a:srgbClr val="000000">
                      <a:alpha val="43137"/>
                    </a:srgbClr>
                  </a:outerShdw>
                </a:effectLst>
              </a:rPr>
              <a:t>, Н.Э.Дмитриева, </a:t>
            </a:r>
            <a:r>
              <a:rPr lang="ru-RU" sz="1800" b="1" i="1" dirty="0" err="1" smtClean="0">
                <a:solidFill>
                  <a:schemeClr val="accent3"/>
                </a:solidFill>
                <a:effectLst>
                  <a:outerShdw blurRad="38100" dist="38100" dir="2700000" algn="tl">
                    <a:srgbClr val="000000">
                      <a:alpha val="43137"/>
                    </a:srgbClr>
                  </a:outerShdw>
                </a:effectLst>
              </a:rPr>
              <a:t>Л.Г.Корчевская</a:t>
            </a:r>
            <a:r>
              <a:rPr lang="ru-RU" sz="1800" b="1" i="1" dirty="0" smtClean="0">
                <a:solidFill>
                  <a:schemeClr val="accent3"/>
                </a:solidFill>
                <a:effectLst>
                  <a:outerShdw blurRad="38100" dist="38100" dir="2700000" algn="tl">
                    <a:srgbClr val="000000">
                      <a:alpha val="43137"/>
                    </a:srgbClr>
                  </a:outerShdw>
                </a:effectLst>
              </a:rPr>
              <a:t>, </a:t>
            </a:r>
            <a:r>
              <a:rPr lang="ru-RU" sz="1800" b="1" i="1" dirty="0" smtClean="0">
                <a:solidFill>
                  <a:schemeClr val="accent3"/>
                </a:solidFill>
                <a:effectLst>
                  <a:outerShdw blurRad="38100" dist="38100" dir="2700000" algn="tl">
                    <a:srgbClr val="000000">
                      <a:alpha val="43137"/>
                    </a:srgbClr>
                  </a:outerShdw>
                </a:effectLst>
              </a:rPr>
              <a:t>Т.П.Кондратьева, Петросова О.А.</a:t>
            </a:r>
            <a:endParaRPr lang="ru-RU" sz="1800" b="1" i="1" dirty="0">
              <a:solidFill>
                <a:schemeClr val="accent3"/>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6021288"/>
            <a:ext cx="7344816" cy="432048"/>
          </a:xfrm>
        </p:spPr>
        <p:txBody>
          <a:bodyPr>
            <a:normAutofit/>
          </a:bodyPr>
          <a:lstStyle/>
          <a:p>
            <a:pPr algn="ctr"/>
            <a:r>
              <a:rPr lang="ru-RU" dirty="0" smtClean="0"/>
              <a:t>Директор школы     Светлана Александровна Зорина</a:t>
            </a:r>
            <a:endParaRPr lang="ru-RU" dirty="0"/>
          </a:p>
        </p:txBody>
      </p:sp>
      <p:pic>
        <p:nvPicPr>
          <p:cNvPr id="5" name="Содержимое 4" descr="8.jpg"/>
          <p:cNvPicPr>
            <a:picLocks noGrp="1" noChangeAspect="1"/>
          </p:cNvPicPr>
          <p:nvPr>
            <p:ph idx="1"/>
          </p:nvPr>
        </p:nvPicPr>
        <p:blipFill>
          <a:blip r:embed="rId2" cstate="print"/>
          <a:stretch>
            <a:fillRect/>
          </a:stretch>
        </p:blipFill>
        <p:spPr>
          <a:xfrm>
            <a:off x="5364088" y="836712"/>
            <a:ext cx="3301831" cy="4918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Текст 3"/>
          <p:cNvSpPr>
            <a:spLocks noGrp="1"/>
          </p:cNvSpPr>
          <p:nvPr>
            <p:ph type="body" sz="half" idx="2"/>
          </p:nvPr>
        </p:nvSpPr>
        <p:spPr>
          <a:xfrm>
            <a:off x="1331640" y="836712"/>
            <a:ext cx="3716486" cy="5217443"/>
          </a:xfrm>
        </p:spPr>
        <p:txBody>
          <a:bodyPr>
            <a:normAutofit/>
          </a:bodyPr>
          <a:lstStyle/>
          <a:p>
            <a:r>
              <a:rPr lang="ru-RU" dirty="0" smtClean="0"/>
              <a:t>	</a:t>
            </a:r>
            <a:r>
              <a:rPr lang="ru-RU" b="1" dirty="0" smtClean="0"/>
              <a:t>Нашей школе – 90! Возраст, который ко многому обязывает, например, знать историю своей школы, людей, которые на протяжении десятилетий, начиная с прошлого века, создавали школу, ее традиции.</a:t>
            </a:r>
          </a:p>
          <a:p>
            <a:r>
              <a:rPr lang="ru-RU" b="1" dirty="0" smtClean="0"/>
              <a:t>	Юбилей – время подводить итоги и строить планы, с трепетом рассматривать пожелтевшие фотографии прошлого и с гордостью вписывать новые достойные страницы в летопись учреждения.</a:t>
            </a:r>
          </a:p>
          <a:p>
            <a:r>
              <a:rPr lang="ru-RU" b="1" dirty="0" smtClean="0"/>
              <a:t>	Жизнь идет, многое меняется, изменился облик нашей школы, сегодня – это современная школа в районе. Я от всей души желаю коллективу школы: педагогам, ученикам, выпускникам, ветеранам, родителям – беречь наследие прошлого, строить достойное настоящее, мечтать о фантастическом будущем и верить, что мечты сбываются!</a:t>
            </a:r>
            <a:endParaRPr lang="ru-RU"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260648"/>
            <a:ext cx="6840760" cy="864096"/>
          </a:xfrm>
        </p:spPr>
        <p:txBody>
          <a:bodyPr>
            <a:normAutofit fontScale="90000"/>
          </a:bodyPr>
          <a:lstStyle/>
          <a:p>
            <a:pPr algn="ctr"/>
            <a:r>
              <a:rPr lang="ru-RU" dirty="0" smtClean="0"/>
              <a:t>Исторические хроники</a:t>
            </a:r>
            <a:endParaRPr lang="ru-RU" dirty="0"/>
          </a:p>
        </p:txBody>
      </p:sp>
      <p:sp>
        <p:nvSpPr>
          <p:cNvPr id="3" name="Текст 2"/>
          <p:cNvSpPr>
            <a:spLocks noGrp="1"/>
          </p:cNvSpPr>
          <p:nvPr>
            <p:ph type="body" idx="1"/>
          </p:nvPr>
        </p:nvSpPr>
        <p:spPr>
          <a:xfrm>
            <a:off x="899592" y="332656"/>
            <a:ext cx="7883153" cy="6336704"/>
          </a:xfrm>
        </p:spPr>
        <p:txBody>
          <a:bodyPr>
            <a:noAutofit/>
          </a:bodyPr>
          <a:lstStyle/>
          <a:p>
            <a:pPr>
              <a:lnSpc>
                <a:spcPct val="170000"/>
              </a:lnSpc>
            </a:pPr>
            <a:r>
              <a:rPr lang="ru-RU" sz="1100" dirty="0" smtClean="0"/>
              <a:t>	</a:t>
            </a:r>
            <a:r>
              <a:rPr lang="ru-RU" sz="1200" b="1" dirty="0" smtClean="0">
                <a:solidFill>
                  <a:srgbClr val="C00000"/>
                </a:solidFill>
              </a:rPr>
              <a:t>1867 год на правом и левом берегу р. Кумы образовались две колонии </a:t>
            </a:r>
            <a:r>
              <a:rPr lang="ru-RU" sz="1200" b="1" dirty="0" err="1" smtClean="0">
                <a:solidFill>
                  <a:srgbClr val="C00000"/>
                </a:solidFill>
              </a:rPr>
              <a:t>Орбелиановка</a:t>
            </a:r>
            <a:r>
              <a:rPr lang="ru-RU" sz="1200" b="1" dirty="0" smtClean="0">
                <a:solidFill>
                  <a:srgbClr val="C00000"/>
                </a:solidFill>
              </a:rPr>
              <a:t> и </a:t>
            </a:r>
            <a:r>
              <a:rPr lang="ru-RU" sz="1200" b="1" dirty="0" err="1" smtClean="0">
                <a:solidFill>
                  <a:srgbClr val="C00000"/>
                </a:solidFill>
              </a:rPr>
              <a:t>Темпельгофъ</a:t>
            </a:r>
            <a:r>
              <a:rPr lang="ru-RU" sz="1200" b="1" dirty="0" smtClean="0">
                <a:solidFill>
                  <a:srgbClr val="C00000"/>
                </a:solidFill>
              </a:rPr>
              <a:t>, на землях выгодно заарендованных у князя Орбелиани выходцами из разных южнорусских колоний, сроком на 30 лет. История образования зарождается с момента появления колоний, так как выходцы из южнорусских колоний в своем большинстве были людьми образованными, по свидетельству очевидцев того времени.</a:t>
            </a:r>
          </a:p>
          <a:p>
            <a:pPr>
              <a:lnSpc>
                <a:spcPct val="170000"/>
              </a:lnSpc>
            </a:pPr>
            <a:r>
              <a:rPr lang="ru-RU" sz="1200" b="1" dirty="0" smtClean="0">
                <a:solidFill>
                  <a:srgbClr val="C00000"/>
                </a:solidFill>
              </a:rPr>
              <a:t>	В поселке </a:t>
            </a:r>
            <a:r>
              <a:rPr lang="ru-RU" sz="1200" b="1" dirty="0" err="1" smtClean="0">
                <a:solidFill>
                  <a:srgbClr val="C00000"/>
                </a:solidFill>
              </a:rPr>
              <a:t>Темпельгоф</a:t>
            </a:r>
            <a:r>
              <a:rPr lang="ru-RU" sz="1200" b="1" dirty="0" smtClean="0">
                <a:solidFill>
                  <a:srgbClr val="C00000"/>
                </a:solidFill>
              </a:rPr>
              <a:t>,  расположенном на левом берегу р. Кумы,  ныне с. </a:t>
            </a:r>
            <a:r>
              <a:rPr lang="ru-RU" sz="1200" b="1" dirty="0" err="1" smtClean="0">
                <a:solidFill>
                  <a:srgbClr val="C00000"/>
                </a:solidFill>
              </a:rPr>
              <a:t>Прикумское</a:t>
            </a:r>
            <a:r>
              <a:rPr lang="ru-RU" sz="1200" b="1" dirty="0" smtClean="0">
                <a:solidFill>
                  <a:srgbClr val="C00000"/>
                </a:solidFill>
              </a:rPr>
              <a:t> , имеется школа, где совместно мальчики и девочки обучаются русскому и немецкому языку; школа содержится на средства колонистов; эта же школа служит и молитвенным домом.</a:t>
            </a:r>
          </a:p>
          <a:p>
            <a:pPr algn="just"/>
            <a:r>
              <a:rPr lang="ru-RU" sz="1200" b="1" dirty="0" smtClean="0">
                <a:solidFill>
                  <a:srgbClr val="C00000"/>
                </a:solidFill>
              </a:rPr>
              <a:t>		</a:t>
            </a:r>
            <a:r>
              <a:rPr lang="ru-RU" sz="1200" b="1" i="1" dirty="0" smtClean="0">
                <a:solidFill>
                  <a:schemeClr val="tx1"/>
                </a:solidFill>
              </a:rPr>
              <a:t>(из рапорта Александровского Уездного </a:t>
            </a:r>
          </a:p>
          <a:p>
            <a:pPr algn="just"/>
            <a:r>
              <a:rPr lang="ru-RU" sz="1200" b="1" i="1" dirty="0" smtClean="0">
                <a:solidFill>
                  <a:schemeClr val="tx1"/>
                </a:solidFill>
              </a:rPr>
              <a:t>		исправника ст.6,6 ноября 1915 г. Вх.№281 </a:t>
            </a:r>
          </a:p>
          <a:p>
            <a:pPr algn="just"/>
            <a:r>
              <a:rPr lang="ru-RU" sz="1200" b="1" i="1" dirty="0" smtClean="0">
                <a:solidFill>
                  <a:schemeClr val="tx1"/>
                </a:solidFill>
              </a:rPr>
              <a:t>		В Ставропольское Губернское Правление)</a:t>
            </a:r>
          </a:p>
          <a:p>
            <a:pPr algn="just"/>
            <a:endParaRPr lang="ru-RU" sz="1200" b="1" i="1" dirty="0" smtClean="0">
              <a:solidFill>
                <a:schemeClr val="tx1"/>
              </a:solidFill>
            </a:endParaRPr>
          </a:p>
          <a:p>
            <a:pPr>
              <a:lnSpc>
                <a:spcPct val="170000"/>
              </a:lnSpc>
            </a:pPr>
            <a:r>
              <a:rPr lang="ru-RU" sz="1200" b="1" dirty="0" smtClean="0">
                <a:solidFill>
                  <a:srgbClr val="C00000"/>
                </a:solidFill>
              </a:rPr>
              <a:t>	Нужно заметить, что все дети колонистов обучаются в школе (в одно время была даже прогимназия) многие молодые люди поступают в высшие учебные заведения. Община приготовила себе, из своих же, доктора, затем несколько лиц окончили курсы в политехнических школах в Риге и за  границей. Все эти лица, не говоря уже о </a:t>
            </a:r>
            <a:r>
              <a:rPr lang="ru-RU" sz="1200" b="1" dirty="0" err="1" smtClean="0">
                <a:solidFill>
                  <a:srgbClr val="C00000"/>
                </a:solidFill>
              </a:rPr>
              <a:t>кистере</a:t>
            </a:r>
            <a:r>
              <a:rPr lang="ru-RU" sz="1200" b="1" dirty="0" smtClean="0">
                <a:solidFill>
                  <a:srgbClr val="C00000"/>
                </a:solidFill>
              </a:rPr>
              <a:t> и учителях, спокойно живут в колонии и, кроме общественной службы, работают в собственных хозяйствах, как и прочие колонисты.</a:t>
            </a:r>
          </a:p>
          <a:p>
            <a:r>
              <a:rPr lang="ru-RU" sz="1200" b="1" dirty="0" smtClean="0">
                <a:solidFill>
                  <a:srgbClr val="C00000"/>
                </a:solidFill>
              </a:rPr>
              <a:t>		</a:t>
            </a:r>
            <a:r>
              <a:rPr lang="ru-RU" sz="1200" b="1" i="1" dirty="0" smtClean="0">
                <a:solidFill>
                  <a:schemeClr val="tx1"/>
                </a:solidFill>
              </a:rPr>
              <a:t>И.Мещерский «Состояние плодоводства на Северном </a:t>
            </a:r>
          </a:p>
          <a:p>
            <a:r>
              <a:rPr lang="ru-RU" sz="1200" b="1" i="1" dirty="0" smtClean="0">
                <a:solidFill>
                  <a:schemeClr val="tx1"/>
                </a:solidFill>
              </a:rPr>
              <a:t>		Кавказе 1892, </a:t>
            </a:r>
            <a:r>
              <a:rPr lang="ru-RU" sz="1200" b="1" i="1" dirty="0" err="1" smtClean="0">
                <a:solidFill>
                  <a:schemeClr val="tx1"/>
                </a:solidFill>
              </a:rPr>
              <a:t>Спб</a:t>
            </a:r>
            <a:r>
              <a:rPr lang="ru-RU" sz="1200" b="1" i="1" dirty="0" smtClean="0">
                <a:solidFill>
                  <a:schemeClr val="tx1"/>
                </a:solidFill>
              </a:rPr>
              <a:t>, </a:t>
            </a:r>
          </a:p>
          <a:p>
            <a:r>
              <a:rPr lang="ru-RU" sz="1100" dirty="0" smtClean="0"/>
              <a:t>	</a:t>
            </a:r>
            <a:endParaRPr lang="ru-RU" sz="11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4544" y="692696"/>
            <a:ext cx="7531224" cy="716632"/>
          </a:xfrm>
        </p:spPr>
        <p:txBody>
          <a:bodyPr numCol="1" spcCol="144000">
            <a:normAutofit fontScale="90000"/>
          </a:bodyPr>
          <a:lstStyle/>
          <a:p>
            <a:pPr algn="l"/>
            <a:r>
              <a:rPr lang="ru-RU" sz="2400" dirty="0" smtClean="0"/>
              <a:t>	</a:t>
            </a:r>
            <a:br>
              <a:rPr lang="ru-RU" sz="2400" dirty="0" smtClean="0"/>
            </a:br>
            <a:r>
              <a:rPr lang="ru-RU" sz="2400" dirty="0" smtClean="0"/>
              <a:t>	</a:t>
            </a:r>
            <a:r>
              <a:rPr lang="ru-RU" sz="1800" dirty="0" smtClean="0">
                <a:solidFill>
                  <a:schemeClr val="accent3"/>
                </a:solidFill>
                <a:effectLst/>
              </a:rPr>
              <a:t>	</a:t>
            </a:r>
            <a:r>
              <a:rPr lang="ru-RU" sz="1800" dirty="0" smtClean="0"/>
              <a:t/>
            </a:r>
            <a:br>
              <a:rPr lang="ru-RU" sz="1800" dirty="0" smtClean="0"/>
            </a:br>
            <a:endParaRPr lang="ru-RU" sz="2400" dirty="0"/>
          </a:p>
        </p:txBody>
      </p:sp>
      <p:sp>
        <p:nvSpPr>
          <p:cNvPr id="6" name="Текст 5"/>
          <p:cNvSpPr>
            <a:spLocks noGrp="1"/>
          </p:cNvSpPr>
          <p:nvPr>
            <p:ph type="body" sz="half" idx="2"/>
          </p:nvPr>
        </p:nvSpPr>
        <p:spPr>
          <a:xfrm>
            <a:off x="827584" y="2276872"/>
            <a:ext cx="8064896" cy="4392488"/>
          </a:xfrm>
        </p:spPr>
        <p:txBody>
          <a:bodyPr>
            <a:normAutofit lnSpcReduction="10000"/>
          </a:bodyPr>
          <a:lstStyle/>
          <a:p>
            <a:r>
              <a:rPr lang="ru-RU" dirty="0" smtClean="0"/>
              <a:t>	Как мы видим, история народного образования уходит своими корнями далеко в середину 19 века, но официальные источники утверждают о том, что первая школа появилась на территории Прикумского сельского совета лишь в 1923 году, после образования СССР, в период организации коммунистического хозяйства. </a:t>
            </a:r>
          </a:p>
          <a:p>
            <a:r>
              <a:rPr lang="ru-RU" dirty="0" smtClean="0"/>
              <a:t>	В 1909 г. </a:t>
            </a:r>
            <a:r>
              <a:rPr lang="ru-RU" dirty="0" err="1" smtClean="0"/>
              <a:t>Темпельгоф</a:t>
            </a:r>
            <a:r>
              <a:rPr lang="ru-RU" dirty="0" smtClean="0"/>
              <a:t> был продан Удельному ведомству. К этому времени </a:t>
            </a:r>
            <a:r>
              <a:rPr lang="ru-RU" dirty="0" err="1" smtClean="0"/>
              <a:t>Темпельгоф</a:t>
            </a:r>
            <a:r>
              <a:rPr lang="ru-RU" dirty="0" smtClean="0"/>
              <a:t> стал крупным сельским населенным пунктом. В 1922 г </a:t>
            </a:r>
            <a:r>
              <a:rPr lang="ru-RU" dirty="0" err="1" smtClean="0"/>
              <a:t>Темпельгоф</a:t>
            </a:r>
            <a:r>
              <a:rPr lang="ru-RU" dirty="0" smtClean="0"/>
              <a:t> переименован в с. Прикумское. Название населенного пункта отражает особенности его географического положения – село расположено близ г. Верблюд, в долине верхнего течения р. Кумы. С этого времени с. Прикумское становится центром Прикумского сельского совета, кроме этого здесь начинает развиваться инфраструктура, особенно в послевоенные десятилетия: постройка новой школы, больницы, появление музыкальной школы, дома культуры и. </a:t>
            </a:r>
            <a:r>
              <a:rPr lang="ru-RU" dirty="0" err="1" smtClean="0"/>
              <a:t>тд</a:t>
            </a:r>
            <a:r>
              <a:rPr lang="ru-RU" dirty="0" smtClean="0"/>
              <a:t>.</a:t>
            </a:r>
          </a:p>
          <a:p>
            <a:r>
              <a:rPr lang="ru-RU" dirty="0" smtClean="0"/>
              <a:t>	Естественно, история школы, появление и зарождение народного образования неразрывно связаны с историей села Прикумское. Так в 1923 году была создана </a:t>
            </a:r>
            <a:r>
              <a:rPr lang="ru-RU" dirty="0" err="1" smtClean="0"/>
              <a:t>Орбелиановская</a:t>
            </a:r>
            <a:r>
              <a:rPr lang="ru-RU" dirty="0" smtClean="0"/>
              <a:t> волость, объединившая сельские советы: Прикумский, </a:t>
            </a:r>
            <a:r>
              <a:rPr lang="ru-RU" dirty="0" err="1" smtClean="0"/>
              <a:t>Орбелиановский</a:t>
            </a:r>
            <a:r>
              <a:rPr lang="ru-RU" dirty="0" smtClean="0"/>
              <a:t>, Дунаевский и др…</a:t>
            </a:r>
            <a:br>
              <a:rPr lang="ru-RU" dirty="0" smtClean="0"/>
            </a:br>
            <a:r>
              <a:rPr lang="ru-RU" dirty="0" smtClean="0"/>
              <a:t>	В это же время на территории </a:t>
            </a:r>
            <a:r>
              <a:rPr lang="ru-RU" dirty="0" err="1" smtClean="0"/>
              <a:t>Орбелиановской</a:t>
            </a:r>
            <a:r>
              <a:rPr lang="ru-RU" dirty="0" smtClean="0"/>
              <a:t> волости создается  комсомольская ячейка совхоза «</a:t>
            </a:r>
            <a:r>
              <a:rPr lang="ru-RU" dirty="0" err="1" smtClean="0"/>
              <a:t>Темпельгоф</a:t>
            </a:r>
            <a:r>
              <a:rPr lang="ru-RU" dirty="0" smtClean="0"/>
              <a:t>», которая активно занимается организацией школ и их жизнеобеспечением. 7 февраля 1923 года на собрании комсомольской ячейки были заслушаны вопросы о помощи школе и детдомам…. Собрание высказалось за отчисление в пользу школы двухдневного заработка…  На территории каждого поселка была создана школа </a:t>
            </a:r>
            <a:r>
              <a:rPr lang="en-US" dirty="0" smtClean="0"/>
              <a:t>I</a:t>
            </a:r>
            <a:r>
              <a:rPr lang="ru-RU" dirty="0" smtClean="0"/>
              <a:t> ступени. По волости было организовано 9 школ, (была одна) 400 учащихся.</a:t>
            </a:r>
          </a:p>
          <a:p>
            <a:endParaRPr lang="ru-RU" dirty="0"/>
          </a:p>
        </p:txBody>
      </p:sp>
      <p:pic>
        <p:nvPicPr>
          <p:cNvPr id="4" name="Содержимое 4"/>
          <p:cNvPicPr>
            <a:picLocks/>
          </p:cNvPicPr>
          <p:nvPr/>
        </p:nvPicPr>
        <p:blipFill>
          <a:blip r:embed="rId2" cstate="print"/>
          <a:srcRect l="53512" t="8642" r="18647" b="64969"/>
          <a:stretch>
            <a:fillRect/>
          </a:stretch>
        </p:blipFill>
        <p:spPr bwMode="auto">
          <a:xfrm>
            <a:off x="5220072" y="260648"/>
            <a:ext cx="3241132" cy="1944216"/>
          </a:xfrm>
          <a:prstGeom prst="rect">
            <a:avLst/>
          </a:prstGeom>
          <a:ln>
            <a:noFill/>
          </a:ln>
          <a:effectLst>
            <a:softEdge rad="112500"/>
          </a:effectLst>
        </p:spPr>
      </p:pic>
      <p:sp>
        <p:nvSpPr>
          <p:cNvPr id="9" name="TextBox 8"/>
          <p:cNvSpPr txBox="1"/>
          <p:nvPr/>
        </p:nvSpPr>
        <p:spPr>
          <a:xfrm>
            <a:off x="1835696" y="404665"/>
            <a:ext cx="3312368" cy="1846659"/>
          </a:xfrm>
          <a:prstGeom prst="rect">
            <a:avLst/>
          </a:prstGeom>
          <a:noFill/>
        </p:spPr>
        <p:txBody>
          <a:bodyPr wrap="square" rtlCol="0">
            <a:spAutoFit/>
          </a:bodyPr>
          <a:lstStyle/>
          <a:p>
            <a:pPr algn="ctr"/>
            <a:r>
              <a:rPr lang="ru-RU" sz="1600" b="1" i="1" dirty="0" smtClean="0">
                <a:solidFill>
                  <a:schemeClr val="accent3"/>
                </a:solidFill>
              </a:rPr>
              <a:t>Школа располагалась в разрозненных зданиях бывшего княжеского имения, князя Орбелиани, отсюда и название населенного пункта.</a:t>
            </a:r>
          </a:p>
          <a:p>
            <a:endParaRPr lang="ru-RU"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фото школа\5665\2013_03_28\IMG_0008_NEW.jpg"/>
          <p:cNvPicPr>
            <a:picLocks noChangeAspect="1" noChangeArrowheads="1"/>
          </p:cNvPicPr>
          <p:nvPr/>
        </p:nvPicPr>
        <p:blipFill>
          <a:blip r:embed="rId2" cstate="print"/>
          <a:srcRect/>
          <a:stretch>
            <a:fillRect/>
          </a:stretch>
        </p:blipFill>
        <p:spPr bwMode="auto">
          <a:xfrm rot="979617">
            <a:off x="6220013" y="675906"/>
            <a:ext cx="2713098" cy="188955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Заголовок 3"/>
          <p:cNvSpPr>
            <a:spLocks noGrp="1"/>
          </p:cNvSpPr>
          <p:nvPr>
            <p:ph type="title"/>
          </p:nvPr>
        </p:nvSpPr>
        <p:spPr>
          <a:xfrm>
            <a:off x="251520" y="4365104"/>
            <a:ext cx="4464496" cy="2808312"/>
          </a:xfrm>
        </p:spPr>
        <p:txBody>
          <a:bodyPr>
            <a:normAutofit fontScale="90000"/>
          </a:bodyPr>
          <a:lstStyle/>
          <a:p>
            <a:r>
              <a:rPr lang="ru-RU" sz="1600" dirty="0" smtClean="0"/>
              <a:t/>
            </a:r>
            <a:br>
              <a:rPr lang="ru-RU" sz="1600" dirty="0" smtClean="0"/>
            </a:br>
            <a:r>
              <a:rPr lang="ru-RU" sz="1600" dirty="0" smtClean="0"/>
              <a:t>	</a:t>
            </a:r>
            <a:r>
              <a:rPr lang="ru-RU" sz="1800" dirty="0" smtClean="0"/>
              <a:t>1923 год был довольно тяжелым: голод, тиф, малярия </a:t>
            </a:r>
            <a:br>
              <a:rPr lang="ru-RU" sz="1800" dirty="0" smtClean="0"/>
            </a:br>
            <a:r>
              <a:rPr lang="ru-RU" sz="1800" dirty="0" smtClean="0"/>
              <a:t>уносили жизни многих людей, но несмотря на это, из 9 школ волости работала лишь одна </a:t>
            </a:r>
            <a:r>
              <a:rPr lang="ru-RU" sz="1800" dirty="0" err="1" smtClean="0"/>
              <a:t>Орбелиановская</a:t>
            </a:r>
            <a:r>
              <a:rPr lang="ru-RU" sz="1800" dirty="0" smtClean="0"/>
              <a:t> школа, в то время вел ее всем известный учитель Михаил Иванович </a:t>
            </a:r>
            <a:r>
              <a:rPr lang="ru-RU" sz="1800" dirty="0" err="1" smtClean="0"/>
              <a:t>Гребинский</a:t>
            </a:r>
            <a:r>
              <a:rPr lang="ru-RU" sz="1800" dirty="0" smtClean="0"/>
              <a:t>. В </a:t>
            </a:r>
            <a:r>
              <a:rPr lang="ru-RU" sz="1800" dirty="0" err="1" smtClean="0"/>
              <a:t>Орбелиановку</a:t>
            </a:r>
            <a:r>
              <a:rPr lang="ru-RU" sz="1800" dirty="0" smtClean="0"/>
              <a:t> он приехал в 1920 году из Баку и вскоре своей отзывчивостью и трудолюбием приобрел уважение и любовь односельчан.</a:t>
            </a:r>
            <a:r>
              <a:rPr lang="ru-RU" dirty="0" smtClean="0"/>
              <a:t/>
            </a:r>
            <a:br>
              <a:rPr lang="ru-RU" dirty="0" smtClean="0"/>
            </a:br>
            <a:r>
              <a:rPr lang="ru-RU" dirty="0" smtClean="0"/>
              <a:t/>
            </a:r>
            <a:br>
              <a:rPr lang="ru-RU" dirty="0" smtClean="0"/>
            </a:br>
            <a:endParaRPr lang="ru-RU" dirty="0"/>
          </a:p>
        </p:txBody>
      </p:sp>
      <p:pic>
        <p:nvPicPr>
          <p:cNvPr id="2050" name="Picture 2" descr="F:\фото школа\5665\2013_03_28\IMG_NEW_0002.jpg"/>
          <p:cNvPicPr>
            <a:picLocks noChangeAspect="1" noChangeArrowheads="1"/>
          </p:cNvPicPr>
          <p:nvPr/>
        </p:nvPicPr>
        <p:blipFill>
          <a:blip r:embed="rId3" cstate="print"/>
          <a:srcRect/>
          <a:stretch>
            <a:fillRect/>
          </a:stretch>
        </p:blipFill>
        <p:spPr bwMode="auto">
          <a:xfrm rot="20923394">
            <a:off x="1601160" y="345959"/>
            <a:ext cx="3774559" cy="239273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2" descr="F:\для буклета\IMG_0006.jpg"/>
          <p:cNvPicPr>
            <a:picLocks noChangeAspect="1" noChangeArrowheads="1"/>
          </p:cNvPicPr>
          <p:nvPr/>
        </p:nvPicPr>
        <p:blipFill>
          <a:blip r:embed="rId4" cstate="print"/>
          <a:srcRect l="7251" t="8375" r="7251" b="9883"/>
          <a:stretch>
            <a:fillRect/>
          </a:stretch>
        </p:blipFill>
        <p:spPr bwMode="auto">
          <a:xfrm rot="20606556">
            <a:off x="4003532" y="2496947"/>
            <a:ext cx="2843808" cy="1983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3" descr="F:\для буклета\IMG_0003.jpg"/>
          <p:cNvPicPr>
            <a:picLocks noChangeAspect="1" noChangeArrowheads="1"/>
          </p:cNvPicPr>
          <p:nvPr/>
        </p:nvPicPr>
        <p:blipFill>
          <a:blip r:embed="rId5" cstate="print"/>
          <a:srcRect/>
          <a:stretch>
            <a:fillRect/>
          </a:stretch>
        </p:blipFill>
        <p:spPr bwMode="auto">
          <a:xfrm rot="497124">
            <a:off x="5513347" y="4151836"/>
            <a:ext cx="3203270" cy="23035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915816" y="2708920"/>
            <a:ext cx="3816424" cy="3888432"/>
          </a:xfrm>
        </p:spPr>
        <p:txBody>
          <a:bodyPr>
            <a:normAutofit/>
          </a:bodyPr>
          <a:lstStyle/>
          <a:p>
            <a:r>
              <a:rPr lang="ru-RU" dirty="0" smtClean="0"/>
              <a:t>	В 1942 году многие выпускники и учителя нашей школы ушли на фронт, не все вернулись с полей сражении. В 1957 году в с. Прикумское был поставлен памятник воинам Великой Отечественной войны, защитникам нашей Родины.</a:t>
            </a:r>
          </a:p>
          <a:p>
            <a:r>
              <a:rPr lang="ru-RU" dirty="0" smtClean="0"/>
              <a:t>	После войны вернулись с полей сражения </a:t>
            </a:r>
            <a:r>
              <a:rPr lang="ru-RU" dirty="0" err="1" smtClean="0"/>
              <a:t>К.Т.Авраменко</a:t>
            </a:r>
            <a:r>
              <a:rPr lang="ru-RU" dirty="0" smtClean="0"/>
              <a:t>, </a:t>
            </a:r>
            <a:r>
              <a:rPr lang="ru-RU" dirty="0" err="1" smtClean="0"/>
              <a:t>Д.И.Шамрай</a:t>
            </a:r>
            <a:r>
              <a:rPr lang="ru-RU" dirty="0" smtClean="0"/>
              <a:t>, </a:t>
            </a:r>
            <a:r>
              <a:rPr lang="ru-RU" dirty="0" err="1" smtClean="0"/>
              <a:t>Н.А.Мищеряков</a:t>
            </a:r>
            <a:r>
              <a:rPr lang="ru-RU" dirty="0" smtClean="0"/>
              <a:t>, </a:t>
            </a:r>
            <a:r>
              <a:rPr lang="ru-RU" dirty="0" err="1" smtClean="0"/>
              <a:t>С.П.Клименко</a:t>
            </a:r>
            <a:r>
              <a:rPr lang="ru-RU" dirty="0" smtClean="0"/>
              <a:t>, </a:t>
            </a:r>
            <a:r>
              <a:rPr lang="ru-RU" dirty="0" err="1" smtClean="0"/>
              <a:t>Н.З.Мечковский</a:t>
            </a:r>
            <a:r>
              <a:rPr lang="ru-RU" dirty="0" smtClean="0"/>
              <a:t>, Е.И.Головченко, Н.М.Давыдов, Ф.З.Головченко и долгое время работали учителями в нашей школе, сначала в с. Орбельяновка, а затем в новенькой школе с. Прикумское.</a:t>
            </a:r>
          </a:p>
          <a:p>
            <a:r>
              <a:rPr lang="ru-RU" dirty="0" err="1" smtClean="0"/>
              <a:t>К.Т.Авраменко</a:t>
            </a:r>
            <a:r>
              <a:rPr lang="ru-RU" dirty="0" smtClean="0"/>
              <a:t> выпало на долю руководить в старой школе в с. Орбельяновка, а затем в новой школе в с. Прикумское.</a:t>
            </a:r>
          </a:p>
          <a:p>
            <a:endParaRPr lang="ru-RU" dirty="0"/>
          </a:p>
        </p:txBody>
      </p:sp>
      <p:pic>
        <p:nvPicPr>
          <p:cNvPr id="5" name="Picture 2" descr="G:\P1060240.JPG"/>
          <p:cNvPicPr>
            <a:picLocks noChangeAspect="1" noChangeArrowheads="1"/>
          </p:cNvPicPr>
          <p:nvPr/>
        </p:nvPicPr>
        <p:blipFill>
          <a:blip r:embed="rId2" cstate="print"/>
          <a:srcRect/>
          <a:stretch>
            <a:fillRect/>
          </a:stretch>
        </p:blipFill>
        <p:spPr bwMode="auto">
          <a:xfrm>
            <a:off x="7164288" y="188640"/>
            <a:ext cx="1440160" cy="1919565"/>
          </a:xfrm>
          <a:prstGeom prst="rect">
            <a:avLst/>
          </a:prstGeom>
          <a:ln>
            <a:noFill/>
          </a:ln>
          <a:effectLst>
            <a:softEdge rad="112500"/>
          </a:effectLst>
        </p:spPr>
      </p:pic>
      <p:pic>
        <p:nvPicPr>
          <p:cNvPr id="6" name="Picture 2" descr="G:\P1060243.JPG"/>
          <p:cNvPicPr>
            <a:picLocks noChangeAspect="1" noChangeArrowheads="1"/>
          </p:cNvPicPr>
          <p:nvPr/>
        </p:nvPicPr>
        <p:blipFill>
          <a:blip r:embed="rId3" cstate="print"/>
          <a:srcRect/>
          <a:stretch>
            <a:fillRect/>
          </a:stretch>
        </p:blipFill>
        <p:spPr bwMode="auto">
          <a:xfrm>
            <a:off x="5508104" y="188640"/>
            <a:ext cx="1458456" cy="1944216"/>
          </a:xfrm>
          <a:prstGeom prst="rect">
            <a:avLst/>
          </a:prstGeom>
          <a:ln>
            <a:noFill/>
          </a:ln>
          <a:effectLst>
            <a:softEdge rad="112500"/>
          </a:effectLst>
        </p:spPr>
      </p:pic>
      <p:pic>
        <p:nvPicPr>
          <p:cNvPr id="7" name="Picture 2" descr="G:\P1060248.JPG"/>
          <p:cNvPicPr>
            <a:picLocks noChangeAspect="1" noChangeArrowheads="1"/>
          </p:cNvPicPr>
          <p:nvPr/>
        </p:nvPicPr>
        <p:blipFill>
          <a:blip r:embed="rId4" cstate="print"/>
          <a:srcRect/>
          <a:stretch>
            <a:fillRect/>
          </a:stretch>
        </p:blipFill>
        <p:spPr bwMode="auto">
          <a:xfrm>
            <a:off x="7164288" y="2348880"/>
            <a:ext cx="1404449" cy="1872208"/>
          </a:xfrm>
          <a:prstGeom prst="rect">
            <a:avLst/>
          </a:prstGeom>
          <a:ln>
            <a:noFill/>
          </a:ln>
          <a:effectLst>
            <a:softEdge rad="112500"/>
          </a:effectLst>
        </p:spPr>
      </p:pic>
      <p:pic>
        <p:nvPicPr>
          <p:cNvPr id="8" name="Picture 2" descr="G:\P1060254.JPG"/>
          <p:cNvPicPr>
            <a:picLocks noChangeAspect="1" noChangeArrowheads="1"/>
          </p:cNvPicPr>
          <p:nvPr/>
        </p:nvPicPr>
        <p:blipFill>
          <a:blip r:embed="rId5" cstate="print"/>
          <a:srcRect/>
          <a:stretch>
            <a:fillRect/>
          </a:stretch>
        </p:blipFill>
        <p:spPr bwMode="auto">
          <a:xfrm>
            <a:off x="3779912" y="188640"/>
            <a:ext cx="1440160" cy="1920017"/>
          </a:xfrm>
          <a:prstGeom prst="rect">
            <a:avLst/>
          </a:prstGeom>
          <a:ln>
            <a:noFill/>
          </a:ln>
          <a:effectLst>
            <a:softEdge rad="112500"/>
          </a:effectLst>
        </p:spPr>
      </p:pic>
      <p:pic>
        <p:nvPicPr>
          <p:cNvPr id="9" name="Рисунок 8"/>
          <p:cNvPicPr>
            <a:picLocks noChangeAspect="1"/>
          </p:cNvPicPr>
          <p:nvPr/>
        </p:nvPicPr>
        <p:blipFill>
          <a:blip r:embed="rId6" cstate="print"/>
          <a:srcRect/>
          <a:stretch>
            <a:fillRect/>
          </a:stretch>
        </p:blipFill>
        <p:spPr bwMode="auto">
          <a:xfrm>
            <a:off x="2195736" y="188640"/>
            <a:ext cx="1473564" cy="1918576"/>
          </a:xfrm>
          <a:prstGeom prst="rect">
            <a:avLst/>
          </a:prstGeom>
          <a:ln>
            <a:noFill/>
          </a:ln>
          <a:effectLst>
            <a:softEdge rad="112500"/>
          </a:effectLst>
        </p:spPr>
      </p:pic>
      <p:sp>
        <p:nvSpPr>
          <p:cNvPr id="10" name="Прямоугольник 9"/>
          <p:cNvSpPr/>
          <p:nvPr/>
        </p:nvSpPr>
        <p:spPr>
          <a:xfrm>
            <a:off x="1979712" y="2060848"/>
            <a:ext cx="1800200" cy="307777"/>
          </a:xfrm>
          <a:prstGeom prst="rect">
            <a:avLst/>
          </a:prstGeom>
          <a:noFill/>
        </p:spPr>
        <p:txBody>
          <a:bodyPr wrap="square" lIns="91440" tIns="45720" rIns="91440" bIns="45720">
            <a:spAutoFit/>
          </a:bodyPr>
          <a:lstStyle/>
          <a:p>
            <a:pPr algn="ctr"/>
            <a:r>
              <a:rPr lang="ru-RU" sz="1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К.Т.Авраменко</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1" name="Прямоугольник 10"/>
          <p:cNvSpPr/>
          <p:nvPr/>
        </p:nvSpPr>
        <p:spPr>
          <a:xfrm>
            <a:off x="3707904" y="2060848"/>
            <a:ext cx="1584177" cy="307777"/>
          </a:xfrm>
          <a:prstGeom prst="rect">
            <a:avLst/>
          </a:prstGeom>
          <a:noFill/>
        </p:spPr>
        <p:txBody>
          <a:bodyPr wrap="square" lIns="91440" tIns="45720" rIns="91440" bIns="45720">
            <a:spAutoFit/>
          </a:bodyPr>
          <a:lstStyle/>
          <a:p>
            <a:pPr algn="ctr"/>
            <a:r>
              <a:rPr lang="ru-RU" sz="1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Д.И.Шамрай</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Прямоугольник 11"/>
          <p:cNvSpPr/>
          <p:nvPr/>
        </p:nvSpPr>
        <p:spPr>
          <a:xfrm>
            <a:off x="5220072" y="2060848"/>
            <a:ext cx="1872208" cy="307777"/>
          </a:xfrm>
          <a:prstGeom prst="rect">
            <a:avLst/>
          </a:prstGeom>
          <a:noFill/>
        </p:spPr>
        <p:txBody>
          <a:bodyPr wrap="square" lIns="91440" tIns="45720" rIns="91440" bIns="45720">
            <a:spAutoFit/>
          </a:bodyPr>
          <a:lstStyle/>
          <a:p>
            <a:pPr algn="ctr"/>
            <a:r>
              <a:rPr lang="ru-RU"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a:t>
            </a:r>
            <a:r>
              <a:rPr lang="ru-RU" sz="1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Мищеряков</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3" name="Прямоугольник 12"/>
          <p:cNvSpPr/>
          <p:nvPr/>
        </p:nvSpPr>
        <p:spPr>
          <a:xfrm>
            <a:off x="6804248" y="4149080"/>
            <a:ext cx="1944215" cy="307777"/>
          </a:xfrm>
          <a:prstGeom prst="rect">
            <a:avLst/>
          </a:prstGeom>
          <a:noFill/>
        </p:spPr>
        <p:txBody>
          <a:bodyPr wrap="square" lIns="91440" tIns="45720" rIns="91440" bIns="45720">
            <a:spAutoFit/>
          </a:bodyPr>
          <a:lstStyle/>
          <a:p>
            <a:pPr algn="ctr"/>
            <a:r>
              <a:rPr lang="ru-RU"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С.П. </a:t>
            </a:r>
            <a:r>
              <a:rPr lang="ru-RU" sz="1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Клименко</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Прямоугольник 13"/>
          <p:cNvSpPr/>
          <p:nvPr/>
        </p:nvSpPr>
        <p:spPr>
          <a:xfrm>
            <a:off x="6876256" y="2060848"/>
            <a:ext cx="2016224" cy="307777"/>
          </a:xfrm>
          <a:prstGeom prst="rect">
            <a:avLst/>
          </a:prstGeom>
          <a:noFill/>
        </p:spPr>
        <p:txBody>
          <a:bodyPr wrap="square" lIns="91440" tIns="45720" rIns="91440" bIns="45720">
            <a:spAutoFit/>
          </a:bodyPr>
          <a:lstStyle/>
          <a:p>
            <a:pPr algn="ctr"/>
            <a:r>
              <a:rPr lang="ru-RU"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Н.З. </a:t>
            </a:r>
            <a:r>
              <a:rPr lang="ru-RU" sz="14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Мечковский</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026" name="Picture 2" descr="I:\2013_04_03\IMG_0002.jpg"/>
          <p:cNvPicPr>
            <a:picLocks noChangeAspect="1" noChangeArrowheads="1"/>
          </p:cNvPicPr>
          <p:nvPr/>
        </p:nvPicPr>
        <p:blipFill>
          <a:blip r:embed="rId7" cstate="print"/>
          <a:srcRect l="4409" t="10831" r="8833" b="3300"/>
          <a:stretch>
            <a:fillRect/>
          </a:stretch>
        </p:blipFill>
        <p:spPr bwMode="auto">
          <a:xfrm rot="5400000">
            <a:off x="31341" y="3721187"/>
            <a:ext cx="3240361" cy="2367956"/>
          </a:xfrm>
          <a:prstGeom prst="rect">
            <a:avLst/>
          </a:prstGeom>
          <a:ln>
            <a:noFill/>
          </a:ln>
          <a:effectLst>
            <a:softEdge rad="112500"/>
          </a:effectLst>
        </p:spPr>
      </p:pic>
      <p:pic>
        <p:nvPicPr>
          <p:cNvPr id="15" name="Рисунок 14"/>
          <p:cNvPicPr>
            <a:picLocks noChangeAspect="1"/>
          </p:cNvPicPr>
          <p:nvPr/>
        </p:nvPicPr>
        <p:blipFill>
          <a:blip r:embed="rId8" cstate="print"/>
          <a:srcRect l="54829" t="33333" r="6425"/>
          <a:stretch>
            <a:fillRect/>
          </a:stretch>
        </p:blipFill>
        <p:spPr bwMode="auto">
          <a:xfrm>
            <a:off x="7164288" y="4437112"/>
            <a:ext cx="1474395" cy="2015530"/>
          </a:xfrm>
          <a:prstGeom prst="rect">
            <a:avLst/>
          </a:prstGeom>
          <a:ln>
            <a:noFill/>
          </a:ln>
          <a:effectLst>
            <a:softEdge rad="112500"/>
          </a:effectLst>
        </p:spPr>
      </p:pic>
      <p:sp>
        <p:nvSpPr>
          <p:cNvPr id="16" name="Прямоугольник 15"/>
          <p:cNvSpPr/>
          <p:nvPr/>
        </p:nvSpPr>
        <p:spPr>
          <a:xfrm>
            <a:off x="7092280" y="6309320"/>
            <a:ext cx="1584177" cy="307777"/>
          </a:xfrm>
          <a:prstGeom prst="rect">
            <a:avLst/>
          </a:prstGeom>
          <a:noFill/>
        </p:spPr>
        <p:txBody>
          <a:bodyPr wrap="square" lIns="91440" tIns="45720" rIns="91440" bIns="45720">
            <a:spAutoFit/>
          </a:bodyPr>
          <a:lstStyle/>
          <a:p>
            <a:pPr algn="ctr"/>
            <a:r>
              <a:rPr lang="ru-RU" sz="1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Е.И.Головченко</a:t>
            </a:r>
            <a:endParaRPr lang="ru-RU" sz="1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5"/>
          <p:cNvSpPr txBox="1">
            <a:spLocks noGrp="1"/>
          </p:cNvSpPr>
          <p:nvPr>
            <p:ph type="body" sz="half" idx="2"/>
          </p:nvPr>
        </p:nvSpPr>
        <p:spPr>
          <a:xfrm>
            <a:off x="6516216" y="404664"/>
            <a:ext cx="2393975" cy="2911477"/>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ru-RU"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В начале 50- годов директором школы работал Н.М. Давыдов, учителями </a:t>
            </a:r>
            <a:r>
              <a:rPr kumimoji="0" lang="ru-RU" sz="1600" b="1" i="0" u="none" strike="noStrike" kern="120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mj-lt"/>
                <a:ea typeface="+mj-ea"/>
                <a:cs typeface="+mj-cs"/>
              </a:rPr>
              <a:t>И.С.Галалюк</a:t>
            </a:r>
            <a:r>
              <a:rPr kumimoji="0" lang="ru-RU"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a:t>
            </a:r>
            <a:r>
              <a:rPr kumimoji="0" lang="ru-RU" sz="1600" b="1" i="0" u="none" strike="noStrike" kern="120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mj-lt"/>
                <a:ea typeface="+mj-ea"/>
                <a:cs typeface="+mj-cs"/>
              </a:rPr>
              <a:t>А.М.Моисеенко</a:t>
            </a:r>
            <a:r>
              <a:rPr kumimoji="0" lang="ru-RU"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А.И.Северов, Г.Н.Северова, </a:t>
            </a:r>
            <a:r>
              <a:rPr kumimoji="0" lang="ru-RU" sz="1600" b="1" i="0" u="none" strike="noStrike" kern="1200" cap="none" spc="0" normalizeH="0" baseline="0" noProof="0" dirty="0" err="1" smtClean="0">
                <a:ln>
                  <a:noFill/>
                </a:ln>
                <a:solidFill>
                  <a:srgbClr val="C00000"/>
                </a:solidFill>
                <a:effectLst>
                  <a:outerShdw blurRad="38100" dist="38100" dir="2700000" algn="tl">
                    <a:srgbClr val="000000">
                      <a:alpha val="43137"/>
                    </a:srgbClr>
                  </a:outerShdw>
                </a:effectLst>
                <a:uLnTx/>
                <a:uFillTx/>
                <a:latin typeface="+mj-lt"/>
                <a:ea typeface="+mj-ea"/>
                <a:cs typeface="+mj-cs"/>
              </a:rPr>
              <a:t>Т.С.Сушильникова</a:t>
            </a:r>
            <a:r>
              <a:rPr kumimoji="0" lang="ru-RU"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t>, А.М.Чистякова и др.</a:t>
            </a:r>
            <a:br>
              <a:rPr kumimoji="0" lang="ru-RU" sz="16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mj-lt"/>
                <a:ea typeface="+mj-ea"/>
                <a:cs typeface="+mj-cs"/>
              </a:rPr>
            </a:br>
            <a:endParaRPr kumimoji="0" lang="ru-RU"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j-lt"/>
              <a:ea typeface="+mj-ea"/>
              <a:cs typeface="+mj-cs"/>
            </a:endParaRPr>
          </a:p>
        </p:txBody>
      </p:sp>
      <p:pic>
        <p:nvPicPr>
          <p:cNvPr id="2050" name="Picture 2" descr="I:\2013_04_03\IMG_0003.jpg"/>
          <p:cNvPicPr>
            <a:picLocks noGrp="1" noChangeAspect="1" noChangeArrowheads="1"/>
          </p:cNvPicPr>
          <p:nvPr>
            <p:ph idx="1"/>
          </p:nvPr>
        </p:nvPicPr>
        <p:blipFill>
          <a:blip r:embed="rId2" cstate="print"/>
          <a:srcRect l="2599" t="2804" r="4428" b="8014"/>
          <a:stretch>
            <a:fillRect/>
          </a:stretch>
        </p:blipFill>
        <p:spPr bwMode="auto">
          <a:xfrm>
            <a:off x="2123728" y="332656"/>
            <a:ext cx="4392488" cy="2994878"/>
          </a:xfrm>
          <a:prstGeom prst="rect">
            <a:avLst/>
          </a:prstGeom>
          <a:ln>
            <a:noFill/>
          </a:ln>
          <a:effectLst>
            <a:softEdge rad="112500"/>
          </a:effectLst>
        </p:spPr>
      </p:pic>
      <p:pic>
        <p:nvPicPr>
          <p:cNvPr id="2051" name="Picture 3" descr="I:\2013_04_03\IMG_0004.jpg"/>
          <p:cNvPicPr>
            <a:picLocks noChangeAspect="1" noChangeArrowheads="1"/>
          </p:cNvPicPr>
          <p:nvPr/>
        </p:nvPicPr>
        <p:blipFill>
          <a:blip r:embed="rId3" cstate="print"/>
          <a:srcRect l="4028" t="4314" r="2849" b="9210"/>
          <a:stretch>
            <a:fillRect/>
          </a:stretch>
        </p:blipFill>
        <p:spPr bwMode="auto">
          <a:xfrm>
            <a:off x="3995936" y="3501008"/>
            <a:ext cx="4543298" cy="3048035"/>
          </a:xfrm>
          <a:prstGeom prst="rect">
            <a:avLst/>
          </a:prstGeom>
          <a:ln>
            <a:noFill/>
          </a:ln>
          <a:effectLst>
            <a:softEdge rad="112500"/>
          </a:effectLst>
        </p:spPr>
      </p:pic>
      <p:sp>
        <p:nvSpPr>
          <p:cNvPr id="10" name="TextBox 9"/>
          <p:cNvSpPr txBox="1"/>
          <p:nvPr/>
        </p:nvSpPr>
        <p:spPr>
          <a:xfrm>
            <a:off x="611560" y="3861048"/>
            <a:ext cx="3240360" cy="2585323"/>
          </a:xfrm>
          <a:prstGeom prst="rect">
            <a:avLst/>
          </a:prstGeom>
          <a:noFill/>
        </p:spPr>
        <p:txBody>
          <a:bodyPr wrap="square" rtlCol="0">
            <a:spAutoFit/>
          </a:bodyPr>
          <a:lstStyle/>
          <a:p>
            <a:r>
              <a:rPr lang="ru-RU" dirty="0" smtClean="0"/>
              <a:t>В послевоенное время восстанавливался совхоз, постепенно налаживалась школьная жизнь. На 50-60 –е годы приходится расцвет хозяйства </a:t>
            </a:r>
            <a:r>
              <a:rPr lang="ru-RU" dirty="0" err="1" smtClean="0"/>
              <a:t>Темпельгоф</a:t>
            </a:r>
            <a:r>
              <a:rPr lang="ru-RU" dirty="0" smtClean="0"/>
              <a:t>, (с 1948 по 1954 Суворовский, с 1965 Бештау).</a:t>
            </a:r>
          </a:p>
          <a:p>
            <a:endParaRPr lang="ru-RU"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99992" y="3068960"/>
            <a:ext cx="4464496" cy="3789040"/>
          </a:xfrm>
        </p:spPr>
        <p:txBody>
          <a:bodyPr>
            <a:normAutofit fontScale="90000"/>
          </a:bodyPr>
          <a:lstStyle/>
          <a:p>
            <a:r>
              <a:rPr lang="ru-RU" dirty="0" smtClean="0">
                <a:solidFill>
                  <a:schemeClr val="accent3">
                    <a:lumMod val="75000"/>
                  </a:schemeClr>
                </a:solidFill>
              </a:rPr>
              <a:t>	</a:t>
            </a:r>
            <a:r>
              <a:rPr lang="ru-RU" sz="1800" b="0" dirty="0" smtClean="0"/>
              <a:t>В 1967 году на красивом высоком месте села построена светлая благоустроенная средняя школа на 700 учащихся, которую так давно ждали. Целый месяц ученики благоустраивали новую школу, сажали деревца, цветы, обустраивали школьную спортивную площадку и с нетерпением ждали переезда в новую школу. И вот случилось, торжественно со знаменами вся школа осуществила переход из старой школы с. </a:t>
            </a:r>
            <a:r>
              <a:rPr lang="ru-RU" sz="1800" b="0" dirty="0" err="1" smtClean="0"/>
              <a:t>Орбелиановка</a:t>
            </a:r>
            <a:r>
              <a:rPr lang="ru-RU" sz="1800" b="0" dirty="0" smtClean="0"/>
              <a:t> в новенькую светлую школу в с. </a:t>
            </a:r>
            <a:r>
              <a:rPr lang="ru-RU" sz="1800" b="0" dirty="0" err="1" smtClean="0"/>
              <a:t>Прикумское</a:t>
            </a:r>
            <a:r>
              <a:rPr lang="ru-RU" sz="1800" b="0" dirty="0" smtClean="0"/>
              <a:t>.</a:t>
            </a:r>
            <a:r>
              <a:rPr lang="ru-RU" dirty="0" smtClean="0"/>
              <a:t/>
            </a:r>
            <a:br>
              <a:rPr lang="ru-RU" dirty="0" smtClean="0"/>
            </a:br>
            <a:r>
              <a:rPr lang="ru-RU" dirty="0" smtClean="0"/>
              <a:t/>
            </a:r>
            <a:br>
              <a:rPr lang="ru-RU" dirty="0" smtClean="0"/>
            </a:br>
            <a:r>
              <a:rPr lang="ru-RU" dirty="0" smtClean="0"/>
              <a:t>	</a:t>
            </a:r>
            <a:endParaRPr lang="ru-RU" dirty="0"/>
          </a:p>
        </p:txBody>
      </p:sp>
      <p:sp>
        <p:nvSpPr>
          <p:cNvPr id="7" name="TextBox 6"/>
          <p:cNvSpPr txBox="1"/>
          <p:nvPr/>
        </p:nvSpPr>
        <p:spPr>
          <a:xfrm>
            <a:off x="1547664" y="2204864"/>
            <a:ext cx="2304256" cy="923330"/>
          </a:xfrm>
          <a:prstGeom prst="rect">
            <a:avLst/>
          </a:prstGeom>
          <a:noFill/>
        </p:spPr>
        <p:txBody>
          <a:bodyPr wrap="square" rtlCol="0">
            <a:spAutoFit/>
          </a:bodyPr>
          <a:lstStyle/>
          <a:p>
            <a:pPr algn="ctr"/>
            <a:r>
              <a:rPr lang="ru-RU" b="1" i="1" dirty="0" smtClean="0"/>
              <a:t>Торжественный переход в новую школу</a:t>
            </a:r>
            <a:endParaRPr lang="ru-RU" b="1" i="1" dirty="0"/>
          </a:p>
        </p:txBody>
      </p:sp>
      <p:pic>
        <p:nvPicPr>
          <p:cNvPr id="3074" name="Picture 2" descr="F:\фото школа\5665\2013_03_28\IMG_0004_NEW.jpg"/>
          <p:cNvPicPr>
            <a:picLocks noChangeAspect="1" noChangeArrowheads="1"/>
          </p:cNvPicPr>
          <p:nvPr/>
        </p:nvPicPr>
        <p:blipFill>
          <a:blip r:embed="rId2" cstate="print"/>
          <a:srcRect/>
          <a:stretch>
            <a:fillRect/>
          </a:stretch>
        </p:blipFill>
        <p:spPr bwMode="auto">
          <a:xfrm>
            <a:off x="4427984" y="188640"/>
            <a:ext cx="4202982" cy="2672353"/>
          </a:xfrm>
          <a:prstGeom prst="rect">
            <a:avLst/>
          </a:prstGeom>
          <a:ln>
            <a:noFill/>
          </a:ln>
          <a:effectLst>
            <a:softEdge rad="112500"/>
          </a:effectLst>
        </p:spPr>
      </p:pic>
      <p:pic>
        <p:nvPicPr>
          <p:cNvPr id="10" name="Picture 3" descr="F:\для буклета\2013_03_28\IMG_0005_NEW.jpg"/>
          <p:cNvPicPr>
            <a:picLocks noChangeAspect="1" noChangeArrowheads="1"/>
          </p:cNvPicPr>
          <p:nvPr/>
        </p:nvPicPr>
        <p:blipFill>
          <a:blip r:embed="rId3" cstate="print"/>
          <a:srcRect t="3487" r="12046"/>
          <a:stretch>
            <a:fillRect/>
          </a:stretch>
        </p:blipFill>
        <p:spPr bwMode="auto">
          <a:xfrm>
            <a:off x="153759" y="3140968"/>
            <a:ext cx="4347546" cy="3245866"/>
          </a:xfrm>
          <a:prstGeom prst="rect">
            <a:avLst/>
          </a:prstGeom>
          <a:ln>
            <a:noFill/>
          </a:ln>
          <a:effectLst>
            <a:softEdge rad="112500"/>
          </a:effectLst>
        </p:spPr>
      </p:pic>
      <p:sp>
        <p:nvSpPr>
          <p:cNvPr id="6" name="TextBox 5"/>
          <p:cNvSpPr txBox="1"/>
          <p:nvPr/>
        </p:nvSpPr>
        <p:spPr>
          <a:xfrm>
            <a:off x="2123728" y="476672"/>
            <a:ext cx="1872208" cy="923330"/>
          </a:xfrm>
          <a:prstGeom prst="rect">
            <a:avLst/>
          </a:prstGeom>
          <a:noFill/>
        </p:spPr>
        <p:txBody>
          <a:bodyPr wrap="square" rtlCol="0">
            <a:spAutoFit/>
          </a:bodyPr>
          <a:lstStyle/>
          <a:p>
            <a:pPr algn="ctr"/>
            <a:r>
              <a:rPr lang="ru-RU" b="1" i="1" dirty="0" smtClean="0"/>
              <a:t>Новая школа 1967</a:t>
            </a:r>
          </a:p>
          <a:p>
            <a:pPr algn="ctr"/>
            <a:r>
              <a:rPr lang="ru-RU" b="1" i="1" dirty="0" smtClean="0"/>
              <a:t> с. </a:t>
            </a:r>
            <a:r>
              <a:rPr lang="ru-RU" b="1" i="1" dirty="0" err="1" smtClean="0"/>
              <a:t>Прикумское</a:t>
            </a:r>
            <a:endParaRPr lang="ru-RU" b="1" i="1" dirty="0"/>
          </a:p>
        </p:txBody>
      </p:sp>
      <p:sp>
        <p:nvSpPr>
          <p:cNvPr id="8" name="Нашивка 7"/>
          <p:cNvSpPr/>
          <p:nvPr/>
        </p:nvSpPr>
        <p:spPr>
          <a:xfrm>
            <a:off x="4139952" y="692696"/>
            <a:ext cx="288032" cy="360040"/>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sp>
        <p:nvSpPr>
          <p:cNvPr id="9" name="Нашивка 8"/>
          <p:cNvSpPr/>
          <p:nvPr/>
        </p:nvSpPr>
        <p:spPr>
          <a:xfrm rot="5400000">
            <a:off x="3373936" y="2898872"/>
            <a:ext cx="354924" cy="407069"/>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620688"/>
            <a:ext cx="4248472" cy="1569660"/>
          </a:xfrm>
          <a:prstGeom prst="rect">
            <a:avLst/>
          </a:prstGeom>
          <a:noFill/>
        </p:spPr>
        <p:txBody>
          <a:bodyPr wrap="square" rtlCol="0">
            <a:spAutoFit/>
          </a:bodyPr>
          <a:lstStyle/>
          <a:p>
            <a:pPr algn="ctr"/>
            <a:r>
              <a:rPr lang="ru-RU" sz="2400" b="1" dirty="0" smtClean="0">
                <a:solidFill>
                  <a:schemeClr val="accent3">
                    <a:lumMod val="75000"/>
                  </a:schemeClr>
                </a:solidFill>
                <a:effectLst>
                  <a:outerShdw blurRad="38100" dist="38100" dir="2700000" algn="tl">
                    <a:srgbClr val="000000">
                      <a:alpha val="43137"/>
                    </a:srgbClr>
                  </a:outerShdw>
                </a:effectLst>
              </a:rPr>
              <a:t>Первым директором</a:t>
            </a:r>
          </a:p>
          <a:p>
            <a:pPr algn="ctr"/>
            <a:r>
              <a:rPr lang="ru-RU" sz="2400" b="1" dirty="0" smtClean="0">
                <a:solidFill>
                  <a:schemeClr val="accent3">
                    <a:lumMod val="75000"/>
                  </a:schemeClr>
                </a:solidFill>
                <a:effectLst>
                  <a:outerShdw blurRad="38100" dist="38100" dir="2700000" algn="tl">
                    <a:srgbClr val="000000">
                      <a:alpha val="43137"/>
                    </a:srgbClr>
                  </a:outerShdw>
                </a:effectLst>
              </a:rPr>
              <a:t> в новой школе стал </a:t>
            </a:r>
          </a:p>
          <a:p>
            <a:pPr algn="ctr"/>
            <a:r>
              <a:rPr lang="ru-RU" sz="2400" b="1" dirty="0" smtClean="0">
                <a:solidFill>
                  <a:schemeClr val="accent3">
                    <a:lumMod val="75000"/>
                  </a:schemeClr>
                </a:solidFill>
                <a:effectLst>
                  <a:outerShdw blurRad="38100" dist="38100" dir="2700000" algn="tl">
                    <a:srgbClr val="000000">
                      <a:alpha val="43137"/>
                    </a:srgbClr>
                  </a:outerShdw>
                </a:effectLst>
              </a:rPr>
              <a:t> Константин Тарасович </a:t>
            </a:r>
            <a:r>
              <a:rPr lang="ru-RU" sz="2400" b="1" dirty="0" err="1" smtClean="0">
                <a:solidFill>
                  <a:schemeClr val="accent3">
                    <a:lumMod val="75000"/>
                  </a:schemeClr>
                </a:solidFill>
                <a:effectLst>
                  <a:outerShdw blurRad="38100" dist="38100" dir="2700000" algn="tl">
                    <a:srgbClr val="000000">
                      <a:alpha val="43137"/>
                    </a:srgbClr>
                  </a:outerShdw>
                </a:effectLst>
              </a:rPr>
              <a:t>Авраменко</a:t>
            </a:r>
            <a:r>
              <a:rPr lang="ru-RU" sz="2400" b="1" dirty="0" smtClean="0">
                <a:solidFill>
                  <a:schemeClr val="accent3">
                    <a:lumMod val="75000"/>
                  </a:schemeClr>
                </a:solidFill>
                <a:effectLst>
                  <a:outerShdw blurRad="38100" dist="38100" dir="2700000" algn="tl">
                    <a:srgbClr val="000000">
                      <a:alpha val="43137"/>
                    </a:srgbClr>
                  </a:outerShdw>
                </a:effectLst>
              </a:rPr>
              <a:t>.</a:t>
            </a:r>
            <a:endParaRPr lang="ru-RU" sz="2400" b="1" dirty="0">
              <a:solidFill>
                <a:schemeClr val="accent3">
                  <a:lumMod val="75000"/>
                </a:schemeClr>
              </a:solidFill>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2" cstate="print"/>
          <a:srcRect/>
          <a:stretch>
            <a:fillRect/>
          </a:stretch>
        </p:blipFill>
        <p:spPr bwMode="auto">
          <a:xfrm>
            <a:off x="6588224" y="548680"/>
            <a:ext cx="2058688" cy="2680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p:cNvPicPr/>
          <p:nvPr/>
        </p:nvPicPr>
        <p:blipFill>
          <a:blip r:embed="rId3" cstate="print"/>
          <a:srcRect l="19046" t="45788" r="44200" b="10989"/>
          <a:stretch>
            <a:fillRect/>
          </a:stretch>
        </p:blipFill>
        <p:spPr bwMode="auto">
          <a:xfrm>
            <a:off x="827584" y="2852936"/>
            <a:ext cx="4680520"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Заголовок 1"/>
          <p:cNvSpPr>
            <a:spLocks noGrp="1"/>
          </p:cNvSpPr>
          <p:nvPr>
            <p:ph type="title"/>
          </p:nvPr>
        </p:nvSpPr>
        <p:spPr>
          <a:xfrm>
            <a:off x="5652120" y="3284984"/>
            <a:ext cx="3096344" cy="1728192"/>
          </a:xfrm>
        </p:spPr>
        <p:txBody>
          <a:bodyPr>
            <a:noAutofit/>
          </a:bodyPr>
          <a:lstStyle/>
          <a:p>
            <a:pPr algn="ctr"/>
            <a:r>
              <a:rPr lang="ru-RU" sz="2400" dirty="0" smtClean="0"/>
              <a:t>Педагогический</a:t>
            </a:r>
            <a:br>
              <a:rPr lang="ru-RU" sz="2400" dirty="0" smtClean="0"/>
            </a:br>
            <a:r>
              <a:rPr lang="ru-RU" sz="2400" dirty="0" smtClean="0"/>
              <a:t> коллектив,</a:t>
            </a:r>
            <a:br>
              <a:rPr lang="ru-RU" sz="2400" dirty="0" smtClean="0"/>
            </a:br>
            <a:r>
              <a:rPr lang="ru-RU" sz="2400" dirty="0" smtClean="0"/>
              <a:t> возглавляемый</a:t>
            </a:r>
            <a:br>
              <a:rPr lang="ru-RU" sz="2400" dirty="0" smtClean="0"/>
            </a:br>
            <a:r>
              <a:rPr lang="ru-RU" sz="2400" dirty="0" smtClean="0"/>
              <a:t> </a:t>
            </a:r>
            <a:r>
              <a:rPr lang="ru-RU" sz="2400" dirty="0" err="1" smtClean="0"/>
              <a:t>Авраменко</a:t>
            </a:r>
            <a:r>
              <a:rPr lang="ru-RU" sz="2400" dirty="0" smtClean="0"/>
              <a:t> К.Т.</a:t>
            </a:r>
            <a:endParaRPr lang="ru-RU" sz="2400" dirty="0"/>
          </a:p>
        </p:txBody>
      </p:sp>
    </p:spTree>
  </p:cSld>
  <p:clrMapOvr>
    <a:masterClrMapping/>
  </p:clrMapOvr>
  <p:transition advClick="0"/>
  <p:timing>
    <p:tnLst>
      <p:par>
        <p:cTn id="1" dur="indefinite" restart="never" nodeType="tmRoot"/>
      </p:par>
    </p:tnLst>
  </p:timing>
</p:sld>
</file>

<file path=ppt/theme/theme1.xml><?xml version="1.0" encoding="utf-8"?>
<a:theme xmlns:a="http://schemas.openxmlformats.org/drawingml/2006/main" name="TS030005980">
  <a:themeElements>
    <a:clrScheme name="Солнцестояние">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Поэт">
      <a:majorFont>
        <a:latin typeface="ArtScript"/>
        <a:ea typeface=""/>
        <a:cs typeface=""/>
      </a:majorFont>
      <a:minorFont>
        <a:latin typeface="Cansellarist"/>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24BDAE3-7B6F-42F9-A29F-FB528BFE827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TS030005980</Template>
  <TotalTime>991</TotalTime>
  <Words>383</Words>
  <Application>Microsoft Office PowerPoint</Application>
  <PresentationFormat>Экран (4:3)</PresentationFormat>
  <Paragraphs>107</Paragraphs>
  <Slides>15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TS030005980</vt:lpstr>
      <vt:lpstr>Муниципальное бюджетное образовательное учреждение  средняя общеобразовательная школа №5 с. Прикумское. </vt:lpstr>
      <vt:lpstr>Директор школы     Светлана Александровна Зорина</vt:lpstr>
      <vt:lpstr>Исторические хроники</vt:lpstr>
      <vt:lpstr>     </vt:lpstr>
      <vt:lpstr>  1923 год был довольно тяжелым: голод, тиф, малярия  уносили жизни многих людей, но несмотря на это, из 9 школ волости работала лишь одна Орбелиановская школа, в то время вел ее всем известный учитель Михаил Иванович Гребинский. В Орбелиановку он приехал в 1920 году из Баку и вскоре своей отзывчивостью и трудолюбием приобрел уважение и любовь односельчан.  </vt:lpstr>
      <vt:lpstr>Слайд 6</vt:lpstr>
      <vt:lpstr>Слайд 7</vt:lpstr>
      <vt:lpstr> В 1967 году на красивом высоком месте села построена светлая благоустроенная средняя школа на 700 учащихся, которую так давно ждали. Целый месяц ученики благоустраивали новую школу, сажали деревца, цветы, обустраивали школьную спортивную площадку и с нетерпением ждали переезда в новую школу. И вот случилось, торжественно со знаменами вся школа осуществила переход из старой школы с. Орбелиановка в новенькую светлую школу в с. Прикумское.   </vt:lpstr>
      <vt:lpstr>Педагогический  коллектив,  возглавляемый  Авраменко К.Т.</vt:lpstr>
      <vt:lpstr>Слайд 10</vt:lpstr>
      <vt:lpstr>Слайд 11</vt:lpstr>
      <vt:lpstr>Слайд 12</vt:lpstr>
      <vt:lpstr>Слайд 13</vt:lpstr>
      <vt:lpstr>Слайд 14</vt:lpstr>
      <vt:lpstr>Слайд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бюджетное образовательное учреждение  средняя общеобразовательная школа №5 с. Прикумское</dc:title>
  <dc:creator>111</dc:creator>
  <cp:lastModifiedBy>111</cp:lastModifiedBy>
  <cp:revision>85</cp:revision>
  <dcterms:created xsi:type="dcterms:W3CDTF">2013-03-27T21:04:52Z</dcterms:created>
  <dcterms:modified xsi:type="dcterms:W3CDTF">2013-04-03T21:11:48Z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TC030005980</vt:lpwstr>
  </property>
</Properties>
</file>