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97BFA-BEA3-4EC3-9BB4-3932DB3E72CC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E942F-E4F7-47BF-B29A-AA6C18B4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942F-E4F7-47BF-B29A-AA6C18B458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942F-E4F7-47BF-B29A-AA6C18B458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0EDB617-9556-4572-AEE8-C81E47B607A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EBE072F-7AA9-4870-A96D-E39FDA7C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px-Min-Vody_panar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48072"/>
            <a:ext cx="9144000" cy="1709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Функциональные зоны </a:t>
            </a:r>
            <a:br>
              <a:rPr lang="ru-RU" dirty="0" smtClean="0"/>
            </a:br>
            <a:r>
              <a:rPr lang="ru-RU" dirty="0" smtClean="0"/>
              <a:t>г. Минеральные Воды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143380"/>
            <a:ext cx="5429256" cy="250033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b="1" i="1" smtClean="0">
                <a:solidFill>
                  <a:schemeClr val="tx1"/>
                </a:solidFill>
              </a:rPr>
              <a:t>Проект</a:t>
            </a:r>
            <a:r>
              <a:rPr lang="ru-RU" sz="1600" b="1" i="1" smtClean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выполнила</a:t>
            </a:r>
          </a:p>
          <a:p>
            <a:pPr algn="r"/>
            <a:r>
              <a:rPr lang="ru-RU" sz="1600" b="1" i="1" dirty="0" smtClean="0">
                <a:solidFill>
                  <a:schemeClr val="tx1"/>
                </a:solidFill>
              </a:rPr>
              <a:t>ученица 11А класса </a:t>
            </a:r>
          </a:p>
          <a:p>
            <a:pPr algn="r"/>
            <a:r>
              <a:rPr lang="ru-RU" sz="1600" b="1" i="1" dirty="0" err="1" smtClean="0">
                <a:solidFill>
                  <a:schemeClr val="tx1"/>
                </a:solidFill>
              </a:rPr>
              <a:t>Ковешникова</a:t>
            </a:r>
            <a:r>
              <a:rPr lang="ru-RU" sz="1600" b="1" i="1" dirty="0" smtClean="0">
                <a:solidFill>
                  <a:schemeClr val="tx1"/>
                </a:solidFill>
              </a:rPr>
              <a:t>  Юлия.</a:t>
            </a:r>
          </a:p>
          <a:p>
            <a:pPr algn="r"/>
            <a:r>
              <a:rPr lang="ru-RU" sz="1600" b="1" i="1" dirty="0" smtClean="0">
                <a:solidFill>
                  <a:schemeClr val="tx1"/>
                </a:solidFill>
              </a:rPr>
              <a:t>Учитель: Хорольская Елена Викторовна</a:t>
            </a:r>
            <a:r>
              <a:rPr lang="ru-RU" sz="1600" b="1" i="1" dirty="0" smtClean="0"/>
              <a:t>.</a:t>
            </a:r>
          </a:p>
          <a:p>
            <a:endParaRPr lang="ru-RU" sz="1600" b="1" i="1" dirty="0" smtClean="0">
              <a:solidFill>
                <a:schemeClr val="tx1"/>
              </a:solidFill>
            </a:endParaRPr>
          </a:p>
          <a:p>
            <a:endParaRPr lang="ru-RU" sz="1600" b="1" i="1" dirty="0" smtClean="0">
              <a:solidFill>
                <a:schemeClr val="tx1"/>
              </a:solidFill>
            </a:endParaRPr>
          </a:p>
          <a:p>
            <a:endParaRPr lang="ru-RU" sz="1600" b="1" i="1" dirty="0" smtClean="0">
              <a:solidFill>
                <a:schemeClr val="tx1"/>
              </a:solidFill>
            </a:endParaRPr>
          </a:p>
          <a:p>
            <a:endParaRPr lang="ru-RU" sz="1600" b="1" i="1" dirty="0" smtClean="0">
              <a:solidFill>
                <a:schemeClr val="tx1"/>
              </a:solidFill>
            </a:endParaRPr>
          </a:p>
          <a:p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</a:rPr>
              <a:t>с.Прикумское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</a:rPr>
              <a:t> 2013</a:t>
            </a:r>
            <a:endParaRPr lang="ru-RU" sz="1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6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Муниципальное бюджетное общеобразовательное учреждение средняя общеобразовательная школа №5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071934" cy="35004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Обеспеченность жилищного фонда города коммуникациями выросла относительно 2000г., доля жилой площади, оборудованной ваннами в 2005г. составляла около 75%, горячим водоснабжением – 77,9%, газом – 97,8%, центральным отоплением – 92,9%, канализацией – 82,6%, водопроводом – 84,9%.</a:t>
            </a:r>
            <a:endParaRPr lang="ru-RU" dirty="0"/>
          </a:p>
        </p:txBody>
      </p:sp>
      <p:pic>
        <p:nvPicPr>
          <p:cNvPr id="4" name="Рисунок 3" descr="image03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642918"/>
            <a:ext cx="4676775" cy="4391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 города и пути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Нехватка детских садов(решение - строительство дополнительных детских садов)</a:t>
            </a:r>
          </a:p>
          <a:p>
            <a:r>
              <a:rPr lang="ru-RU" dirty="0" smtClean="0"/>
              <a:t>Проблема с благоустройством (решение – выделение дополнительных денежных средств)</a:t>
            </a:r>
          </a:p>
          <a:p>
            <a:r>
              <a:rPr lang="ru-RU" dirty="0" smtClean="0"/>
              <a:t>Нелегальные мигранты(решение - ограничить въезд)</a:t>
            </a:r>
          </a:p>
          <a:p>
            <a:r>
              <a:rPr lang="ru-RU" dirty="0" smtClean="0"/>
              <a:t>Близость северокавказских республик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http://www.ivr.ru/minvodi/?p=438</a:t>
            </a: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http://www.gorodminvody.ru/</a:t>
            </a: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http://www.a-kmv.ru/index.php?option=com_content&amp;view=article&amp;id=64&amp;Itemid=240</a:t>
            </a: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http://ru.wikipedia.org/wiki/%D0%9C%D0%B8%D0%BD%D0%B5%D1%80%D0%B0%D0%BB%D1%8C%D0%BD%D1%8B%D0%B5_%D0%92%D0%BE%D0%B4%D1%8B</a:t>
            </a: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на карте России</a:t>
            </a:r>
            <a:endParaRPr lang="ru-RU" dirty="0"/>
          </a:p>
        </p:txBody>
      </p:sp>
      <p:pic>
        <p:nvPicPr>
          <p:cNvPr id="9" name="Содержимое 8" descr="Russia_edcp_location_map.svg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476" y="2359282"/>
            <a:ext cx="7619048" cy="41047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на космическом снимке</a:t>
            </a:r>
            <a:endParaRPr lang="ru-RU" dirty="0"/>
          </a:p>
        </p:txBody>
      </p:sp>
      <p:pic>
        <p:nvPicPr>
          <p:cNvPr id="4" name="Содержимое 3" descr="ия 00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2571744"/>
            <a:ext cx="4500594" cy="37147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Краткая история создания и развития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9144000" cy="4786346"/>
          </a:xfrm>
        </p:spPr>
        <p:txBody>
          <a:bodyPr numCol="1">
            <a:noAutofit/>
          </a:bodyPr>
          <a:lstStyle/>
          <a:p>
            <a:r>
              <a:rPr lang="ru-RU" sz="1100" b="1" dirty="0" smtClean="0"/>
              <a:t>Земля эта принадлежала генерал-майору </a:t>
            </a:r>
            <a:r>
              <a:rPr lang="ru-RU" sz="1100" b="1" dirty="0" err="1" smtClean="0"/>
              <a:t>Султан-Менгли</a:t>
            </a:r>
            <a:r>
              <a:rPr lang="ru-RU" sz="1100" b="1" dirty="0" smtClean="0"/>
              <a:t> Гирею, полученная от государя в подарок на вечное пользование за заслуги перед Отечеством. В экспликации плана указана общая площадь участка - 6080 десятин. Очевидно, местные власти земельную площадь увеличили. Но в эту площадь входили и неудобные земли: под болотами, камышами, реками Кумой и </a:t>
            </a:r>
            <a:r>
              <a:rPr lang="ru-RU" sz="1100" b="1" dirty="0" err="1" smtClean="0"/>
              <a:t>Джемухой</a:t>
            </a:r>
            <a:r>
              <a:rPr lang="ru-RU" sz="1100" b="1" dirty="0" smtClean="0"/>
              <a:t>, каменистыми и глинистыми почвами. Удобной земли, пригодной для обработки, оставалось 2887 десятин.</a:t>
            </a:r>
            <a:br>
              <a:rPr lang="ru-RU" sz="1100" b="1" dirty="0" smtClean="0"/>
            </a:br>
            <a:r>
              <a:rPr lang="ru-RU" sz="1100" b="1" dirty="0" smtClean="0"/>
              <a:t>Но и она в большинстве своем не обрабатывалась. Приезжих людей, переселенцев-арендаторов было еще мало. Не было и удобных дорог. На минеральные источники </a:t>
            </a:r>
            <a:r>
              <a:rPr lang="ru-RU" sz="1100" b="1" dirty="0" err="1" smtClean="0"/>
              <a:t>Пятигорья</a:t>
            </a:r>
            <a:r>
              <a:rPr lang="ru-RU" sz="1100" b="1" dirty="0" smtClean="0"/>
              <a:t> люди ехали, минуя </a:t>
            </a:r>
            <a:r>
              <a:rPr lang="ru-RU" sz="1100" b="1" dirty="0" err="1" smtClean="0"/>
              <a:t>султангиреевские</a:t>
            </a:r>
            <a:r>
              <a:rPr lang="ru-RU" sz="1100" b="1" dirty="0" smtClean="0"/>
              <a:t> земли, по построенному почтовому тракту Санкт-Петербург - Ставрополь - Георгиевск - Пятигорск.</a:t>
            </a:r>
            <a:br>
              <a:rPr lang="ru-RU" sz="1100" b="1" dirty="0" smtClean="0"/>
            </a:br>
            <a:r>
              <a:rPr lang="ru-RU" sz="1100" b="1" dirty="0" smtClean="0"/>
              <a:t>После смерти </a:t>
            </a:r>
            <a:r>
              <a:rPr lang="ru-RU" sz="1100" b="1" dirty="0" err="1" smtClean="0"/>
              <a:t>Султан-Менгли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Гирея</a:t>
            </a:r>
            <a:r>
              <a:rPr lang="ru-RU" sz="1100" b="1" dirty="0" smtClean="0"/>
              <a:t> земля по наследству перешла его детям </a:t>
            </a:r>
            <a:r>
              <a:rPr lang="ru-RU" sz="1100" b="1" dirty="0" err="1" smtClean="0"/>
              <a:t>Джанбеку</a:t>
            </a:r>
            <a:r>
              <a:rPr lang="ru-RU" sz="1100" b="1" dirty="0" smtClean="0"/>
              <a:t> и </a:t>
            </a:r>
            <a:r>
              <a:rPr lang="ru-RU" sz="1100" b="1" dirty="0" err="1" smtClean="0"/>
              <a:t>Тохтамышу</a:t>
            </a:r>
            <a:r>
              <a:rPr lang="ru-RU" sz="1100" b="1" dirty="0" smtClean="0"/>
              <a:t>. Но она их тоже не очень интересовала. Больше занимались лошадьми, а часть земли сдавали в аренду.</a:t>
            </a:r>
            <a:br>
              <a:rPr lang="ru-RU" sz="1100" b="1" dirty="0" smtClean="0"/>
            </a:br>
            <a:r>
              <a:rPr lang="ru-RU" sz="1100" b="1" dirty="0" smtClean="0"/>
              <a:t>К экономическому развитию обширного региона, каким является (опорный Кавказ, правительство и русская буржуазия проявляли большой интерес. Еще в1869 году наместник Кавказа Великий князь Михаил Николаевич предоставил императору Александру II записку с соображениями о необходимости скорейшего соединения Кавказа железнодорожной линией с общей сетью империи в направлении Ростов-на-Дону - Владикавказ. И после того, как последовало Высочайшее повеление - "включить линию от Ростова до Владикавказа в сеть главнейших железных дорог и обеспечить исполнение этих дорог перед другими и начать строительство не позже 1872 г.", Министерство путей сообщения, во главе с министром А. П. Бобринским, стало рассматривать варианты прохождения этой дороги.</a:t>
            </a:r>
            <a:br>
              <a:rPr lang="ru-RU" sz="1100" b="1" dirty="0" smtClean="0"/>
            </a:br>
            <a:r>
              <a:rPr lang="ru-RU" sz="1100" b="1" dirty="0" smtClean="0"/>
              <a:t>Министром были представлены в Комитет железных дорог, на выбор, четыре направления: 1) через Богословскую (15 верст севернее Невинномысска) на Железноводск - Пятигорск - Моздок с веткой на Владикавказ (731 верста); 2) через Невинномысскую, долинами Кубани, Березки, Курсавки, Кумы, Малки, Терека (651 верста), оставляя Пятигорск в 23 верстах южнее; 3) через Ставрополь (639 верст); 4) дорога на Владикавказ (южнее Ставрополя на 15 верст).</a:t>
            </a:r>
            <a:br>
              <a:rPr lang="ru-RU" sz="1100" b="1" dirty="0" smtClean="0"/>
            </a:br>
            <a:r>
              <a:rPr lang="ru-RU" sz="1100" b="1" dirty="0" smtClean="0"/>
              <a:t>Министром путей сообщения отдавалось предпочтение второму варианту, как проходящему по более ровной местности и обладающему в долинах рек богатой черноземной почвою со всеми задатками будущего экономического развития.</a:t>
            </a:r>
            <a:br>
              <a:rPr lang="ru-RU" sz="1100" b="1" dirty="0" smtClean="0"/>
            </a:br>
            <a:r>
              <a:rPr lang="ru-RU" sz="1100" b="1" dirty="0" smtClean="0"/>
              <a:t>Мнение это было поддержано его Высочеством и министрами, причем до Пятигорска признано выгодным ограничиться особой ветвью. Решение было Высочайше утверждено 7 марта 1872 года.</a:t>
            </a:r>
            <a:br>
              <a:rPr lang="ru-RU" sz="1100" b="1" dirty="0" smtClean="0"/>
            </a:br>
            <a:r>
              <a:rPr lang="ru-RU" sz="1100" b="1" dirty="0" smtClean="0"/>
              <a:t>И кто его знает, может быть на месте Минеральных Вод так и остался бы пустырь, если бы был выбран другой вариант прохождения железной дороги.</a:t>
            </a:r>
            <a:br>
              <a:rPr lang="ru-RU" sz="1100" b="1" dirty="0" smtClean="0"/>
            </a:br>
            <a:r>
              <a:rPr lang="ru-RU" sz="1100" b="1" dirty="0" smtClean="0"/>
              <a:t>Численность населения города на 1 января 2013 года составляет 76 291 человек.</a:t>
            </a:r>
            <a:br>
              <a:rPr lang="ru-RU" sz="1100" b="1" dirty="0" smtClean="0"/>
            </a:br>
            <a:endParaRPr lang="ru-RU" sz="1100" b="1" dirty="0" smtClean="0"/>
          </a:p>
          <a:p>
            <a:endParaRPr lang="ru-RU" sz="1000" b="1" dirty="0" smtClean="0"/>
          </a:p>
          <a:p>
            <a:endParaRPr lang="ru-RU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Функциональные зоны города</a:t>
            </a:r>
            <a:endParaRPr lang="ru-RU" dirty="0"/>
          </a:p>
        </p:txBody>
      </p:sp>
      <p:pic>
        <p:nvPicPr>
          <p:cNvPr id="6" name="Содержимое 5" descr="russia_5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214422"/>
            <a:ext cx="4786346" cy="521497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Экономический потенциал города представлен 874 предприятием малого и среднего бизнеса, кроме того, зарегистрировано и действует около 1743 предпринимателей.</a:t>
            </a:r>
          </a:p>
          <a:p>
            <a:pPr>
              <a:buNone/>
            </a:pPr>
            <a:r>
              <a:rPr lang="ru-RU" dirty="0" smtClean="0"/>
              <a:t>         Имеются предприятия </a:t>
            </a:r>
            <a:r>
              <a:rPr lang="ru-RU" b="1" dirty="0" smtClean="0"/>
              <a:t>пищевой, легкой, химической и полиграфической промышленности, строительной индустрии</a:t>
            </a:r>
            <a:r>
              <a:rPr lang="ru-RU" dirty="0" smtClean="0"/>
              <a:t>. Предприятия выпускают широкий ассортимент товаров народного потребления, производственно-технических изделий. Предприятия города Минеральные Воды производят уникальную для России продукции: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- минеральная вода «</a:t>
            </a:r>
            <a:r>
              <a:rPr lang="ru-RU" dirty="0" err="1" smtClean="0"/>
              <a:t>Славяновская</a:t>
            </a:r>
            <a:r>
              <a:rPr lang="ru-RU" dirty="0" smtClean="0"/>
              <a:t>», «Славянская», «</a:t>
            </a:r>
            <a:r>
              <a:rPr lang="ru-RU" dirty="0" err="1" smtClean="0"/>
              <a:t>Железноводская</a:t>
            </a:r>
            <a:r>
              <a:rPr lang="ru-RU" dirty="0" smtClean="0"/>
              <a:t> №1», «Ессентуки №2», «Ессентуки №4», «Ессентуки №20»,  которая пользуется большим спросом на всей территории Российской Федерации и за рубежом;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- полиграфическую продукцию;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- пищевой желатин, пользующийся большим спросом на внутреннем рынке и за рубежом, единственное место производства данного продукта в России - город Минеральные Воды;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- пластмассовых изделий и полиэтиленовой пленки;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- широкий ассортимент ликероводочной продукции, шампанских и сухих вин, являющихся неоднократными победителями как Российских, так и международных выставок;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- пряжи, ковров и ковровых изделий.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60007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i="1" dirty="0" smtClean="0"/>
              <a:t>      Машиностроение</a:t>
            </a:r>
            <a:r>
              <a:rPr lang="ru-RU" i="1" dirty="0" smtClean="0"/>
              <a:t>.</a:t>
            </a:r>
            <a:r>
              <a:rPr lang="ru-RU" dirty="0" smtClean="0"/>
              <a:t> Машиностроительное предприятие города - завод № 411, специализирующийся на капитальном ремонте самолетов ТУ-154 и авиадвигателей к ним тесно связано с аэропортом. Это крупнейшее промышленное предприятие города, на котором в настоящее время занято 0,624 тыс.чел. В России ремонтом самого массового в стране (и за рубежом среди отечественных пассажирских лайнеров) самолета ТУ-154 занимается, помимо завода № 411, лишь еще один завод - № 400, расположенный в Москве.</a:t>
            </a:r>
          </a:p>
          <a:p>
            <a:pPr>
              <a:buNone/>
            </a:pPr>
            <a:r>
              <a:rPr lang="ru-RU" dirty="0" smtClean="0"/>
              <a:t>            • ПК« Минераловодский </a:t>
            </a:r>
            <a:r>
              <a:rPr lang="ru-RU" dirty="0" err="1" smtClean="0"/>
              <a:t>Хлебокомбинат</a:t>
            </a:r>
            <a:r>
              <a:rPr lang="ru-RU" dirty="0" smtClean="0"/>
              <a:t>» (численность персонала - 0,3 тыс.чел.);</a:t>
            </a:r>
          </a:p>
          <a:p>
            <a:pPr>
              <a:buNone/>
            </a:pPr>
            <a:r>
              <a:rPr lang="ru-RU" dirty="0" smtClean="0"/>
              <a:t>            •ОАО «</a:t>
            </a:r>
            <a:r>
              <a:rPr lang="ru-RU" dirty="0" err="1" smtClean="0"/>
              <a:t>Минводыпищепродукт</a:t>
            </a:r>
            <a:r>
              <a:rPr lang="ru-RU" dirty="0" smtClean="0"/>
              <a:t>» (0,25 тыс.чел.);</a:t>
            </a:r>
          </a:p>
          <a:p>
            <a:pPr>
              <a:buNone/>
            </a:pPr>
            <a:r>
              <a:rPr lang="ru-RU" dirty="0" smtClean="0"/>
              <a:t>            • ООО «</a:t>
            </a:r>
            <a:r>
              <a:rPr lang="ru-RU" dirty="0" err="1" smtClean="0"/>
              <a:t>Араф</a:t>
            </a:r>
            <a:r>
              <a:rPr lang="ru-RU" dirty="0" smtClean="0"/>
              <a:t>» (0,15 тыс.чел.);</a:t>
            </a:r>
          </a:p>
          <a:p>
            <a:pPr>
              <a:buNone/>
            </a:pPr>
            <a:r>
              <a:rPr lang="ru-RU" dirty="0" smtClean="0"/>
              <a:t>            • ООО «Дон» (0,1 тыс.чел.);</a:t>
            </a:r>
          </a:p>
          <a:p>
            <a:pPr>
              <a:buNone/>
            </a:pPr>
            <a:r>
              <a:rPr lang="ru-RU" dirty="0" smtClean="0"/>
              <a:t>            • ЗАО «Желатиновый завод Минераловодский» (0,16 тыс.чел.).</a:t>
            </a:r>
          </a:p>
          <a:p>
            <a:pPr>
              <a:buNone/>
            </a:pPr>
            <a:r>
              <a:rPr lang="ru-RU" dirty="0" smtClean="0"/>
              <a:t>           Среди этих предприятий в наиболее благополучном состоянии находится </a:t>
            </a:r>
            <a:r>
              <a:rPr lang="ru-RU" dirty="0" err="1" smtClean="0"/>
              <a:t>хлебокомбинат</a:t>
            </a:r>
            <a:r>
              <a:rPr lang="ru-RU" dirty="0" smtClean="0"/>
              <a:t> и  заводы по розливу минеральной воды.</a:t>
            </a:r>
          </a:p>
          <a:p>
            <a:pPr>
              <a:buNone/>
            </a:pPr>
            <a:r>
              <a:rPr lang="ru-RU" dirty="0" smtClean="0"/>
              <a:t>            В крайне тяжелом положении находится </a:t>
            </a:r>
            <a:r>
              <a:rPr lang="ru-RU" b="1" i="1" dirty="0" smtClean="0"/>
              <a:t>легкая промышленность</a:t>
            </a:r>
            <a:r>
              <a:rPr lang="ru-RU" dirty="0" smtClean="0"/>
              <a:t> города, представленная следующими основными предприятиями:</a:t>
            </a:r>
          </a:p>
          <a:p>
            <a:pPr>
              <a:buNone/>
            </a:pPr>
            <a:r>
              <a:rPr lang="ru-RU" dirty="0" smtClean="0"/>
              <a:t>            • ОАО «Минераловодская прядильно-ткацкая мануфактура» (0,1 тыс.чел.).</a:t>
            </a:r>
          </a:p>
          <a:p>
            <a:pPr>
              <a:buNone/>
            </a:pPr>
            <a:r>
              <a:rPr lang="ru-RU" dirty="0" smtClean="0"/>
              <a:t>             Специализирующаяся на выпуске ковров и ковровых изделий, а также шерстяной и синтетической пряжи прядильно-ткацкая мануфактура находится в тяжелом финансовом положении из-за трудностей сбыта готовой продукции и сокращения платежеспособного спроса.</a:t>
            </a:r>
          </a:p>
          <a:p>
            <a:pPr>
              <a:buNone/>
            </a:pPr>
            <a:r>
              <a:rPr lang="ru-RU" b="1" i="1" dirty="0" smtClean="0"/>
              <a:t>             Химическая промышленность</a:t>
            </a:r>
            <a:r>
              <a:rPr lang="ru-RU" i="1" dirty="0" smtClean="0"/>
              <a:t> </a:t>
            </a:r>
            <a:r>
              <a:rPr lang="ru-RU" dirty="0" smtClean="0"/>
              <a:t>города представлена заводом   ООО «</a:t>
            </a:r>
            <a:r>
              <a:rPr lang="ru-RU" dirty="0" err="1" smtClean="0"/>
              <a:t>Ставрополимер</a:t>
            </a:r>
            <a:r>
              <a:rPr lang="ru-RU" dirty="0" smtClean="0"/>
              <a:t>» (0,4 тыс. занятых), выпускающим пленочные изделия, изделия из пластмасс, полиэтиленовую тару и другую продукцию, поставляемую в различные регионы России.</a:t>
            </a:r>
          </a:p>
          <a:p>
            <a:pPr>
              <a:buNone/>
            </a:pPr>
            <a:r>
              <a:rPr lang="ru-RU" dirty="0" smtClean="0"/>
              <a:t>            Стабильно работают предприятия </a:t>
            </a:r>
            <a:r>
              <a:rPr lang="ru-RU" b="1" i="1" dirty="0" smtClean="0"/>
              <a:t>полиграфической промышленности</a:t>
            </a:r>
            <a:r>
              <a:rPr lang="ru-RU" dirty="0" smtClean="0"/>
              <a:t> города:</a:t>
            </a:r>
          </a:p>
          <a:p>
            <a:pPr>
              <a:buNone/>
            </a:pPr>
            <a:r>
              <a:rPr lang="ru-RU" dirty="0" smtClean="0"/>
              <a:t>            •ОАО «Издательство  Кавказская здравница» (375 чел.);</a:t>
            </a:r>
          </a:p>
          <a:p>
            <a:pPr>
              <a:buNone/>
            </a:pPr>
            <a:r>
              <a:rPr lang="ru-RU" dirty="0" smtClean="0"/>
              <a:t>            •  ОАО «Минераловодская городская типография (25 чел.);</a:t>
            </a:r>
          </a:p>
          <a:p>
            <a:pPr>
              <a:buNone/>
            </a:pPr>
            <a:r>
              <a:rPr lang="ru-RU" dirty="0" smtClean="0"/>
              <a:t>             выпускающие высоко качественную полиграфическую продукцию, газетную продукцию, а также обойную бумагу.</a:t>
            </a:r>
          </a:p>
          <a:p>
            <a:pPr>
              <a:buNone/>
            </a:pPr>
            <a:r>
              <a:rPr lang="ru-RU" b="1" i="1" dirty="0" smtClean="0"/>
              <a:t>             Бумажная промышленность</a:t>
            </a:r>
            <a:r>
              <a:rPr lang="ru-RU" dirty="0" smtClean="0"/>
              <a:t> города представлена ЗАО «</a:t>
            </a:r>
            <a:r>
              <a:rPr lang="ru-RU" dirty="0" err="1" smtClean="0"/>
              <a:t>Кавминтара</a:t>
            </a:r>
            <a:r>
              <a:rPr lang="ru-RU" dirty="0" smtClean="0"/>
              <a:t>», выпускающим тару из бумаги и картона (численность занятых - 115 чел.).</a:t>
            </a:r>
          </a:p>
          <a:p>
            <a:pPr>
              <a:buNone/>
            </a:pPr>
            <a:r>
              <a:rPr lang="ru-RU" dirty="0" smtClean="0"/>
              <a:t>            В целом по промышленности г.Минеральные Воды можно констатировать, что, за исключением легкой, предприятия всех представленных в городе отраслей, в большей или меньшей степени постепенно приспосабливаются к новым рыночным условиям, ориентируясь на выпуск конкурентоспособной продукции, пользующейся спросом.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datelstvo_kavkazskaya_zdravnica_117773750883216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4022148" cy="318612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357562"/>
            <a:ext cx="4516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ОАО «Издательство  Кавказская здравница»</a:t>
            </a:r>
            <a:endParaRPr lang="ru-RU" dirty="0"/>
          </a:p>
        </p:txBody>
      </p:sp>
      <p:pic>
        <p:nvPicPr>
          <p:cNvPr id="6" name="Рисунок 5" descr="lin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00042"/>
            <a:ext cx="2366965" cy="1785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43438" y="2214554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ЗАО «Желатиновый завод Минераловодский»</a:t>
            </a:r>
            <a:endParaRPr lang="ru-RU" dirty="0"/>
          </a:p>
        </p:txBody>
      </p:sp>
      <p:pic>
        <p:nvPicPr>
          <p:cNvPr id="8" name="Рисунок 7" descr="50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00504"/>
            <a:ext cx="3621086" cy="25590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6248" y="5000636"/>
            <a:ext cx="317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ОАО «</a:t>
            </a:r>
            <a:r>
              <a:rPr lang="ru-RU" dirty="0" err="1" smtClean="0"/>
              <a:t>Минводыпищепродукт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/>
          <a:lstStyle/>
          <a:p>
            <a:r>
              <a:rPr lang="ru-RU" dirty="0" smtClean="0"/>
              <a:t>Жилье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ru-RU" dirty="0" smtClean="0"/>
              <a:t>Жилой фонд г. Минеральные Воды по состоянию на 01.01.2006г. составил 1581,6 тыс.м. Средняя жилищная обеспеченность населения – 20,9 м</a:t>
            </a:r>
            <a:r>
              <a:rPr lang="ru-RU" baseline="30000" dirty="0" smtClean="0"/>
              <a:t>2</a:t>
            </a:r>
            <a:r>
              <a:rPr lang="ru-RU" dirty="0" smtClean="0"/>
              <a:t> общей площади на одного жителя.</a:t>
            </a:r>
            <a:endParaRPr lang="ru-RU" dirty="0"/>
          </a:p>
        </p:txBody>
      </p:sp>
      <p:pic>
        <p:nvPicPr>
          <p:cNvPr id="4" name="Рисунок 3" descr="image02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071942"/>
            <a:ext cx="5072098" cy="264320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171</TotalTime>
  <Words>259</Words>
  <Application>Microsoft Office PowerPoint</Application>
  <PresentationFormat>Экран (4:3)</PresentationFormat>
  <Paragraphs>60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Функциональные зоны  г. Минеральные Воды</vt:lpstr>
      <vt:lpstr>Город на карте России</vt:lpstr>
      <vt:lpstr>Город на космическом снимке</vt:lpstr>
      <vt:lpstr>Краткая история создания и развития города</vt:lpstr>
      <vt:lpstr>Функциональные зоны города</vt:lpstr>
      <vt:lpstr>Промышленность</vt:lpstr>
      <vt:lpstr>Слайд 7</vt:lpstr>
      <vt:lpstr>Слайд 8</vt:lpstr>
      <vt:lpstr>Жилье</vt:lpstr>
      <vt:lpstr>Слайд 10</vt:lpstr>
      <vt:lpstr>Проблемы города и пути их решения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Минеральные Воды</dc:title>
  <dc:creator>User</dc:creator>
  <cp:lastModifiedBy>Комп</cp:lastModifiedBy>
  <cp:revision>23</cp:revision>
  <dcterms:created xsi:type="dcterms:W3CDTF">2013-10-12T19:08:51Z</dcterms:created>
  <dcterms:modified xsi:type="dcterms:W3CDTF">2013-11-19T12:53:38Z</dcterms:modified>
</cp:coreProperties>
</file>