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60" r:id="rId4"/>
    <p:sldId id="264" r:id="rId5"/>
    <p:sldId id="261" r:id="rId6"/>
    <p:sldId id="262" r:id="rId7"/>
    <p:sldId id="269" r:id="rId8"/>
    <p:sldId id="276" r:id="rId9"/>
    <p:sldId id="271" r:id="rId10"/>
    <p:sldId id="270" r:id="rId11"/>
    <p:sldId id="272" r:id="rId12"/>
    <p:sldId id="273" r:id="rId13"/>
    <p:sldId id="274" r:id="rId14"/>
    <p:sldId id="277" r:id="rId15"/>
    <p:sldId id="257" r:id="rId16"/>
    <p:sldId id="263" r:id="rId17"/>
    <p:sldId id="27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660"/>
  </p:normalViewPr>
  <p:slideViewPr>
    <p:cSldViewPr>
      <p:cViewPr varScale="1">
        <p:scale>
          <a:sx n="70" d="100"/>
          <a:sy n="70" d="100"/>
        </p:scale>
        <p:origin x="-4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EF4166-A645-49A0-8F3C-E11D1B033018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F57FD8-D079-48E8-BA0D-09AB97D90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E2FEC3-6FFB-46A8-A7DB-3ECEE14269B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C2DFCB-6D5F-4021-B83D-D31FEA74EC83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E7D23E-E6D1-49FF-B1DA-0419A9A55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3A4B3-C274-47FC-B21E-BE51E02A3E07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937F7-F48A-47CF-A8D6-F770CF40E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03BDA-2AA5-4CCB-8BBC-4DE0C269A362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FA768-B8CD-477D-8FE5-B31BE7469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530225"/>
            <a:ext cx="8183562" cy="20177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238" y="2700338"/>
            <a:ext cx="8183562" cy="2017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33326-10FF-4CF6-8B0F-6DB4D598D662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4BEA8-2342-45A7-8DEC-E5436B990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9DA5B-8074-437E-BDD5-1470911E0235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02DC2-71DA-4B93-B959-E6CB5C677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86EFDF-767B-46B9-9C4B-AC5CD381E7A7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4CCFA4-DA92-4C04-B17E-A3172A829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86977-6E9D-43A7-A601-5B8A14312953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53648-7362-4A7A-9839-728F71F16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8AA6-82BD-4039-8D00-2DD52B6F7A3E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CB5F-92FB-4ECE-B38A-A1FB98AD7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CDC17-79C0-407E-AAAA-483AE91DA0CA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49CB1-76F4-4925-ABA3-A237252EF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BDD17F-E266-4568-8527-86ED10E1D9A5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424F70-E3E5-4627-8512-9F25C5D2D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74D2-5731-4F9E-A94F-A0503BC85AC8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C9C7B-D3F6-481C-BF44-1B44EBA48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48FB52-5518-479C-9E92-81B43D22AD79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3973CB-04FA-4180-A980-613498A68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BF87627-7B34-4425-AACD-63794DD75C1B}" type="datetimeFigureOut">
              <a:rPr lang="ru-RU"/>
              <a:pPr>
                <a:defRPr/>
              </a:pPr>
              <a:t>21.01.2015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BFBCEDB-F1D9-4027-8710-8AD9CBA74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1" r:id="rId2"/>
    <p:sldLayoutId id="2147483690" r:id="rId3"/>
    <p:sldLayoutId id="2147483682" r:id="rId4"/>
    <p:sldLayoutId id="2147483683" r:id="rId5"/>
    <p:sldLayoutId id="2147483684" r:id="rId6"/>
    <p:sldLayoutId id="2147483691" r:id="rId7"/>
    <p:sldLayoutId id="2147483685" r:id="rId8"/>
    <p:sldLayoutId id="2147483692" r:id="rId9"/>
    <p:sldLayoutId id="2147483686" r:id="rId10"/>
    <p:sldLayoutId id="2147483687" r:id="rId11"/>
    <p:sldLayoutId id="21474836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урок УГода2015\image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00438"/>
            <a:ext cx="82868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8" y="214313"/>
            <a:ext cx="8501062" cy="32146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МЕЖДУНАРОДНОЕ ПОЛОЖЕНИЕ И ВНЕШНЯЯ ПОЛИТИКА РОССИИ В 20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-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е ГОДЫ ХХ ВЕКА.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14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643578"/>
            <a:ext cx="6272202" cy="64294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6513" algn="ctr" eaLnBrk="1" hangingPunct="1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Урок истории в 9 классе</a:t>
            </a:r>
          </a:p>
          <a:p>
            <a:pPr marL="36513" algn="ctr" eaLnBrk="1" hangingPunct="1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Учитель: Наталия Сергеевна Деревенец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мпрос 20-30 гг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1181"/>
          <a:stretch>
            <a:fillRect/>
          </a:stretch>
        </p:blipFill>
        <p:spPr>
          <a:xfrm>
            <a:off x="0" y="0"/>
            <a:ext cx="9144000" cy="4292600"/>
          </a:xfrm>
        </p:spPr>
      </p:pic>
      <p:pic>
        <p:nvPicPr>
          <p:cNvPr id="1028" name="Picture 4" descr="G:\УЧИТЕЛЬ ГОДА 2015\Все к уроку 2015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5460" y="2071678"/>
            <a:ext cx="5758540" cy="4786322"/>
          </a:xfrm>
          <a:prstGeom prst="rect">
            <a:avLst/>
          </a:prstGeom>
          <a:solidFill>
            <a:srgbClr val="FF0000"/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5842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4286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ru-RU" sz="19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Полоса признания СССР.</a:t>
            </a:r>
          </a:p>
        </p:txBody>
      </p:sp>
      <p:sp>
        <p:nvSpPr>
          <p:cNvPr id="14340" name="Rectangle 5"/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3857620" cy="3429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1924 – 1925 гг.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 дипломатические отношения с Великобританией, Италией, Австрией, Грецией, Швецией, Францией,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1924 г дипломатические взаимоотношения с Мексикой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1925 г. Японо-советская конвенция.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</p:txBody>
      </p:sp>
      <p:sp>
        <p:nvSpPr>
          <p:cNvPr id="14342" name="AutoShape 9"/>
          <p:cNvSpPr>
            <a:spLocks noChangeArrowheads="1"/>
          </p:cNvSpPr>
          <p:nvPr/>
        </p:nvSpPr>
        <p:spPr bwMode="auto">
          <a:xfrm>
            <a:off x="4857752" y="3786190"/>
            <a:ext cx="640102" cy="431801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AutoShape 8"/>
          <p:cNvSpPr>
            <a:spLocks noChangeArrowheads="1"/>
          </p:cNvSpPr>
          <p:nvPr/>
        </p:nvSpPr>
        <p:spPr bwMode="auto">
          <a:xfrm>
            <a:off x="6786578" y="5600464"/>
            <a:ext cx="497857" cy="403477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4" name="AutoShape 11"/>
          <p:cNvSpPr>
            <a:spLocks noChangeArrowheads="1"/>
          </p:cNvSpPr>
          <p:nvPr/>
        </p:nvSpPr>
        <p:spPr bwMode="auto">
          <a:xfrm>
            <a:off x="7715272" y="5828939"/>
            <a:ext cx="640102" cy="460754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5" name="AutoShape 12"/>
          <p:cNvSpPr>
            <a:spLocks noChangeArrowheads="1"/>
          </p:cNvSpPr>
          <p:nvPr/>
        </p:nvSpPr>
        <p:spPr bwMode="auto">
          <a:xfrm>
            <a:off x="6643702" y="4357694"/>
            <a:ext cx="500066" cy="500066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6" name="AutoShape 13"/>
          <p:cNvSpPr>
            <a:spLocks noChangeArrowheads="1"/>
          </p:cNvSpPr>
          <p:nvPr/>
        </p:nvSpPr>
        <p:spPr bwMode="auto">
          <a:xfrm>
            <a:off x="7643834" y="1357298"/>
            <a:ext cx="500065" cy="431801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7" name="AutoShape 14"/>
          <p:cNvSpPr>
            <a:spLocks noChangeArrowheads="1"/>
          </p:cNvSpPr>
          <p:nvPr/>
        </p:nvSpPr>
        <p:spPr bwMode="auto">
          <a:xfrm>
            <a:off x="6429388" y="3786190"/>
            <a:ext cx="554057" cy="5048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5286380" y="4786322"/>
            <a:ext cx="571504" cy="50323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14282" y="1857364"/>
            <a:ext cx="571504" cy="571504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2" grpId="1" animBg="1"/>
      <p:bldP spid="14343" grpId="0" animBg="1"/>
      <p:bldP spid="14343" grpId="1" animBg="1"/>
      <p:bldP spid="14344" grpId="0" animBg="1"/>
      <p:bldP spid="14344" grpId="1" animBg="1"/>
      <p:bldP spid="14345" grpId="0" animBg="1"/>
      <p:bldP spid="14345" grpId="1" animBg="1"/>
      <p:bldP spid="14346" grpId="0" animBg="1"/>
      <p:bldP spid="14346" grpId="1" animBg="1"/>
      <p:bldP spid="14347" grpId="0" animBg="1"/>
      <p:bldP spid="14347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785786" y="476250"/>
            <a:ext cx="2143140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СССР</a:t>
            </a:r>
          </a:p>
        </p:txBody>
      </p:sp>
      <p:sp>
        <p:nvSpPr>
          <p:cNvPr id="15363" name="WordArt 5"/>
          <p:cNvSpPr>
            <a:spLocks noChangeArrowheads="1" noChangeShapeType="1" noTextEdit="1"/>
          </p:cNvSpPr>
          <p:nvPr/>
        </p:nvSpPr>
        <p:spPr bwMode="auto">
          <a:xfrm>
            <a:off x="5143504" y="549275"/>
            <a:ext cx="3000396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Германия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000628" y="1285860"/>
            <a:ext cx="3357586" cy="34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Расчет Экономический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642910" y="1285860"/>
            <a:ext cx="3000396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Расчет Политический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4214810" y="1785926"/>
            <a:ext cx="4643470" cy="481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Техническая помощь России</a:t>
            </a:r>
          </a:p>
          <a:p>
            <a:pPr>
              <a:spcBef>
                <a:spcPct val="50000"/>
              </a:spcBef>
            </a:pPr>
            <a:r>
              <a:rPr lang="ru-RU" dirty="0"/>
              <a:t>Военно-техническое сотрудничество</a:t>
            </a:r>
          </a:p>
          <a:p>
            <a:pPr>
              <a:spcBef>
                <a:spcPct val="50000"/>
              </a:spcBef>
            </a:pPr>
            <a:r>
              <a:rPr lang="ru-RU" dirty="0"/>
              <a:t>«ЮНКЕРС» - постройка самолетов под Москвой</a:t>
            </a:r>
          </a:p>
          <a:p>
            <a:pPr>
              <a:spcBef>
                <a:spcPct val="50000"/>
              </a:spcBef>
            </a:pPr>
            <a:r>
              <a:rPr lang="ru-RU" dirty="0"/>
              <a:t>Оружейный магнат КРУПП возводил артиллерийские заводы в Средней Азии</a:t>
            </a:r>
          </a:p>
          <a:p>
            <a:pPr>
              <a:spcBef>
                <a:spcPct val="50000"/>
              </a:spcBef>
            </a:pPr>
            <a:r>
              <a:rPr lang="ru-RU" dirty="0"/>
              <a:t>Советские специалисты выезжали на стажировку в Германию.</a:t>
            </a:r>
          </a:p>
          <a:p>
            <a:pPr>
              <a:spcBef>
                <a:spcPct val="50000"/>
              </a:spcBef>
            </a:pPr>
            <a:r>
              <a:rPr lang="ru-RU" dirty="0"/>
              <a:t>На предприятиях СССР трудились немецкие инженеры</a:t>
            </a:r>
          </a:p>
          <a:p>
            <a:pPr>
              <a:spcBef>
                <a:spcPct val="50000"/>
              </a:spcBef>
            </a:pPr>
            <a:r>
              <a:rPr lang="ru-RU" dirty="0"/>
              <a:t>К 1929 г. СССР имеет 27 технических соглашений с германскими фирмами.</a:t>
            </a:r>
          </a:p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357158" y="1916112"/>
            <a:ext cx="3500462" cy="444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>
                <a:gd name="adj" fmla="val 49588"/>
              </a:avLst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СССР пользуется ожесточенной конкуренцией между иностранными фирмами,</a:t>
            </a:r>
          </a:p>
          <a:p>
            <a:pPr>
              <a:spcBef>
                <a:spcPct val="50000"/>
              </a:spcBef>
            </a:pPr>
            <a:r>
              <a:rPr lang="ru-RU" dirty="0"/>
              <a:t>НО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rgbClr val="7E0000"/>
                </a:solidFill>
              </a:rPr>
              <a:t>Крупных государственных кредитов СССР так и не предоставили.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rgbClr val="7E0000"/>
                </a:solidFill>
              </a:rPr>
              <a:t>Как вы думаете почему?</a:t>
            </a:r>
          </a:p>
          <a:p>
            <a:pPr>
              <a:spcBef>
                <a:spcPct val="50000"/>
              </a:spcBef>
            </a:pPr>
            <a:r>
              <a:rPr lang="ru-RU" dirty="0">
                <a:solidFill>
                  <a:srgbClr val="7E0000"/>
                </a:solidFill>
              </a:rPr>
              <a:t>Можете ли сделать вывод какая из сторон получала больше выгод от этого сотрудничества?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1785926"/>
            <a:ext cx="4643470" cy="4572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785926"/>
            <a:ext cx="3643338" cy="4572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xfrm rot="16200000">
            <a:off x="-3240881" y="3240881"/>
            <a:ext cx="6858000" cy="3762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2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Соглашения со странами Востока.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428564" y="0"/>
            <a:ext cx="8715436" cy="6858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1921 г подписаны равноправные договоры с Персией (Ираном), Афганистаном, Турцией и Монголией.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надежде соединить рабочее движение на Западе с национально-освободительным движением на Востоке.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договоре с Ираном содержалось главное положение: если другие страны попытаются захватить территорию Ирана или использовать ее для агрессии против РСФСР, а иранское правительство не сможет ее предотвратить, то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«советское правительство имеет право ввести свои войска на территорию Ирана»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договору с Афганистаном признали независимость друг друга и обязывались не вступать с третьей державой в военное или политическое соглашение, которое доставило бы  ущерб одной из договаривающихся сторон.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договору с Турцией Россия отказалась от  всех привилегий, которые имела царская Россия. Представила Турции крупную финансовую помощь.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1924 г. Дипломатические отношения с Китаем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 rot="16200000">
            <a:off x="-3053561" y="3053563"/>
            <a:ext cx="6858002" cy="7508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Дипломатические конфликты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западными странами.</a:t>
            </a:r>
            <a:endParaRPr lang="ru-RU" sz="2000" dirty="0" smtClean="0">
              <a:effectLst/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785786" y="0"/>
            <a:ext cx="8358214" cy="685799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мая 1923 г мин. Ин. Дел Великобритании лорд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Д.Керзон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обвинил СССР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антибританской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политике на Востоке.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расценило «ультиматум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Керзона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как попытку вмешательства в дела СССР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1927 г. Конфликт между СССР и Великобританией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1927 г. Франция потребовала отзыва советского посла Х.Раковского…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Варшаве убит полпред Войков Л.П.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СССР расценило все эти события?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3178983" y="3178983"/>
            <a:ext cx="6858000" cy="50003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и деятельность Коминтерна</a:t>
            </a:r>
            <a:endParaRPr lang="ru-RU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009" t="21419" r="35108" b="21550"/>
          <a:stretch>
            <a:fillRect/>
          </a:stretch>
        </p:blipFill>
        <p:spPr bwMode="auto">
          <a:xfrm>
            <a:off x="4357686" y="214290"/>
            <a:ext cx="2695072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0034" y="1"/>
            <a:ext cx="407196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Контроль за мировым революционным движением.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928670"/>
            <a:ext cx="407196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Создана международная революционно  пролетарская организация объединившая компартии разных стран, - Коммунистический интернационал (КОМИНТЕРН)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934670"/>
            <a:ext cx="207170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 </a:t>
            </a:r>
            <a:r>
              <a:rPr lang="ru-RU" dirty="0" smtClean="0"/>
              <a:t>КОНГРЕСС КОМИНТЕРНА – МАРТ 1919 Г.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71736" y="5934670"/>
            <a:ext cx="214314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II </a:t>
            </a:r>
            <a:r>
              <a:rPr lang="ru-RU" dirty="0" smtClean="0"/>
              <a:t>КОНГРЕСС КОМИНТЕРНА  - ЛЕТО 1920 Г.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4998" t="22678" r="35103" b="20989"/>
          <a:stretch>
            <a:fillRect/>
          </a:stretch>
        </p:blipFill>
        <p:spPr bwMode="auto">
          <a:xfrm>
            <a:off x="6715140" y="3214686"/>
            <a:ext cx="2428860" cy="3433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7410" t="24514" r="38882" b="26003"/>
          <a:stretch>
            <a:fillRect/>
          </a:stretch>
        </p:blipFill>
        <p:spPr bwMode="auto">
          <a:xfrm>
            <a:off x="571472" y="3357562"/>
            <a:ext cx="1643074" cy="2571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27132" t="30240" r="26492" b="28536"/>
          <a:stretch>
            <a:fillRect/>
          </a:stretch>
        </p:blipFill>
        <p:spPr bwMode="auto">
          <a:xfrm>
            <a:off x="2285984" y="3643314"/>
            <a:ext cx="321471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l="34226" t="19930" r="35897" b="22369"/>
          <a:stretch>
            <a:fillRect/>
          </a:stretch>
        </p:blipFill>
        <p:spPr bwMode="auto">
          <a:xfrm>
            <a:off x="6929422" y="214290"/>
            <a:ext cx="2214578" cy="2690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30316560_337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>
          <a:xfrm>
            <a:off x="357158" y="642918"/>
            <a:ext cx="8454579" cy="5214974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050" name="Picture 2" descr="C:\Documents and Settings\User\Мои документы\Мои документы\УЧИТЕЛЬ ГОДА 2015\Все к уроку 2015\терем\135569171145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14313"/>
            <a:ext cx="8699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User\Мои документы\Мои документы\УЧИТЕЛЬ ГОДА 2015\Все к уроку 2015\терем\b_fef80b6106b12dce15a7dc785f3e7a3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214313"/>
            <a:ext cx="47625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User\Мои документы\Мои документы\УЧИТЕЛЬ ГОДА 2015\Все к уроку 2015\терем\6435810989_b0d01fa647_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207963"/>
            <a:ext cx="8501062" cy="66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30316560_337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lum bright="20000"/>
          </a:blip>
          <a:srcRect/>
          <a:stretch>
            <a:fillRect/>
          </a:stretch>
        </p:blipFill>
        <p:spPr>
          <a:xfrm>
            <a:off x="285720" y="285728"/>
            <a:ext cx="4029103" cy="250033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9459" name="Picture 2" descr="C:\Documents and Settings\User\Мои документы\Мои документы\УЧИТЕЛЬ ГОДА 2015\Все к уроку 2015\терем\135569171145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57188"/>
            <a:ext cx="39862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C:\Documents and Settings\User\Мои документы\Мои документы\УЧИТЕЛЬ ГОДА 2015\Все к уроку 2015\терем\b_fef80b6106b12dce15a7dc785f3e7a3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617788"/>
            <a:ext cx="2857500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Documents and Settings\User\Мои документы\Мои документы\УЧИТЕЛЬ ГОДА 2015\Все к уроку 2015\терем\6435810989_b0d01fa647_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3214688"/>
            <a:ext cx="42005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88" y="642938"/>
            <a:ext cx="857250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1914</a:t>
            </a:r>
            <a:r>
              <a:rPr lang="ru-RU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7750" y="357188"/>
            <a:ext cx="857250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1900</a:t>
            </a:r>
            <a:r>
              <a:rPr lang="ru-RU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1688" y="4857750"/>
            <a:ext cx="1571625" cy="369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20-е 30-е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072313" y="5500688"/>
            <a:ext cx="857250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2008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786058"/>
            <a:ext cx="61257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урок!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86808" cy="592935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7E0000"/>
                </a:solidFill>
              </a:rPr>
              <a:t/>
            </a:r>
            <a:br>
              <a:rPr lang="ru-RU" sz="2400" dirty="0" smtClean="0">
                <a:solidFill>
                  <a:srgbClr val="7E0000"/>
                </a:solidFill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100" dirty="0" smtClean="0">
                <a:solidFill>
                  <a:schemeClr val="bg1"/>
                </a:solidFill>
              </a:rPr>
              <a:t>«Можно ли утверждать, что события 20-х гг.  в международных отношениях ХХ века были первыми ступенями к началу второй мировой войны, в жерло которой были втянуты 39 государств в том числе и СССР?»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86750" cy="71437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 anchorCtr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ПЛАН РАБОТЫ НАД ТЕМОЙ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28625" y="1143000"/>
            <a:ext cx="8286750" cy="535783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Преодоление политической изоляции.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Генуэзская конференция.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Полоса признания СССР.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Соглашения со странами Востока.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Дипломатические конфликты с западными странами.</a:t>
            </a:r>
          </a:p>
          <a:p>
            <a:pPr marL="265176" indent="-265176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и деятельность Коминтерна.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ертикальный свиток 9"/>
          <p:cNvSpPr/>
          <p:nvPr/>
        </p:nvSpPr>
        <p:spPr>
          <a:xfrm>
            <a:off x="357188" y="785813"/>
            <a:ext cx="8572500" cy="1071562"/>
          </a:xfrm>
          <a:prstGeom prst="vertic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Двойственная внешняя политика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452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Преодоление политической изоляции.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071938" y="2143125"/>
            <a:ext cx="5072062" cy="4357688"/>
          </a:xfrm>
          <a:prstGeom prst="vertic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другой стороны отражала курс правящей   коммунистической партии на мировую революцию. 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0" y="2143125"/>
            <a:ext cx="4786313" cy="4357688"/>
          </a:xfrm>
          <a:prstGeom prst="vertic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одной стороны она направлена на защиту государственных интересов страны.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1039" t="20294" r="21249" b="20845"/>
          <a:stretch>
            <a:fillRect/>
          </a:stretch>
        </p:blipFill>
        <p:spPr bwMode="auto">
          <a:xfrm>
            <a:off x="1785938" y="1857375"/>
            <a:ext cx="54292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3418" t="19568" r="33746" b="18468"/>
          <a:stretch>
            <a:fillRect/>
          </a:stretch>
        </p:blipFill>
        <p:spPr bwMode="auto">
          <a:xfrm>
            <a:off x="2281238" y="857250"/>
            <a:ext cx="40767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25"/>
            <a:ext cx="9144000" cy="18573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 конце 1920 — начале 1921 гг. состоялось подписание первых мирных договоров с Финляндией, Эстонией, Латвией, Литвой, Польшей.</a:t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БЫВШИЕ ТЕРРИТОРИИ РОССИИ.</a:t>
            </a:r>
            <a:endParaRPr lang="ru-RU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43" name="Содержимое 3" descr="мпрос 20-30 гг.emf"/>
          <p:cNvPicPr>
            <a:picLocks noGrp="1" noChangeAspect="1"/>
          </p:cNvPicPr>
          <p:nvPr>
            <p:ph idx="1"/>
          </p:nvPr>
        </p:nvPicPr>
        <p:blipFill>
          <a:blip r:embed="rId2"/>
          <a:srcRect t="2284" r="1601"/>
          <a:stretch>
            <a:fillRect/>
          </a:stretch>
        </p:blipFill>
        <p:spPr>
          <a:xfrm>
            <a:off x="0" y="0"/>
            <a:ext cx="9144000" cy="5072063"/>
          </a:xfrm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779838" y="836613"/>
            <a:ext cx="792162" cy="576262"/>
          </a:xfrm>
          <a:prstGeom prst="rightArrow">
            <a:avLst>
              <a:gd name="adj1" fmla="val 50000"/>
              <a:gd name="adj2" fmla="val 343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4857750"/>
            <a:ext cx="8229600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4000500"/>
            <a:ext cx="9144000" cy="28575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 1921 г. страны Антанты предложили Советскому правительству принять участие в международной конференции для урегулирования спорных вопросов, связанных с экономическими претензиями Запада к России. В случае их принятия европейские страны обещали официально признать Советскую Россию. 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/>
          <a:srcRect l="24821" t="26999" r="24820" b="26678"/>
          <a:stretch>
            <a:fillRect/>
          </a:stretch>
        </p:blipFill>
        <p:spPr bwMode="auto">
          <a:xfrm>
            <a:off x="142844" y="500042"/>
            <a:ext cx="4862543" cy="3511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ГЕНУЭЗСКАЯ КОНФЕРЕНЦИЯ.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/>
          <a:srcRect l="24312" t="26230" r="24821" b="26378"/>
          <a:stretch>
            <a:fillRect/>
          </a:stretch>
        </p:blipFill>
        <p:spPr bwMode="auto">
          <a:xfrm>
            <a:off x="5214942" y="1357298"/>
            <a:ext cx="3779838" cy="2644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5143504" y="404813"/>
            <a:ext cx="4000496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</a:rPr>
              <a:t>10 апреля 1922 г. </a:t>
            </a:r>
            <a:r>
              <a:rPr lang="ru-RU" sz="1600" b="1" i="1" dirty="0">
                <a:solidFill>
                  <a:schemeClr val="bg1"/>
                </a:solidFill>
              </a:rPr>
              <a:t>в Генуе (Италия) открылась международная конференция.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4857750"/>
            <a:ext cx="8229600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435600" y="0"/>
            <a:ext cx="3708400" cy="6858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4450" algn="ctr"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ru-RU" sz="2800" b="1" dirty="0" smtClean="0">
              <a:solidFill>
                <a:srgbClr val="C00000"/>
              </a:solidFill>
              <a:latin typeface="Arial" charset="0"/>
            </a:endParaRPr>
          </a:p>
          <a:p>
            <a:pPr marL="44450" algn="ctr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ГЕНУЭЗСКАЯ КОНФЕРЕНЦИЯ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pPr marL="44450" algn="ctr" eaLnBrk="1" hangingPunct="1">
              <a:lnSpc>
                <a:spcPct val="90000"/>
              </a:lnSpc>
              <a:spcBef>
                <a:spcPts val="250"/>
              </a:spcBef>
              <a:buFont typeface="Wingdings 2" pitchFamily="18" charset="2"/>
              <a:buChar char=""/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 апреле 1922 г.  в Генуе открылась международная конференция с участием 29 государств.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4450" algn="ctr" eaLnBrk="1" hangingPunct="1">
              <a:lnSpc>
                <a:spcPct val="90000"/>
              </a:lnSpc>
              <a:spcBef>
                <a:spcPts val="250"/>
              </a:spcBef>
              <a:buFont typeface="Wingdings 2" pitchFamily="18" charset="2"/>
              <a:buChar char=""/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Интересы России на ней представляли нарком по иностранным делам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4450" algn="ctr" eaLnBrk="1" hangingPunct="1">
              <a:lnSpc>
                <a:spcPct val="90000"/>
              </a:lnSpc>
              <a:spcBef>
                <a:spcPts val="25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Г.В.Чичерин,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4450" algn="ctr" eaLnBrk="1" hangingPunct="1">
              <a:lnSpc>
                <a:spcPct val="90000"/>
              </a:lnSpc>
              <a:spcBef>
                <a:spcPts val="25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М.М.Литвинов,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4450" algn="ctr" eaLnBrk="1" hangingPunct="1">
              <a:lnSpc>
                <a:spcPct val="90000"/>
              </a:lnSpc>
              <a:spcBef>
                <a:spcPts val="25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Л. Б. Красин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4450" algn="ctr" eaLnBrk="1" hangingPunct="1">
              <a:lnSpc>
                <a:spcPct val="90000"/>
              </a:lnSpc>
              <a:spcBef>
                <a:spcPts val="25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и другие советские дипломаты.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/>
          <a:srcRect l="23700" t="26848" r="25035" b="26520"/>
          <a:stretch>
            <a:fillRect/>
          </a:stretch>
        </p:blipFill>
        <p:spPr bwMode="auto">
          <a:xfrm>
            <a:off x="0" y="3071810"/>
            <a:ext cx="5443949" cy="3786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/>
          <a:srcRect l="37109" t="27231" r="38580" b="33580"/>
          <a:stretch>
            <a:fillRect/>
          </a:stretch>
        </p:blipFill>
        <p:spPr bwMode="auto">
          <a:xfrm>
            <a:off x="0" y="357166"/>
            <a:ext cx="1889686" cy="2285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294" name="Picture 10" descr="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57166"/>
            <a:ext cx="1830154" cy="2285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28794" y="2285992"/>
            <a:ext cx="18700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Литвинов М.М</a:t>
            </a:r>
            <a:r>
              <a:rPr lang="ru-RU" sz="1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0" y="2285992"/>
            <a:ext cx="1763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Чичерин Г.В</a:t>
            </a:r>
            <a:r>
              <a:rPr lang="ru-RU" sz="1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297" name="Picture 13" descr="kras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57166"/>
            <a:ext cx="1857387" cy="23114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3786182" y="2285992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Красин Л.Б.</a:t>
            </a:r>
          </a:p>
        </p:txBody>
      </p:sp>
      <p:sp>
        <p:nvSpPr>
          <p:cNvPr id="12299" name="Text Box 15"/>
          <p:cNvSpPr txBox="1">
            <a:spLocks noChangeArrowheads="1"/>
          </p:cNvSpPr>
          <p:nvPr/>
        </p:nvSpPr>
        <p:spPr bwMode="auto">
          <a:xfrm>
            <a:off x="0" y="2643182"/>
            <a:ext cx="5429256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Рапалло 1922 год.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Германия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143404" cy="121444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Представители стран Антанты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214290"/>
            <a:ext cx="4071966" cy="121444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Представители Советской России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РСФСР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714876" y="928670"/>
            <a:ext cx="4143404" cy="592933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Встречные претензии: возместить 39 миллиардов золотых рублей как потери от интервенции и экономической блокады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85720" y="928670"/>
            <a:ext cx="4143404" cy="592933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Потребовали выплатить долги царской России в размере 18,5 миллиардов золотых рублей, возвращения иностранцам национализированной собственности или возмещения нанесенного ущерба</a:t>
            </a:r>
            <a:endParaRPr lang="ru-RU" sz="2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>
          <a:xfrm>
            <a:off x="285720" y="285728"/>
            <a:ext cx="8572559" cy="628654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4" eaLnBrk="1" hangingPunct="1">
              <a:defRPr/>
            </a:pPr>
            <a:endParaRPr lang="ru-RU" sz="2400" dirty="0" smtClean="0"/>
          </a:p>
          <a:p>
            <a:pPr lvl="4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ЗАДАНИЕ.</a:t>
            </a:r>
          </a:p>
          <a:p>
            <a:pPr lvl="4" eaLnBrk="1" hangingPunct="1">
              <a:defRPr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4"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Предположите, почему именно Германия первой из европейских стран пошла на подобное соглашение</a:t>
            </a:r>
          </a:p>
          <a:p>
            <a:pPr lvl="4"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участники конференции расценили его как попытку пересмотреть принципы послевоенного устройства?</a:t>
            </a:r>
          </a:p>
          <a:p>
            <a:pPr lvl="4"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Вспомните из курса всеобщей истории, в чем состояли эти принципы?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716</TotalTime>
  <Words>661</Words>
  <Application>Microsoft Office PowerPoint</Application>
  <PresentationFormat>Экран (4:3)</PresentationFormat>
  <Paragraphs>97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МЕЖДУНАРОДНОЕ ПОЛОЖЕНИЕ И ВНЕШНЯЯ ПОЛИТИКА РОССИИ В 20-е ГОДЫ ХХ ВЕКА.</vt:lpstr>
      <vt:lpstr>  «Можно ли утверждать, что события 20-х гг.  в международных отношениях ХХ века были первыми ступенями к началу второй мировой войны, в жерло которой были втянуты 39 государств в том числе и СССР?»  </vt:lpstr>
      <vt:lpstr>ПЛАН РАБОТЫ НАД ТЕМОЙ</vt:lpstr>
      <vt:lpstr>Слайд 4</vt:lpstr>
      <vt:lpstr>В конце 1920 — начале 1921 гг. состоялось подписание первых мирных договоров с Финляндией, Эстонией, Латвией, Литвой, Польшей. БЫВШИЕ ТЕРРИТОРИИ РОССИИ.</vt:lpstr>
      <vt:lpstr>.</vt:lpstr>
      <vt:lpstr>.</vt:lpstr>
      <vt:lpstr>Слайд 8</vt:lpstr>
      <vt:lpstr>Слайд 9</vt:lpstr>
      <vt:lpstr>Полоса признания СССР.</vt:lpstr>
      <vt:lpstr>Слайд 11</vt:lpstr>
      <vt:lpstr>Соглашения со странами Востока.</vt:lpstr>
      <vt:lpstr>Дипломатические конфликты  с западными странами.</vt:lpstr>
      <vt:lpstr>Создание и деятельность Коминтерна</vt:lpstr>
      <vt:lpstr>Слайд 15</vt:lpstr>
      <vt:lpstr>Слайд 16</vt:lpstr>
      <vt:lpstr>Слайд 17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МЕЖДУНАРОДНОЕ ПОЛОЖЕНИЕ И ВНЕШНЯЯ ПОЛИТИКА РОССИИ В 20-е ГОДЫ ХХ ВЕКА.</dc:title>
  <dc:creator>User</dc:creator>
  <cp:lastModifiedBy>User</cp:lastModifiedBy>
  <cp:revision>70</cp:revision>
  <dcterms:created xsi:type="dcterms:W3CDTF">2015-01-18T07:37:42Z</dcterms:created>
  <dcterms:modified xsi:type="dcterms:W3CDTF">2015-01-21T19:59:59Z</dcterms:modified>
</cp:coreProperties>
</file>