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2" r:id="rId43"/>
    <p:sldId id="300" r:id="rId44"/>
    <p:sldId id="301" r:id="rId45"/>
    <p:sldId id="303" r:id="rId46"/>
    <p:sldId id="304" r:id="rId47"/>
    <p:sldId id="305" r:id="rId48"/>
    <p:sldId id="30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Подростки 14-17 лет</a:t>
            </a:r>
          </a:p>
        </c:rich>
      </c:tx>
      <c:layout>
        <c:manualLayout>
          <c:xMode val="edge"/>
          <c:yMode val="edge"/>
          <c:x val="0.35265456339549461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подростки 14-17 лет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61-47D6-B780-70E9CC6B2BA1}"/>
                </c:ext>
              </c:extLst>
            </c:dLbl>
            <c:dLbl>
              <c:idx val="1"/>
              <c:layout>
                <c:manualLayout>
                  <c:x val="-3.8928258967629061E-2"/>
                  <c:y val="-0.209041369828771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61-47D6-B780-70E9CC6B2BA1}"/>
                </c:ext>
              </c:extLst>
            </c:dLbl>
            <c:dLbl>
              <c:idx val="2"/>
              <c:layout>
                <c:manualLayout>
                  <c:x val="8.4121828521435224E-2"/>
                  <c:y val="0.134750968628921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61-47D6-B780-70E9CC6B2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курю</c:v>
                </c:pt>
                <c:pt idx="1">
                  <c:v>Нет, никогда не курил</c:v>
                </c:pt>
                <c:pt idx="2">
                  <c:v>Нет, курил, но бросил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16.8</c:v>
                </c:pt>
                <c:pt idx="1">
                  <c:v>60.2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61-47D6-B780-70E9CC6B2BA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ru-RU"/>
          </a:p>
        </c:txPr>
      </c:legendEntry>
      <c:layout>
        <c:manualLayout>
          <c:xMode val="edge"/>
          <c:yMode val="edge"/>
          <c:x val="0.61367585190716534"/>
          <c:y val="8.8139605421377165E-2"/>
          <c:w val="0.35363644648585596"/>
          <c:h val="0.6792877973586636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chemeClr val="tx1"/>
                </a:solidFill>
              </a:rPr>
              <a:t>Знание мест оказания помощи при попытке</a:t>
            </a:r>
            <a:r>
              <a:rPr lang="ru-RU" sz="2400" b="1" baseline="0">
                <a:solidFill>
                  <a:schemeClr val="tx1"/>
                </a:solidFill>
              </a:rPr>
              <a:t> отказа от курения (% от числа курящих)</a:t>
            </a:r>
            <a:endParaRPr lang="ru-RU" sz="24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981371718882303"/>
          <c:y val="1.85185185185185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CE-4BE3-93A3-6ACD73D417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CE-4BE3-93A3-6ACD73D417D2}"/>
              </c:ext>
            </c:extLst>
          </c:dPt>
          <c:dLbls>
            <c:dLbl>
              <c:idx val="0"/>
              <c:layout>
                <c:manualLayout>
                  <c:x val="-0.13306299212598424"/>
                  <c:y val="9.24941673957425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CE-4BE3-93A3-6ACD73D417D2}"/>
                </c:ext>
              </c:extLst>
            </c:dLbl>
            <c:dLbl>
              <c:idx val="1"/>
              <c:layout>
                <c:manualLayout>
                  <c:x val="0.1398847331583552"/>
                  <c:y val="-1.98042432195976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CE-4BE3-93A3-6ACD73D417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47.9</c:v>
                </c:pt>
                <c:pt idx="1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CE-4BE3-93A3-6ACD73D41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39851268591566"/>
          <c:y val="0.40145778652668418"/>
          <c:w val="0.13182370953630795"/>
          <c:h val="0.35069553805774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8CA02-A87C-462F-A63A-B67FDDB432CA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58EB-73DD-4485-981A-800B08BCA3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786E1-33AC-4A89-A8A9-5611975C7414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5513A-745B-41C6-BE71-5E44795FCD85}" type="slidenum">
              <a:rPr lang="ru-RU" altLang="ru-RU"/>
              <a:pPr/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47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44B82-6521-47DF-AEAD-977AE2ACFCED}" type="slidenum">
              <a:rPr lang="en-US"/>
              <a:pPr/>
              <a:t>48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doi/full/10.1056/NEJMc160847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9898"/>
            <a:ext cx="7481910" cy="328341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6600" b="1" dirty="0" smtClean="0"/>
              <a:t>31 мая – Всемирный день без табака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4731" y="5105400"/>
            <a:ext cx="2617076" cy="111672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 smtClean="0">
                <a:solidFill>
                  <a:schemeClr val="tx1"/>
                </a:solidFill>
              </a:rPr>
              <a:t>ГУЗ «ЛОНД»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май </a:t>
            </a:r>
            <a:r>
              <a:rPr lang="ru-RU" dirty="0" smtClean="0">
                <a:solidFill>
                  <a:schemeClr val="tx1"/>
                </a:solidFill>
              </a:rPr>
              <a:t>2020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Факты о табаке, борьбе против табака и целях в области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35608" y="2575034"/>
            <a:ext cx="7498080" cy="36733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Повышение налогов на сигареты на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 долл. США во всем мире принесет дополнительно 190 миллиардов долл. США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цели развития.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Высокие налоговые ставки на табачные изделия способствуют повышению государственных доходов, сокращают спрос на табак и являются важным источником поступлений для финансирования деятельности в области развития.</a:t>
            </a:r>
          </a:p>
          <a:p>
            <a:endParaRPr lang="ru-RU" dirty="0"/>
          </a:p>
        </p:txBody>
      </p:sp>
      <p:pic>
        <p:nvPicPr>
          <p:cNvPr id="5" name="Рисунок 4" descr="Картинки по запросу повышение налогов на сигарет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2087" y="315641"/>
            <a:ext cx="4503249" cy="220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0063"/>
            <a:ext cx="6072188" cy="278606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ВСЯ ПРАВДА ОБ ЭЛЕКТРОННЫХ СИГАРЕТАХ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 descr="Картинки по запросу легкие вейпер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71876"/>
            <a:ext cx="4492566" cy="276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43188" y="785813"/>
            <a:ext cx="6500812" cy="4857750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kumimoji="0" lang="ru-RU" sz="4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Производители электронных сигарет предлагают свою продукцию как способ якобы</a:t>
            </a:r>
            <a:r>
              <a:rPr kumimoji="0" lang="ru-RU" sz="4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4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безопасного</a:t>
            </a:r>
            <a:r>
              <a:rPr kumimoji="0" lang="ru-RU" sz="4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4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курения. Так ли это?</a:t>
            </a:r>
            <a:endParaRPr kumimoji="0" lang="ru-RU" sz="4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9704" y="205752"/>
            <a:ext cx="6377006" cy="37862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Задачей производителей электронных сигарет является создать иллюзию курения, а для этого используются те же химические соединения, которые искусственно добавляют и в обычные сигареты.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62" name="Picture 2" descr="Картинки по запросу обман люд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631" y="4145514"/>
            <a:ext cx="456362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317" y="0"/>
            <a:ext cx="6934200" cy="18573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Жидкости, используемые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электронных сигаретах,  СОДЕРЖАТ НИКОТИН! 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81200" y="2214554"/>
            <a:ext cx="6934200" cy="395764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Никотин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основное вещество в табаке, вызывающее пристрастие, является сильным ядом. При курении электронных сигарет никотин попадает в легкие и там быстро всасывается в кровь. Уже </a:t>
            </a:r>
            <a:r>
              <a:rPr lang="ru-RU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через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8 секунд после затяжки электронной сигареты он попадает в мозг.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мозгу никотин вызывает спазм сосудов и кислородное голодание, гибель клеток, отвечающих за сообразительность и интеллект. 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22" name="Picture 2" descr="Картинки по запросу вор убийство удуш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545" y="4071943"/>
            <a:ext cx="6603859" cy="2427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0786" y="0"/>
            <a:ext cx="6934200" cy="18573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Жидкости, используемые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электронных сигаретах,  СОДЕРЖАТ НИКОТИН! 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81200" y="2214554"/>
            <a:ext cx="6519890" cy="44291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Сосуды под действием никотина постепенно истончаются, теряют эластичность, рвутся под давлением крови  – а это приводит к кровоизлияниям в мозг (инсультам), заболеваниям сердца (инфаркт миокарда), почек, развивается ранний атеросклероз сосудов ног (который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приводит к гангрене и ампутации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артинки по запросу болезнь бюргера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071942"/>
            <a:ext cx="324626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318" y="0"/>
            <a:ext cx="6934200" cy="17145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Жидкости, используемые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электронных сигаретах,  СОДЕРЖАТ НИКОТИН! 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82115" y="2105343"/>
            <a:ext cx="7000924" cy="25003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Никотин является сильным мутагеном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Неконтролируемые организмом мутации клеток — прямой путь к развитию онкологических заболеваний. Мало того, что из-за обилия мутагенов организм буквально «захлебывается» в измененных клетках, сами эти клетки оказывают влияние на биохимические процессы в организме. Клетки—мутанты растут быстрее, чем нормальные. Из-за нарушенной структуры их ДНК организм теряет контроль над такими клетками — он просто «не понимает», что с ними делать и как с ними бороться. Растущие на месте нормальных,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мутировавшие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клетки замещают собой ткани органов, но функции этих органов не выполняют.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Картинки по запросу поломка днк"/>
          <p:cNvPicPr>
            <a:picLocks noChangeAspect="1" noChangeArrowheads="1"/>
          </p:cNvPicPr>
          <p:nvPr/>
        </p:nvPicPr>
        <p:blipFill>
          <a:blip r:embed="rId3"/>
          <a:srcRect t="7632" b="26222"/>
          <a:stretch>
            <a:fillRect/>
          </a:stretch>
        </p:blipFill>
        <p:spPr bwMode="auto">
          <a:xfrm>
            <a:off x="2773405" y="4824256"/>
            <a:ext cx="365890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428604"/>
            <a:ext cx="6934200" cy="128746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Вред электронных сигарет – научно доказанный факт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81200" y="1905000"/>
            <a:ext cx="6934200" cy="426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В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июле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2019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года специалисты из Национальной лаборатории имени Лоуренса в Беркли определили, какие токсичные вещества образуются при курении электронных сигарет.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0422" name="Picture 6" descr="Вред электронных и обычных сигар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00372"/>
            <a:ext cx="5643602" cy="347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28604"/>
            <a:ext cx="6934200" cy="117159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ермическое разложение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пропиленгликоля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глицерина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приводит к высвобождению акролеина, формальдегида и ацетальдегида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00232" y="1714488"/>
            <a:ext cx="6934200" cy="46672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Акролеин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токсичным </a:t>
            </a:r>
            <a:r>
              <a:rPr lang="ru-RU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соединением. </a:t>
            </a:r>
            <a:r>
              <a:rPr lang="ru-RU" sz="1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Вызывает мутагенез у бактерий и дрожжей, проявляет мутагенные свойства на культурах клеток млекопитающих</a:t>
            </a:r>
            <a:r>
              <a:rPr lang="ru-RU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Является </a:t>
            </a:r>
            <a:r>
              <a:rPr lang="ru-RU" sz="1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канцерогеном. Относится к I классу опасности (чрезвычайно опасные вещества</a:t>
            </a:r>
            <a:r>
              <a:rPr lang="ru-RU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Формальдегид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чрезвычайно токсичен, негативно воздействует на генетический материал, репродуктивные органы, дыхательные пути, глаза, кожный покров. Оказывает сильное действие на центральную нервную систему. Является канцерогеном (может вызывать рак)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Ацетальдегид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токсичен при действии на кожу,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ирритант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(вызывают раздражительные реакции при попадании на слизистую оболочку или кожные покровы), канцероген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7331" y="199533"/>
            <a:ext cx="6934200" cy="121443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Жидкости для электронных сигарет содержат глицерин,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пропиленгликоль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, разные синтетические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ароматизаторы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s://fs00.infourok.ru/images/doc/274/279572/640/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890" y="1996133"/>
            <a:ext cx="7199586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95144" y="4319752"/>
            <a:ext cx="5181600" cy="1374093"/>
          </a:xfrm>
        </p:spPr>
        <p:txBody>
          <a:bodyPr>
            <a:normAutofit fontScale="90000"/>
          </a:bodyPr>
          <a:lstStyle/>
          <a:p>
            <a:r>
              <a:rPr lang="ru-RU" dirty="0"/>
              <a:t>Табак – угроза для развития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00491" y="683173"/>
            <a:ext cx="3657600" cy="46634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dirty="0"/>
              <a:t>Ежегодно 31 мая ВОЗ и ее партнеры отмечают Всемирный день без табака (ВДБТ), привлекая внимание к дополнительным рискам для здоровья, связанным с употреблением табака, и призывая проводить эффективную политику по уменьшению масштабов потребления табака.</a:t>
            </a:r>
          </a:p>
          <a:p>
            <a:endParaRPr lang="ru-RU" dirty="0"/>
          </a:p>
        </p:txBody>
      </p:sp>
      <p:pic>
        <p:nvPicPr>
          <p:cNvPr id="6" name="Содержимое 5" descr="Картинки по запросу всемирный день без табака"/>
          <p:cNvPicPr>
            <a:picLocks noGrp="1"/>
          </p:cNvPicPr>
          <p:nvPr>
            <p:ph sz="half" idx="4294967295"/>
          </p:nvPr>
        </p:nvPicPr>
        <p:blipFill>
          <a:blip r:embed="rId2"/>
          <a:srcRect l="4915" t="17523" r="4140" b="3596"/>
          <a:stretch>
            <a:fillRect/>
          </a:stretch>
        </p:blipFill>
        <p:spPr bwMode="auto">
          <a:xfrm>
            <a:off x="5416773" y="560323"/>
            <a:ext cx="3331912" cy="26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28604"/>
            <a:ext cx="6934200" cy="221457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 целом, исследователи обнаружили значительные уровни 31 вредного химического соединения, в том числе два, которые никогда не были найдены ранее в парах электронных сигарет - окись пропилена 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глицидол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70522" y="2453995"/>
            <a:ext cx="6934200" cy="3738578"/>
          </a:xfrm>
          <a:prstGeom prst="rect">
            <a:avLst/>
          </a:prstGeo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Окись пропилена</a:t>
            </a: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сами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оксиды, и их производные не только остро токсичны, но и канцерогенны.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настоящее время ни в Европе, ни в США, ни в России окиси этилена и пропилена не разрешены для применения в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пищевых продуктах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2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Глицидол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токсичность относительно невысока, однако он обладает выраженными канцерогенными свойствами.</a:t>
            </a:r>
          </a:p>
          <a:p>
            <a:pPr>
              <a:lnSpc>
                <a:spcPct val="80000"/>
              </a:lnSpc>
            </a:pPr>
            <a:endParaRPr lang="en-US" sz="1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Картинки по запросу химия я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572008"/>
            <a:ext cx="5119676" cy="2091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2643188"/>
            <a:ext cx="6934200" cy="3738562"/>
          </a:xfrm>
        </p:spPr>
        <p:txBody>
          <a:bodyPr/>
          <a:lstStyle/>
          <a:p>
            <a:endParaRPr lang="ru-RU" sz="24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n-US" sz="1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5941" y="144846"/>
            <a:ext cx="65913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 поскольку в 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вейпах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еще содержатся многоатомные спирты и эфиры, то они еще и бьют по мозгам и „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ослабоумливают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человека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6330" name="Picture 10" descr="Картинки по запросу человек помидор"/>
          <p:cNvPicPr>
            <a:picLocks noChangeAspect="1" noChangeArrowheads="1"/>
          </p:cNvPicPr>
          <p:nvPr/>
        </p:nvPicPr>
        <p:blipFill>
          <a:blip r:embed="rId3"/>
          <a:srcRect l="16072" t="6708" r="16428" b="11448"/>
          <a:stretch>
            <a:fillRect/>
          </a:stretch>
        </p:blipFill>
        <p:spPr bwMode="auto">
          <a:xfrm>
            <a:off x="1902372" y="2500282"/>
            <a:ext cx="5169958" cy="37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6111" y="233177"/>
            <a:ext cx="4071966" cy="207170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Кроме всего прочего, у электронных сигарет есть еще одна особенность — иногда они взрываются. 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57356" y="2357430"/>
            <a:ext cx="3929090" cy="4500570"/>
          </a:xfrm>
          <a:prstGeom prst="rect">
            <a:avLst/>
          </a:prstGeom>
        </p:spPr>
        <p:txBody>
          <a:bodyPr/>
          <a:lstStyle/>
          <a:p>
            <a:pPr marL="0"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Подобные случаи были зафиксированы как в России, так и за рубежом. В медицинский центр университета Вашингтона</a:t>
            </a:r>
            <a:r>
              <a:rPr lang="ru-RU" sz="2000" dirty="0" smtClean="0">
                <a:solidFill>
                  <a:srgbClr val="000000"/>
                </a:solidFill>
                <a:hlinkClick r:id="rId3"/>
              </a:rPr>
              <a:t> </a:t>
            </a:r>
            <a:r>
              <a:rPr lang="ru-RU" sz="2000" dirty="0" smtClean="0">
                <a:solidFill>
                  <a:srgbClr val="000000"/>
                </a:solidFill>
              </a:rPr>
              <a:t>с октября 2015 года по июнь 2016 года поступили 15 пациентов, получивших травмы из-за взрывов </a:t>
            </a:r>
            <a:r>
              <a:rPr lang="ru-RU" sz="2000" dirty="0" err="1" smtClean="0">
                <a:solidFill>
                  <a:srgbClr val="000000"/>
                </a:solidFill>
              </a:rPr>
              <a:t>литий-ионных</a:t>
            </a:r>
            <a:r>
              <a:rPr lang="ru-RU" sz="2000" dirty="0" smtClean="0">
                <a:solidFill>
                  <a:srgbClr val="000000"/>
                </a:solidFill>
              </a:rPr>
              <a:t> аккумуляторов электронных сигарет и паровых устройств. Некоторые </a:t>
            </a:r>
            <a:r>
              <a:rPr lang="ru-RU" sz="2000" dirty="0" err="1" smtClean="0">
                <a:solidFill>
                  <a:srgbClr val="000000"/>
                </a:solidFill>
              </a:rPr>
              <a:t>вейперы</a:t>
            </a:r>
            <a:r>
              <a:rPr lang="ru-RU" sz="2000" dirty="0" smtClean="0">
                <a:solidFill>
                  <a:srgbClr val="000000"/>
                </a:solidFill>
              </a:rPr>
              <a:t> получили такие ожоги, что им потребовалась пересадка кожи. </a:t>
            </a:r>
            <a:endParaRPr lang="en-US" sz="20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374" name="AutoShape 6" descr="Картинки по запросу взрыв электронной сигаре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8" name="Picture 10" descr="Картинки по запросу взрыв электронной сигаре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929067"/>
            <a:ext cx="292895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82" name="Picture 14" descr="Картинки по запросу взрыв электронной сигаре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642918"/>
            <a:ext cx="2770228" cy="2770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41042" y="258325"/>
            <a:ext cx="6357937" cy="5857875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Клубы глицерина 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пропиленгликоля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выпускаемые электронными сигаретами,  опасны для окружающих, они загрязняют воздух никотином и высокотоксичными веществами.</a:t>
            </a: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7634" t="1500" r="6488" b="23499"/>
          <a:stretch>
            <a:fillRect/>
          </a:stretch>
        </p:blipFill>
        <p:spPr bwMode="auto">
          <a:xfrm>
            <a:off x="2890345" y="3525889"/>
            <a:ext cx="3534936" cy="3175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1339" y="500063"/>
            <a:ext cx="8292662" cy="5857875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На январь 2014 года существовало 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466 брендов электронных сигарет и 7764 уникального аромата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, и тенденция развития рынка предполагает увеличение этих цифр на сегодняшний день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Это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структурное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многообразие делает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исследование химического состава не только пара, производимого электронными сигаретами и </a:t>
            </a:r>
            <a:r>
              <a:rPr lang="ru-RU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вэйпами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, но и самих жидкостей сложно выполнимой задачей до тех пор, пока производство не будет сертифицировано и урегулировано на государственном уровне.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Autofit/>
          </a:bodyPr>
          <a:lstStyle/>
          <a:p>
            <a:r>
              <a:rPr lang="ru-RU" sz="8800" b="1" dirty="0" err="1" smtClean="0"/>
              <a:t>Насвай</a:t>
            </a:r>
            <a:endParaRPr lang="ru-RU" sz="8800" b="1" dirty="0"/>
          </a:p>
        </p:txBody>
      </p:sp>
      <p:pic>
        <p:nvPicPr>
          <p:cNvPr id="78850" name="Picture 2" descr="G:\Новая папка (2)\ТАБАК\nasvaj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7499350" cy="4214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7/806107/slides/slide_12.jpg"/>
          <p:cNvPicPr>
            <a:picLocks noChangeAspect="1" noChangeArrowheads="1"/>
          </p:cNvPicPr>
          <p:nvPr/>
        </p:nvPicPr>
        <p:blipFill>
          <a:blip r:embed="rId2"/>
          <a:srcRect l="4082" r="6122" b="11667"/>
          <a:stretch>
            <a:fillRect/>
          </a:stretch>
        </p:blipFill>
        <p:spPr bwMode="auto">
          <a:xfrm>
            <a:off x="1357290" y="142852"/>
            <a:ext cx="5715040" cy="3786214"/>
          </a:xfrm>
          <a:prstGeom prst="rect">
            <a:avLst/>
          </a:prstGeom>
          <a:noFill/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6935" y="4057325"/>
            <a:ext cx="4559301" cy="2507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Отдаленные последствия приема </a:t>
            </a:r>
            <a:r>
              <a:rPr lang="ru-RU" b="1" dirty="0" err="1" smtClean="0"/>
              <a:t>насвая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89677" y="620110"/>
            <a:ext cx="3657600" cy="466344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ru-RU" dirty="0" err="1" smtClean="0"/>
              <a:t>Насвай</a:t>
            </a:r>
            <a:r>
              <a:rPr lang="ru-RU" dirty="0" smtClean="0"/>
              <a:t> – источник рака в полости рта. По данным статистических исследований врачей Средней Азии </a:t>
            </a:r>
            <a:r>
              <a:rPr lang="ru-RU" i="1" dirty="0" smtClean="0"/>
              <a:t>(</a:t>
            </a:r>
            <a:r>
              <a:rPr lang="ru-RU" dirty="0" err="1" smtClean="0"/>
              <a:t>Узбекистанского</a:t>
            </a:r>
            <a:r>
              <a:rPr lang="ru-RU" dirty="0" smtClean="0"/>
              <a:t> республиканского онкологического центра) 80% больных, которые обратились к ним по поводу </a:t>
            </a:r>
            <a:r>
              <a:rPr lang="ru-RU" dirty="0" err="1" smtClean="0"/>
              <a:t>онкопатологии</a:t>
            </a:r>
            <a:r>
              <a:rPr lang="ru-RU" dirty="0" smtClean="0"/>
              <a:t> языка, губы или гортани, применяли </a:t>
            </a:r>
            <a:r>
              <a:rPr lang="ru-RU" dirty="0" err="1" smtClean="0"/>
              <a:t>насвай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smtClean="0"/>
              <a:t>На местном уровне он приводит к заболеваниям десен, в результате которого можно потерять все зубы.</a:t>
            </a:r>
          </a:p>
          <a:p>
            <a:endParaRPr lang="ru-RU" dirty="0"/>
          </a:p>
        </p:txBody>
      </p:sp>
      <p:pic>
        <p:nvPicPr>
          <p:cNvPr id="5" name="Содержимое 4" descr="http://antinicotin.ru/_ph/1/407598680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955" y="814867"/>
            <a:ext cx="3657600" cy="317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Отдаленные последствия приема </a:t>
            </a:r>
            <a:r>
              <a:rPr lang="ru-RU" b="1" dirty="0" err="1" smtClean="0"/>
              <a:t>насвая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3153" y="953814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Составляющими </a:t>
            </a:r>
            <a:r>
              <a:rPr lang="ru-RU" dirty="0" err="1" smtClean="0"/>
              <a:t>насвая</a:t>
            </a:r>
            <a:r>
              <a:rPr lang="ru-RU" dirty="0" smtClean="0"/>
              <a:t> являются экскременты животных, а от них можно получить заражение глистами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или опасные инфекционные болезни, например, вирусный гепатит.</a:t>
            </a:r>
          </a:p>
          <a:p>
            <a:endParaRPr lang="ru-RU" dirty="0"/>
          </a:p>
        </p:txBody>
      </p:sp>
      <p:pic>
        <p:nvPicPr>
          <p:cNvPr id="4" name="Рисунок 3" descr="Картинки по запросу глисты в организме челове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6383" y="1873629"/>
            <a:ext cx="25717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Отдаленные последствия приема </a:t>
            </a:r>
            <a:r>
              <a:rPr lang="ru-RU" b="1" dirty="0" err="1" smtClean="0"/>
              <a:t>насвая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10698" y="491359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dirty="0" smtClean="0"/>
              <a:t>Одним из неприятнейших побочных эффектов при употреблении </a:t>
            </a:r>
            <a:r>
              <a:rPr lang="ru-RU" dirty="0" err="1" smtClean="0"/>
              <a:t>насвая</a:t>
            </a:r>
            <a:r>
              <a:rPr lang="ru-RU" dirty="0" smtClean="0"/>
              <a:t> является </a:t>
            </a:r>
            <a:r>
              <a:rPr lang="ru-RU" sz="3800" b="1" dirty="0" smtClean="0"/>
              <a:t>импотенция и бесплодие </a:t>
            </a:r>
            <a:r>
              <a:rPr lang="ru-RU" dirty="0" smtClean="0"/>
              <a:t>(данные Института медицинских проблем Национальной академии наук (Ош, Кыргызстан). Нарушение выработки спермы при этом носит необратимый характер. Эта проблема уже достаточно остро стоит в странах, где использование его распространено, и при дальнейшем расширении моды на </a:t>
            </a:r>
            <a:r>
              <a:rPr lang="ru-RU" dirty="0" err="1" smtClean="0"/>
              <a:t>насвай</a:t>
            </a:r>
            <a:r>
              <a:rPr lang="ru-RU" dirty="0" smtClean="0"/>
              <a:t> среди подростков наших регионов может также стать серьезной задачей для врачей.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Борьба с табаком способствует здоровью и развитию</a:t>
            </a:r>
            <a:endParaRPr lang="ru-RU" dirty="0"/>
          </a:p>
        </p:txBody>
      </p:sp>
      <p:pic>
        <p:nvPicPr>
          <p:cNvPr id="5" name="Содержимое 4" descr="Картинки по запросу планета в табачном дыму"/>
          <p:cNvPicPr>
            <a:picLocks noGrp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993666" y="1018244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11138" y="266195"/>
            <a:ext cx="3933060" cy="45443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ВОЗ призывает страны придавать </a:t>
            </a:r>
            <a:r>
              <a:rPr lang="ru-RU" b="1" dirty="0" smtClean="0"/>
              <a:t>первостепенное </a:t>
            </a:r>
            <a:r>
              <a:rPr lang="ru-RU" dirty="0" smtClean="0"/>
              <a:t>значение усилиям по борьбе с табаком и активизировать их в рамках мер по выполнению Повестки дня в области устойчивого развития на период до 2030 года.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000100" y="214290"/>
            <a:ext cx="778674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Статья 1</a:t>
            </a:r>
          </a:p>
          <a:p>
            <a:pPr algn="r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 eaLnBrk="0" hangingPunct="0"/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8 статьи 19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Федерального закона от 23 февраля 2013 года N 15-ФЗ "Об охране здоровья граждан от воздействия окружающего табачного дыма и последствий потребления табака" (Собрание законодательства Российской Федерации, 2013, N 8, ст. 721) дополнить словами "и табаком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сосательным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снюсом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)".</a:t>
            </a:r>
          </a:p>
          <a:p>
            <a:pPr algn="r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Статья 2</a:t>
            </a:r>
          </a:p>
          <a:p>
            <a:pPr algn="r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абзаце первом части 2 статьи 14.53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Кодекса Российской Федерации об административных правонарушениях (Собрание законодательства Российской Федерации, 2002, N 1, ст. 1; 2013, N 43, ст. 5444) слова "продажа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-" заменить словами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продажа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табака сосательного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снюса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Цели кампании Всемирного дня без табака </a:t>
            </a:r>
            <a:r>
              <a:rPr lang="ru-RU" b="1" dirty="0" smtClean="0"/>
              <a:t>2020 </a:t>
            </a:r>
            <a:r>
              <a:rPr lang="ru-RU" b="1" dirty="0" smtClean="0"/>
              <a:t>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53041" y="218090"/>
            <a:ext cx="7498080" cy="48006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fontAlgn="base"/>
            <a:r>
              <a:rPr lang="ru-RU" sz="4900" dirty="0" smtClean="0"/>
              <a:t>Всемирный день без табака </a:t>
            </a:r>
            <a:r>
              <a:rPr lang="ru-RU" sz="4900" dirty="0" smtClean="0"/>
              <a:t>2020 </a:t>
            </a:r>
            <a:r>
              <a:rPr lang="ru-RU" sz="4900" dirty="0" smtClean="0"/>
              <a:t>г. преследует следующие цели:</a:t>
            </a:r>
          </a:p>
          <a:p>
            <a:pPr lvl="0" fontAlgn="base"/>
            <a:r>
              <a:rPr lang="ru-RU" sz="4900" dirty="0" smtClean="0"/>
              <a:t>Подчеркнуть взаимосвязь между употреблением табачных изделий, борьбой против табака и устойчивым развитием.</a:t>
            </a:r>
          </a:p>
          <a:p>
            <a:pPr lvl="0" fontAlgn="base"/>
            <a:r>
              <a:rPr lang="ru-RU" sz="4900" dirty="0" smtClean="0"/>
              <a:t>Призвать страны включить борьбу против табака в перечень национальных мер по выполнению Повестки дня в области устойчивого развития на период до 2030 года.</a:t>
            </a:r>
          </a:p>
          <a:p>
            <a:pPr lvl="0" fontAlgn="base"/>
            <a:r>
              <a:rPr lang="ru-RU" sz="4900" dirty="0" smtClean="0"/>
              <a:t>Оказать поддержку государствам-членам и гражданскому обществу в деле борьбы с вмешательством табачной промышленности в политические процессы, что, в свою очередь, будет способствовать принятию более решительных мер по борьбе против табака на национальном уровне.</a:t>
            </a:r>
          </a:p>
          <a:p>
            <a:pPr lvl="0" fontAlgn="base"/>
            <a:r>
              <a:rPr lang="ru-RU" sz="4900" dirty="0" smtClean="0"/>
              <a:t>Стимулировать более широкое участие общественности и партнеров в национальных, региональных и глобальных усилиях по разработке и осуществлению стратегий и планов в области развития и достижению целей, в рамках которых приоритет отдается мерам по борьбе против табака.</a:t>
            </a:r>
          </a:p>
          <a:p>
            <a:pPr lvl="0" fontAlgn="base"/>
            <a:r>
              <a:rPr lang="ru-RU" sz="4900" dirty="0" smtClean="0"/>
              <a:t>Показать, как отдельные люди могут внести свой вклад в создание устойчивого мира без табака путем принятия на себя обязательства никогда не употреблять табачные изделия или отказа от этой привычки.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1014413"/>
          <a:ext cx="7786741" cy="5551283"/>
        </p:xfrm>
        <a:graphic>
          <a:graphicData uri="http://schemas.openxmlformats.org/drawingml/2006/table">
            <a:tbl>
              <a:tblPr/>
              <a:tblGrid>
                <a:gridCol w="4411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7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MS Mincho"/>
                          <a:cs typeface="Times New Roman"/>
                        </a:rPr>
                        <a:t>Род занятий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Курите ли Вы?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Да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Нет, никогда не курил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Нет, курил, но бросил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Учащийся (учащаяся) школы, гимназии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7,5%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74%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18,5%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Учащиеся  учреждений начального и среднего профессионального образования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46,3%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14,4%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39,3%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Студент(ка) вуза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31,2%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41,1%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27,7%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Взрослое работающее население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38,4%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26,9%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34,7%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Безработные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41,3%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27,6%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31,1%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18" name="Rectangle 1"/>
          <p:cNvSpPr>
            <a:spLocks noChangeArrowheads="1"/>
          </p:cNvSpPr>
          <p:nvPr/>
        </p:nvSpPr>
        <p:spPr bwMode="auto">
          <a:xfrm>
            <a:off x="1142976" y="0"/>
            <a:ext cx="800102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курильщиков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различных социальных групп населения Липецкой области</a:t>
            </a:r>
            <a:endParaRPr lang="ru-RU" sz="2800" dirty="0"/>
          </a:p>
          <a:p>
            <a:pPr indent="450850" eaLnBrk="0" hangingPunct="0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917" y="0"/>
            <a:ext cx="6512511" cy="1143000"/>
          </a:xfrm>
        </p:spPr>
        <p:txBody>
          <a:bodyPr/>
          <a:lstStyle/>
          <a:p>
            <a:r>
              <a:rPr lang="ru-RU" b="1" dirty="0" smtClean="0"/>
              <a:t>Курение среди подростков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68148" y="1734205"/>
          <a:ext cx="7499350" cy="486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546499" y="127493"/>
            <a:ext cx="6872287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/>
              <a:t>Количество желающих бросить курить, %</a:t>
            </a:r>
          </a:p>
        </p:txBody>
      </p:sp>
      <p:graphicFrame>
        <p:nvGraphicFramePr>
          <p:cNvPr id="21507" name="Диаграмма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3" imgW="6019913" imgH="3809970" progId="Excel.Sheet.8">
                  <p:embed/>
                </p:oleObj>
              </mc:Choice>
              <mc:Fallback>
                <p:oleObj name="Диаграмма" r:id="rId3" imgW="6019913" imgH="3809970" progId="Excel.Shee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Знание мест оказания помощи при попытке отказа от курения.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661473" y="207402"/>
          <a:ext cx="7499350" cy="413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381868" y="252113"/>
            <a:ext cx="6512511" cy="1143000"/>
          </a:xfrm>
        </p:spPr>
        <p:txBody>
          <a:bodyPr>
            <a:normAutofit/>
          </a:bodyPr>
          <a:lstStyle/>
          <a:p>
            <a:r>
              <a:rPr lang="ru-RU" altLang="ru-RU" sz="2800" dirty="0" smtClean="0"/>
              <a:t>Федеральный закон №15-ФЗот 23 февраля 2013 года  </a:t>
            </a:r>
          </a:p>
        </p:txBody>
      </p:sp>
      <p:sp>
        <p:nvSpPr>
          <p:cNvPr id="2253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7228" y="1991702"/>
            <a:ext cx="3567138" cy="4143383"/>
          </a:xfrm>
          <a:prstGeom prst="rect">
            <a:avLst/>
          </a:prstGeom>
        </p:spPr>
        <p:txBody>
          <a:bodyPr/>
          <a:lstStyle/>
          <a:p>
            <a:r>
              <a:rPr lang="ru-RU" altLang="ru-RU" sz="1800" dirty="0" smtClean="0"/>
              <a:t>Информированность населения о том, куда следует обратиться за лечением </a:t>
            </a:r>
            <a:r>
              <a:rPr lang="ru-RU" altLang="ru-RU" sz="1800" dirty="0" err="1" smtClean="0"/>
              <a:t>табакокурения</a:t>
            </a:r>
            <a:r>
              <a:rPr lang="ru-RU" altLang="ru-RU" sz="1800" dirty="0" smtClean="0"/>
              <a:t>, растет крайне медленными темпами. </a:t>
            </a:r>
          </a:p>
          <a:p>
            <a:r>
              <a:rPr lang="ru-RU" altLang="ru-RU" sz="1800" dirty="0" smtClean="0"/>
              <a:t>Необходимы информационные компании по повышению компетентности населения в отношении вопросов лечения табачной зависимости</a:t>
            </a:r>
          </a:p>
        </p:txBody>
      </p:sp>
      <p:graphicFrame>
        <p:nvGraphicFramePr>
          <p:cNvPr id="22532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4357688" y="1571625"/>
          <a:ext cx="4498975" cy="478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4" imgW="4499238" imgH="4785775" progId="Excel.Sheet.8">
                  <p:embed/>
                </p:oleObj>
              </mc:Choice>
              <mc:Fallback>
                <p:oleObj r:id="rId4" imgW="4499238" imgH="4785775" progId="Excel.Shee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1571625"/>
                        <a:ext cx="4498975" cy="478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31111" y="148514"/>
            <a:ext cx="7498080" cy="22256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соответствии с Федеральным законом №15-ФЗ от 23 февраля 2013 года «Об охране здоровья граждан от воздействия окружающего табачного дыма и последствий потребления табака»: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046725" y="2908075"/>
            <a:ext cx="7498080" cy="36766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dirty="0" smtClean="0"/>
              <a:t>4. Лечащий врач </a:t>
            </a:r>
            <a:r>
              <a:rPr lang="ru-RU" sz="2400" i="1" dirty="0" smtClean="0"/>
              <a:t>обязан</a:t>
            </a:r>
            <a:r>
              <a:rPr lang="ru-RU" sz="2400" dirty="0" smtClean="0"/>
              <a:t> дать пациенту, обратившемуся за оказанием медицинской помощи в медицинскую организацию независимо от причины обращения, рекомендации о прекращении потребления табака и предоставить необходимую информацию о медицинской помощи, которая может быть оказана. </a:t>
            </a:r>
            <a:endParaRPr lang="ru-RU" sz="2400" b="1" dirty="0" smtClean="0"/>
          </a:p>
          <a:p>
            <a:pPr lvl="0"/>
            <a:r>
              <a:rPr lang="ru-RU" sz="2400" dirty="0" smtClean="0"/>
              <a:t>Информационным письмом УЗО от 20.10.2015 №_01-14/02/3784 медицинским организациям  было рекомендовано внести данный пункт в должностные обязанности врачей. 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089" y="0"/>
            <a:ext cx="6512511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МЕРЫ ДЛЯ ПОВЫШЕНИЯ ИСПОЛНЕНИЯ ЗАКОНА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63249" y="1418897"/>
            <a:ext cx="7498080" cy="480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Системно, непрерывно и последовательно осуществлять меры, направленные на предотвращение воздействие окружающего табачного дыма и сокращение потребление табака</a:t>
            </a:r>
          </a:p>
          <a:p>
            <a:pPr lvl="0"/>
            <a:r>
              <a:rPr lang="ru-RU" dirty="0" smtClean="0"/>
              <a:t>Разработать и утвердить на территории РФ порядки и стандарты по оказанию медицинской помощи по отказу от курения в учреждениях здравоохранения для различных категорий </a:t>
            </a:r>
            <a:r>
              <a:rPr lang="ru-RU" dirty="0" err="1" smtClean="0"/>
              <a:t>пациентовс</a:t>
            </a:r>
            <a:r>
              <a:rPr lang="ru-RU" dirty="0" smtClean="0"/>
              <a:t> никотиновой зависимостью</a:t>
            </a:r>
          </a:p>
          <a:p>
            <a:pPr lvl="0"/>
            <a:r>
              <a:rPr lang="ru-RU" dirty="0" smtClean="0"/>
              <a:t>Проводить ежегодный мониторинг эффективности оказываемой помощи по отказу от курения с широким обсуждением и привлечением специалистов различных медицинских специальностей с целью разработки в ближайшие годы алгоритма эффективного взаимодействия представителей различных медицинских специальностей, государственных структур и организаторов здравоохранения, как в отдельных регионах, так и на федеральном уровне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089" y="157520"/>
            <a:ext cx="6512511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МЕРЫ ДЛЯ ПОВЫШЕНИЯ ИСПОЛНЕНИЯ ЗАКОНА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0717" y="1510861"/>
            <a:ext cx="7498080" cy="4800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Рассмотреть вопрос о повышении акцизов на табачные изделия по уровню стран Европейского региона ВОЗ – не ниже 6000 рублей на 1000 сигарет, или </a:t>
            </a:r>
            <a:r>
              <a:rPr lang="ru-RU" sz="2800" b="1" dirty="0" smtClean="0"/>
              <a:t>120 рублей за пачку</a:t>
            </a:r>
          </a:p>
          <a:p>
            <a:pPr lvl="0"/>
            <a:r>
              <a:rPr lang="ru-RU" dirty="0" smtClean="0"/>
              <a:t>Рассмотреть вопрос об инициировании и внесении следующих вопросов в законодательство РФ и законодательство ЕАЭС:</a:t>
            </a:r>
            <a:endParaRPr lang="ru-RU" sz="2800" dirty="0" smtClean="0"/>
          </a:p>
          <a:p>
            <a:pPr lvl="0"/>
            <a:r>
              <a:rPr lang="ru-RU" dirty="0" smtClean="0"/>
              <a:t>о внедрении </a:t>
            </a:r>
            <a:r>
              <a:rPr lang="ru-RU" sz="2800" b="1" dirty="0" err="1" smtClean="0"/>
              <a:t>небрендированных</a:t>
            </a:r>
            <a:r>
              <a:rPr lang="ru-RU" sz="2800" b="1" dirty="0" smtClean="0"/>
              <a:t> </a:t>
            </a:r>
            <a:r>
              <a:rPr lang="ru-RU" dirty="0" smtClean="0"/>
              <a:t>потребительских упаковок табачной продукции</a:t>
            </a:r>
            <a:endParaRPr lang="ru-RU" sz="2800" dirty="0" smtClean="0"/>
          </a:p>
          <a:p>
            <a:pPr lvl="0"/>
            <a:r>
              <a:rPr lang="ru-RU" dirty="0" smtClean="0"/>
              <a:t>о запрещении курения кальянов в общественных местах</a:t>
            </a:r>
            <a:endParaRPr lang="ru-RU" sz="2800" dirty="0" smtClean="0"/>
          </a:p>
          <a:p>
            <a:pPr lvl="0"/>
            <a:r>
              <a:rPr lang="ru-RU" dirty="0" smtClean="0"/>
              <a:t>о регулировании оборота электронных систем доставки (электронных сигарет), включая:</a:t>
            </a:r>
            <a:endParaRPr lang="ru-RU" sz="2800" dirty="0" smtClean="0"/>
          </a:p>
          <a:p>
            <a:pPr lvl="2"/>
            <a:r>
              <a:rPr lang="ru-RU" dirty="0" smtClean="0"/>
              <a:t>запрет их использования на отдельных территориях, в помещениях и на объектах, где введен запрет курения табака</a:t>
            </a:r>
            <a:endParaRPr lang="ru-RU" sz="2000" dirty="0" smtClean="0"/>
          </a:p>
          <a:p>
            <a:pPr lvl="2"/>
            <a:r>
              <a:rPr lang="ru-RU" dirty="0" smtClean="0"/>
              <a:t>запрет продаж и использования электронных систем доставки (электронных сигарет)  для несовершеннолетних</a:t>
            </a:r>
            <a:endParaRPr lang="ru-RU" sz="2000" dirty="0" smtClean="0"/>
          </a:p>
          <a:p>
            <a:pPr lvl="2"/>
            <a:r>
              <a:rPr lang="ru-RU" dirty="0" smtClean="0"/>
              <a:t>обеспечение системы стандартизации всех форм ЭСДН, а также проверку их качества и безопасности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806" y="4950237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Борьба против табака способствует достижению других глобальных целей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68180" y="777766"/>
            <a:ext cx="3643338" cy="46196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Помимо спасения жизней и уменьшения неравенства в сфере здравоохранения, комплексная борьба против табака ограничивает неблагоприятные экологические последствия выращивания, производства, торговли и потребления табака.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http://ecohub.ru/assets/images/news/kurenie/photo7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1232" y="1043961"/>
            <a:ext cx="378621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447" y="0"/>
            <a:ext cx="6512511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МЕРЫ ДЛЯ ПОВЫШЕНИЯ ИСПОЛНЕНИЯ ЗАКОНА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78863" y="1860331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провести информационные кампании на телеканалах с использованием информационных материалов, представленных Минздравом России (видеоролики социальной рекламы, плакаты, аудиозаписи). При этом рекомендовать телеканалам демонстрировать социальную рекламу с 20:00 до 23:00 по местному времени с учетом того, что ее демонстрация должна осуществляться в первую или последнюю </a:t>
            </a:r>
            <a:r>
              <a:rPr lang="ru-RU" dirty="0" err="1" smtClean="0"/>
              <a:t>очередб</a:t>
            </a:r>
            <a:r>
              <a:rPr lang="ru-RU" dirty="0" smtClean="0"/>
              <a:t> в рекламном блоке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689" y="0"/>
            <a:ext cx="6512511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МЕРЫ ДЛЯ ПОВЫШЕНИЯ ИСПОЛНЕНИЯ ЗАКОНА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83663" y="1671146"/>
            <a:ext cx="7498080" cy="397291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информировать населения о работе Консультативного телефонного центра помощи в отказе от потребления табака.</a:t>
            </a:r>
          </a:p>
          <a:p>
            <a:r>
              <a:rPr lang="ru-RU" sz="3200" dirty="0" smtClean="0"/>
              <a:t> Всероссийская бесплатная телефонная «горячая линия» 8 800 200 0 200</a:t>
            </a:r>
            <a:endParaRPr lang="ru-RU" sz="3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4724" y="294154"/>
            <a:ext cx="6512511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МЕРЫ ДЛЯ ПОВЫШЕНИЯ ИСПОЛНЕНИЯ ЗАКОНА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9372" y="20574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повышать квалификацию медицинских работников первичного звена здравоохранения по оказанию медицинской помощи пациентам с никотиновой зависимостью и профилактике курения</a:t>
            </a:r>
          </a:p>
          <a:p>
            <a:r>
              <a:rPr lang="ru-RU" dirty="0" smtClean="0"/>
              <a:t>повышать активность служб медицинской профилактики в реализации региональных мероприятий и программ борьбы с курением населения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214414" y="357166"/>
            <a:ext cx="74295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В Санкт-Петербургском научно-исследовательском институте </a:t>
            </a:r>
            <a:r>
              <a:rPr lang="ru-RU" dirty="0" err="1"/>
              <a:t>фтизиопульмонологии</a:t>
            </a:r>
            <a:r>
              <a:rPr lang="ru-RU" dirty="0"/>
              <a:t> МЗ России был создан </a:t>
            </a:r>
            <a:r>
              <a:rPr lang="ru-RU" sz="2800" b="1" dirty="0"/>
              <a:t>Консультативный телефонный центр помощи в отказе от потребления табака </a:t>
            </a:r>
            <a:endParaRPr lang="ru-RU" sz="2800" b="1" dirty="0" smtClean="0"/>
          </a:p>
          <a:p>
            <a:r>
              <a:rPr lang="ru-RU" sz="2000" b="1" dirty="0" smtClean="0"/>
              <a:t>(</a:t>
            </a:r>
            <a:r>
              <a:rPr lang="ru-RU" sz="2000" b="1" dirty="0"/>
              <a:t>далее - КТЦ), </a:t>
            </a:r>
            <a:r>
              <a:rPr lang="ru-RU" dirty="0"/>
              <a:t>основной задачей которого является оказание медико-консультативной и психологической помощи курильщикам при отказе от </a:t>
            </a:r>
            <a:r>
              <a:rPr lang="ru-RU" dirty="0" err="1"/>
              <a:t>табакокурения</a:t>
            </a:r>
            <a:r>
              <a:rPr lang="ru-RU" dirty="0"/>
              <a:t>. КТЦ начал свою работу 17 ноября 2011 года во Всемирный день отказа от курения.</a:t>
            </a:r>
          </a:p>
          <a:p>
            <a:r>
              <a:rPr lang="ru-RU" sz="2400" dirty="0"/>
              <a:t>Для получения помощи в отказе от курения курильщику необходимо позвонить по </a:t>
            </a:r>
            <a:r>
              <a:rPr lang="ru-RU" sz="2400" b="1" dirty="0"/>
              <a:t>телефону "горячей линии" программы "Здоровая Россия" </a:t>
            </a:r>
            <a:endParaRPr lang="ru-RU" sz="2400" b="1" dirty="0" smtClean="0"/>
          </a:p>
          <a:p>
            <a:r>
              <a:rPr lang="ru-RU" sz="5400" b="1" dirty="0" smtClean="0"/>
              <a:t>8-800-200-0-200 </a:t>
            </a:r>
          </a:p>
          <a:p>
            <a:r>
              <a:rPr lang="ru-RU" sz="2400" b="1" dirty="0" smtClean="0"/>
              <a:t>(</a:t>
            </a:r>
            <a:r>
              <a:rPr lang="ru-RU" sz="2400" b="1" dirty="0"/>
              <a:t>по России звонок бесплатный)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попросить оператора переключить на специалистов КТЦ.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170393" y="-32071"/>
            <a:ext cx="67151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МОБИЛЬНЫЕ ПРИЛОЖЕНИЯ, ПОМОГАЮЩИЕ БРОСИТЬ КУРИТЬ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1500166" y="1428736"/>
            <a:ext cx="142876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/>
              <a:t>Kwit</a:t>
            </a:r>
            <a:endParaRPr lang="en-US" sz="2000" b="1" dirty="0"/>
          </a:p>
        </p:txBody>
      </p:sp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1928794" y="1857364"/>
            <a:ext cx="1376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«Не курю</a:t>
            </a:r>
            <a:r>
              <a:rPr lang="ru-RU" b="1" dirty="0"/>
              <a:t>»</a:t>
            </a:r>
          </a:p>
        </p:txBody>
      </p:sp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2143108" y="2285992"/>
            <a:ext cx="157163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/>
              <a:t>iSmoke</a:t>
            </a:r>
            <a:endParaRPr lang="en-US" sz="2000" b="1" dirty="0"/>
          </a:p>
        </p:txBody>
      </p:sp>
      <p:sp>
        <p:nvSpPr>
          <p:cNvPr id="35846" name="Прямоугольник 5"/>
          <p:cNvSpPr>
            <a:spLocks noChangeArrowheads="1"/>
          </p:cNvSpPr>
          <p:nvPr/>
        </p:nvSpPr>
        <p:spPr bwMode="auto">
          <a:xfrm>
            <a:off x="1000100" y="2714620"/>
            <a:ext cx="291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«Моя последняя сигарета»</a:t>
            </a:r>
          </a:p>
        </p:txBody>
      </p:sp>
      <p:sp>
        <p:nvSpPr>
          <p:cNvPr id="35847" name="Прямоугольник 6"/>
          <p:cNvSpPr>
            <a:spLocks noChangeArrowheads="1"/>
          </p:cNvSpPr>
          <p:nvPr/>
        </p:nvSpPr>
        <p:spPr bwMode="auto">
          <a:xfrm>
            <a:off x="1143000" y="3214688"/>
            <a:ext cx="167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/>
              <a:t>Gotta</a:t>
            </a:r>
            <a:r>
              <a:rPr lang="en-US" sz="2000" b="1" dirty="0"/>
              <a:t> Smoke?</a:t>
            </a:r>
          </a:p>
        </p:txBody>
      </p:sp>
      <p:sp>
        <p:nvSpPr>
          <p:cNvPr id="35848" name="Прямоугольник 7"/>
          <p:cNvSpPr>
            <a:spLocks noChangeArrowheads="1"/>
          </p:cNvSpPr>
          <p:nvPr/>
        </p:nvSpPr>
        <p:spPr bwMode="auto">
          <a:xfrm>
            <a:off x="1214414" y="3714750"/>
            <a:ext cx="4000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Just Quit Smoking Hyperactive</a:t>
            </a:r>
          </a:p>
        </p:txBody>
      </p:sp>
      <p:pic>
        <p:nvPicPr>
          <p:cNvPr id="35849" name="Picture 2" descr="https://static49.siliconrus.cmtt.ru/paper-media/76/3b/1b/65f833801028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143375"/>
            <a:ext cx="528639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4" descr="https://static45.siliconrus.cmtt.ru/paper-media/03/5f/68/d28c65d13530a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4214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3069021" y="0"/>
            <a:ext cx="6074979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АДРЕСА ЦЕНТРОВ ЗДОРОВЬЯ:</a:t>
            </a:r>
            <a:endParaRPr lang="ru-RU" sz="1400" dirty="0"/>
          </a:p>
          <a:p>
            <a:pPr eaLnBrk="0" hangingPunct="0"/>
            <a:endParaRPr lang="ru-RU" sz="1400" dirty="0"/>
          </a:p>
          <a:p>
            <a:pPr eaLnBrk="0" hangingPunct="0"/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Центр здоровья для взрослого населения</a:t>
            </a:r>
            <a:endParaRPr lang="ru-RU" sz="1400" dirty="0"/>
          </a:p>
          <a:p>
            <a:pPr eaLnBrk="0" hangingPunct="0"/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на базе ГУЗ </a:t>
            </a:r>
            <a:r>
              <a:rPr lang="ru-RU" sz="1400" b="1" dirty="0">
                <a:solidFill>
                  <a:srgbClr val="003366"/>
                </a:solidFill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Липецкая городская поликлиника № 7</a:t>
            </a:r>
            <a:r>
              <a:rPr lang="ru-RU" sz="1400" b="1" dirty="0">
                <a:solidFill>
                  <a:srgbClr val="003366"/>
                </a:solidFill>
                <a:cs typeface="Times New Roman" pitchFamily="18" charset="0"/>
              </a:rPr>
              <a:t>»</a:t>
            </a:r>
            <a:endParaRPr lang="ru-RU" sz="14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Адрес: г. Липецк, ул. генерала Меркулова ,34</a:t>
            </a:r>
            <a:endParaRPr lang="ru-RU" sz="14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Режим работы: понедельник, среда и пятница с 8:00 до 15:45</a:t>
            </a:r>
            <a:endParaRPr lang="ru-RU" sz="14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вторник и четверг с 11:00 до 18:45</a:t>
            </a:r>
            <a:endParaRPr lang="ru-RU" sz="14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Контакты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: приемная (4742) 37 14 00, </a:t>
            </a:r>
            <a:endParaRPr lang="ru-RU" sz="1400" dirty="0" smtClean="0">
              <a:solidFill>
                <a:srgbClr val="000000"/>
              </a:solidFill>
              <a:latin typeface="Helvetica"/>
              <a:cs typeface="Times New Roman" pitchFamily="18" charset="0"/>
            </a:endParaRPr>
          </a:p>
          <a:p>
            <a:pPr eaLnBrk="0" hangingPunct="0"/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Helvetica"/>
                <a:cs typeface="Times New Roman" pitchFamily="18" charset="0"/>
              </a:rPr>
              <a:t>Центр здоровья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»</a:t>
            </a:r>
            <a:r>
              <a:rPr lang="ru-RU" sz="2000" b="1" dirty="0">
                <a:solidFill>
                  <a:srgbClr val="FF0000"/>
                </a:solidFill>
                <a:latin typeface="Helvetica"/>
                <a:cs typeface="Times New Roman" pitchFamily="18" charset="0"/>
              </a:rPr>
              <a:t>(4742) 37 14 03</a:t>
            </a:r>
            <a:r>
              <a:rPr lang="ru-RU" sz="20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.</a:t>
            </a:r>
            <a:endParaRPr lang="ru-RU" sz="2000" dirty="0"/>
          </a:p>
          <a:p>
            <a:pPr eaLnBrk="0" hangingPunct="0"/>
            <a:endParaRPr lang="ru-RU" sz="1400" b="1" dirty="0" smtClean="0">
              <a:solidFill>
                <a:srgbClr val="003366"/>
              </a:solidFill>
              <a:latin typeface="Helvetica"/>
              <a:cs typeface="Times New Roman" pitchFamily="18" charset="0"/>
            </a:endParaRPr>
          </a:p>
          <a:p>
            <a:pPr eaLnBrk="0" hangingPunct="0"/>
            <a:r>
              <a:rPr lang="ru-RU" sz="1400" b="1" dirty="0" smtClean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Центр </a:t>
            </a:r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здоровья для взрослого населения</a:t>
            </a:r>
            <a:endParaRPr lang="ru-RU" sz="1400" dirty="0"/>
          </a:p>
          <a:p>
            <a:pPr eaLnBrk="0" hangingPunct="0"/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на базе ГУЗ </a:t>
            </a:r>
            <a:r>
              <a:rPr lang="ru-RU" sz="1400" b="1" dirty="0">
                <a:solidFill>
                  <a:srgbClr val="003366"/>
                </a:solidFill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Липецкая городская поликлиника №2</a:t>
            </a:r>
            <a:r>
              <a:rPr lang="ru-RU" sz="1400" b="1" dirty="0">
                <a:solidFill>
                  <a:srgbClr val="003366"/>
                </a:solidFill>
                <a:cs typeface="Times New Roman" pitchFamily="18" charset="0"/>
              </a:rPr>
              <a:t>»</a:t>
            </a:r>
            <a:endParaRPr lang="ru-RU" sz="14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Адрес: г. Липецк, ул. Петра Смородина, 13</a:t>
            </a:r>
            <a:endParaRPr lang="ru-RU" sz="14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Режим работы: понедельник </a:t>
            </a:r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 пятница с 8:00 до 19:00</a:t>
            </a:r>
            <a:endParaRPr lang="ru-RU" sz="14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Контакты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: приемная (4742) 44 75 79, </a:t>
            </a:r>
            <a:endParaRPr lang="ru-RU" sz="1400" dirty="0" smtClean="0">
              <a:solidFill>
                <a:srgbClr val="000000"/>
              </a:solidFill>
              <a:latin typeface="Helvetica"/>
              <a:cs typeface="Times New Roman" pitchFamily="18" charset="0"/>
            </a:endParaRPr>
          </a:p>
          <a:p>
            <a:pPr eaLnBrk="0" hangingPunct="0"/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Helvetica"/>
                <a:cs typeface="Times New Roman" pitchFamily="18" charset="0"/>
              </a:rPr>
              <a:t>Центр Здоровья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»</a:t>
            </a:r>
            <a:r>
              <a:rPr lang="ru-RU" sz="2000" b="1" dirty="0">
                <a:solidFill>
                  <a:srgbClr val="FF0000"/>
                </a:solidFill>
                <a:latin typeface="Helvetica"/>
                <a:cs typeface="Times New Roman" pitchFamily="18" charset="0"/>
              </a:rPr>
              <a:t> (4742) 40 75 79</a:t>
            </a:r>
            <a:endParaRPr lang="ru-RU" sz="2000" b="1" dirty="0">
              <a:solidFill>
                <a:srgbClr val="FF0000"/>
              </a:solidFill>
            </a:endParaRPr>
          </a:p>
          <a:p>
            <a:pPr eaLnBrk="0" hangingPunct="0"/>
            <a:endParaRPr lang="ru-RU" sz="1400" b="1" dirty="0" smtClean="0">
              <a:solidFill>
                <a:srgbClr val="003366"/>
              </a:solidFill>
              <a:latin typeface="Helvetica"/>
              <a:cs typeface="Times New Roman" pitchFamily="18" charset="0"/>
            </a:endParaRPr>
          </a:p>
          <a:p>
            <a:pPr eaLnBrk="0" hangingPunct="0"/>
            <a:r>
              <a:rPr lang="ru-RU" sz="1400" b="1" dirty="0" smtClean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Центр </a:t>
            </a:r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здоровья для взрослого населения</a:t>
            </a:r>
            <a:endParaRPr lang="ru-RU" sz="1400" dirty="0"/>
          </a:p>
          <a:p>
            <a:pPr eaLnBrk="0" hangingPunct="0"/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на базе ГУЗ</a:t>
            </a:r>
            <a:r>
              <a:rPr lang="ru-RU" sz="1400" b="1" dirty="0">
                <a:solidFill>
                  <a:srgbClr val="003366"/>
                </a:solidFill>
                <a:cs typeface="Times New Roman" pitchFamily="18" charset="0"/>
              </a:rPr>
              <a:t> </a:t>
            </a:r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3366"/>
                </a:solidFill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Елецкая городская больница № 2</a:t>
            </a:r>
            <a:r>
              <a:rPr lang="ru-RU" sz="1400" b="1" dirty="0">
                <a:solidFill>
                  <a:srgbClr val="003366"/>
                </a:solidFill>
                <a:cs typeface="Times New Roman" pitchFamily="18" charset="0"/>
              </a:rPr>
              <a:t>»</a:t>
            </a:r>
            <a:endParaRPr lang="ru-RU" sz="14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Адрес</a:t>
            </a:r>
            <a:r>
              <a:rPr lang="ru-RU" sz="1400" dirty="0">
                <a:solidFill>
                  <a:srgbClr val="FF0000"/>
                </a:solidFill>
                <a:latin typeface="Helvetica"/>
                <a:cs typeface="Times New Roman" pitchFamily="18" charset="0"/>
              </a:rPr>
              <a:t>: г. Елец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, ул. Гагарина, 5</a:t>
            </a:r>
            <a:endParaRPr lang="ru-RU" sz="14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Режим работы: понедельник </a:t>
            </a:r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 пятница с 8:00 до 15:48</a:t>
            </a:r>
            <a:endParaRPr lang="ru-RU" sz="1400" dirty="0"/>
          </a:p>
          <a:p>
            <a:pPr eaLnBrk="0" hangingPunct="0"/>
            <a:r>
              <a:rPr 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Контакты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: приемная (47467) 2 60 84</a:t>
            </a:r>
            <a:r>
              <a:rPr lang="ru-RU" sz="1400" b="1" dirty="0">
                <a:solidFill>
                  <a:srgbClr val="FF0000"/>
                </a:solidFill>
                <a:latin typeface="Helvetica"/>
                <a:cs typeface="Times New Roman" pitchFamily="18" charset="0"/>
              </a:rPr>
              <a:t>, </a:t>
            </a:r>
            <a:endParaRPr lang="ru-RU" sz="1400" b="1" dirty="0" smtClean="0">
              <a:solidFill>
                <a:srgbClr val="FF0000"/>
              </a:solidFill>
              <a:latin typeface="Helvetica"/>
              <a:cs typeface="Times New Roman" pitchFamily="18" charset="0"/>
            </a:endParaRPr>
          </a:p>
          <a:p>
            <a:pPr eaLnBrk="0" hangingPunct="0"/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Helvetica"/>
                <a:cs typeface="Times New Roman" pitchFamily="18" charset="0"/>
              </a:rPr>
              <a:t>Центр здоровья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»</a:t>
            </a:r>
            <a:r>
              <a:rPr lang="ru-RU" sz="2000" b="1" dirty="0">
                <a:solidFill>
                  <a:srgbClr val="FF0000"/>
                </a:solidFill>
                <a:latin typeface="Helvetica"/>
                <a:cs typeface="Times New Roman" pitchFamily="18" charset="0"/>
              </a:rPr>
              <a:t> (47467) 6 86 71.</a:t>
            </a:r>
            <a:endParaRPr lang="ru-RU" sz="2000" b="1" dirty="0">
              <a:solidFill>
                <a:srgbClr val="FF0000"/>
              </a:solidFill>
            </a:endParaRPr>
          </a:p>
          <a:p>
            <a:pPr eaLnBrk="0" hangingPunct="0"/>
            <a:endParaRPr lang="ru-RU" sz="1400" b="1" dirty="0" smtClean="0">
              <a:solidFill>
                <a:srgbClr val="003366"/>
              </a:solidFill>
              <a:latin typeface="Helvetica"/>
              <a:cs typeface="Times New Roman" pitchFamily="18" charset="0"/>
            </a:endParaRPr>
          </a:p>
          <a:p>
            <a:pPr eaLnBrk="0" hangingPunct="0"/>
            <a:r>
              <a:rPr lang="ru-RU" sz="1400" b="1" dirty="0" smtClean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Центр </a:t>
            </a:r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здоровья для взрослого населения</a:t>
            </a:r>
            <a:endParaRPr lang="ru-RU" sz="1400" dirty="0"/>
          </a:p>
          <a:p>
            <a:pPr eaLnBrk="0" hangingPunct="0"/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на базе ГУЗ </a:t>
            </a:r>
            <a:r>
              <a:rPr lang="ru-RU" sz="1400" b="1" dirty="0">
                <a:solidFill>
                  <a:srgbClr val="003366"/>
                </a:solidFill>
                <a:cs typeface="Times New Roman" pitchFamily="18" charset="0"/>
              </a:rPr>
              <a:t>«</a:t>
            </a:r>
            <a:r>
              <a:rPr lang="ru-RU" sz="1400" b="1" dirty="0" err="1">
                <a:solidFill>
                  <a:srgbClr val="003366"/>
                </a:solidFill>
                <a:latin typeface="Helvetica"/>
                <a:cs typeface="Times New Roman" pitchFamily="18" charset="0"/>
              </a:rPr>
              <a:t>Данковская</a:t>
            </a:r>
            <a:r>
              <a:rPr lang="ru-RU" sz="1400" b="1" dirty="0">
                <a:solidFill>
                  <a:srgbClr val="003366"/>
                </a:solidFill>
                <a:latin typeface="Helvetica"/>
                <a:cs typeface="Times New Roman" pitchFamily="18" charset="0"/>
              </a:rPr>
              <a:t> межрайонная больница</a:t>
            </a:r>
            <a:r>
              <a:rPr lang="ru-RU" sz="1400" b="1" dirty="0">
                <a:solidFill>
                  <a:srgbClr val="003366"/>
                </a:solidFill>
                <a:cs typeface="Times New Roman" pitchFamily="18" charset="0"/>
              </a:rPr>
              <a:t>»</a:t>
            </a:r>
            <a:endParaRPr lang="ru-RU" sz="14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Адрес</a:t>
            </a:r>
            <a:r>
              <a:rPr lang="ru-RU" sz="1400" dirty="0">
                <a:solidFill>
                  <a:srgbClr val="FF0000"/>
                </a:solidFill>
                <a:latin typeface="Helvetica"/>
                <a:cs typeface="Times New Roman" pitchFamily="18" charset="0"/>
              </a:rPr>
              <a:t>: г. Данков, 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ул. К-Маркса, д.1</a:t>
            </a:r>
            <a:endParaRPr lang="ru-RU" sz="14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Режим работы: понедельник </a:t>
            </a:r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 пятница с 8:00 до 15:42</a:t>
            </a:r>
            <a:endParaRPr lang="ru-RU" sz="1400" dirty="0"/>
          </a:p>
          <a:p>
            <a:pPr eaLnBrk="0" hangingPunct="0"/>
            <a:r>
              <a:rPr lang="ru-RU" sz="1400" dirty="0" smtClean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Контакты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Times New Roman" pitchFamily="18" charset="0"/>
              </a:rPr>
              <a:t>: приемная (474-65) 6-60-68, </a:t>
            </a:r>
            <a:endParaRPr lang="ru-RU" sz="1400" dirty="0" smtClean="0">
              <a:solidFill>
                <a:srgbClr val="000000"/>
              </a:solidFill>
              <a:latin typeface="Helvetica"/>
              <a:cs typeface="Times New Roman" pitchFamily="18" charset="0"/>
            </a:endParaRPr>
          </a:p>
          <a:p>
            <a:pPr eaLnBrk="0" hangingPunct="0"/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Helvetica"/>
                <a:cs typeface="Times New Roman" pitchFamily="18" charset="0"/>
              </a:rPr>
              <a:t>Центр здоровья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FF0000"/>
                </a:solidFill>
                <a:latin typeface="Helvetica"/>
                <a:cs typeface="Times New Roman" pitchFamily="18" charset="0"/>
              </a:rPr>
              <a:t> (474-65) 6-60-94, 8-905-043-04-74</a:t>
            </a:r>
            <a:endParaRPr lang="ru-RU" b="1" dirty="0">
              <a:solidFill>
                <a:srgbClr val="FF0000"/>
              </a:solidFill>
            </a:endParaRPr>
          </a:p>
          <a:p>
            <a:pPr eaLnBrk="0" hangingPunct="0"/>
            <a:endParaRPr lang="ru-RU" dirty="0"/>
          </a:p>
        </p:txBody>
      </p:sp>
      <p:pic>
        <p:nvPicPr>
          <p:cNvPr id="36867" name="Picture 3" descr="Здоровый Екатеринбург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861" y="2234509"/>
            <a:ext cx="2022741" cy="245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Наиболее частыми являются опухоли легкого, желудка, молочной желез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50" y="4649657"/>
            <a:ext cx="2078587" cy="207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admlip.ru/doc/g/zdr/ban_z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134" y="0"/>
            <a:ext cx="2407678" cy="2347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320"/>
            <a:ext cx="721920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Телефон для консультации по проблемам </a:t>
            </a:r>
            <a:r>
              <a:rPr lang="ru-RU" b="1" dirty="0" err="1" smtClean="0"/>
              <a:t>табакокурения</a:t>
            </a:r>
            <a:r>
              <a:rPr lang="ru-RU" b="1" dirty="0" smtClean="0"/>
              <a:t>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38167" y="407275"/>
            <a:ext cx="5277725" cy="22833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/>
              <a:t>43 00 98</a:t>
            </a:r>
          </a:p>
          <a:p>
            <a:pPr algn="ctr">
              <a:buNone/>
            </a:pPr>
            <a:endParaRPr lang="ru-RU" sz="7200" dirty="0"/>
          </a:p>
        </p:txBody>
      </p:sp>
      <p:pic>
        <p:nvPicPr>
          <p:cNvPr id="6" name="Рисунок 5" descr="Картинки по запросу брось курит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76438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86063" y="500063"/>
            <a:ext cx="6357937" cy="58578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себя и будьте свободными и здоровыми!</a:t>
            </a:r>
          </a:p>
          <a:p>
            <a:pPr>
              <a:spcAft>
                <a:spcPts val="600"/>
              </a:spcAft>
            </a:pP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0" name="Picture 2" descr="Картинки по запросу здоров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71810"/>
            <a:ext cx="5857916" cy="255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00100" y="2428868"/>
            <a:ext cx="7786742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655" y="4603395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Курение одного человека – вред для всего человечества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05595" y="346841"/>
            <a:ext cx="3657600" cy="46634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Вещества, которые выделяет сигарета, вступают в химическую реакцию с другими воздушными загрязнениями, и усугубляют их вредное воздействие. Пары бензина и бензола, угарный и зернистый газ — при смешивании с табачным дымом их токсичность усиливается в сотни раз. </a:t>
            </a:r>
          </a:p>
          <a:p>
            <a:r>
              <a:rPr lang="ru-RU" dirty="0" smtClean="0"/>
              <a:t>Кроме того, окружающий планету дым задерживает лучи ультрафиолета.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02818" y="210207"/>
            <a:ext cx="3657600" cy="46634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выращивания табака требуется большое количество пестицидов и удобрений, которые могут быть токсичными и загрязнять водные ресурсы. Ежегодно для выращивания табака используется 4,3 миллиона гектаров земли, в результате чего глобальное обезлесение достигает от 2% до 4 процентов. Табачная промышленность также вырабатывает свыше 2 миллионов тонн твердых отходов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844550" y="2736850"/>
            <a:ext cx="752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Arial" pitchFamily="34" charset="0"/>
              </a:rPr>
              <a:t/>
            </a:r>
            <a:br>
              <a:rPr lang="ru-RU">
                <a:latin typeface="Arial" pitchFamily="34" charset="0"/>
              </a:rPr>
            </a:br>
            <a:endParaRPr lang="ru-RU">
              <a:latin typeface="Arial" pitchFamily="34" charset="0"/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214415" y="765175"/>
            <a:ext cx="6572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закон от 23.02.2013 N 15-ФЗ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"Об охране здоровья граждан от воздействия окружающего табачного дыма и последствий потребления табака"</a:t>
            </a:r>
          </a:p>
        </p:txBody>
      </p:sp>
      <p:pic>
        <p:nvPicPr>
          <p:cNvPr id="43010" name="Picture 2" descr="http://www.admlip.ru/doc/g/zdr/ban_z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413" y="3073807"/>
            <a:ext cx="2407678" cy="23474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307181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региональный социально значимый проект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«Здоровый регион»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643446"/>
            <a:ext cx="416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"Регион вне зависимости</a:t>
            </a:r>
            <a:r>
              <a:rPr lang="ru-RU" sz="2800" dirty="0" smtClean="0"/>
              <a:t>"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889" y="5118403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Факты о табаке, борьбе против табака и целях в области развития</a:t>
            </a:r>
            <a:endParaRPr lang="ru-RU" dirty="0"/>
          </a:p>
        </p:txBody>
      </p:sp>
      <p:pic>
        <p:nvPicPr>
          <p:cNvPr id="5" name="Содержимое 4" descr="Картинки по запросу вред табака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5952" y="39445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92612" y="294290"/>
            <a:ext cx="3657600" cy="466344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Ежегодно в результате употребления табака умирает около 6 миллионов человек, и если не активизировать усилия, то согласно прогнозам к 2030 г. этот показатель превысит 8 миллионов человек в год. Потребление табака представляет собой угрозу для любого человека, независимо от его пола, возраста, расы, культуры или образования. Оно влечет за собой страдания, болезни и смерть, разоряя семьи и национальную экономику.</a:t>
            </a:r>
            <a:endParaRPr lang="ru-RU" dirty="0"/>
          </a:p>
        </p:txBody>
      </p:sp>
      <p:pic>
        <p:nvPicPr>
          <p:cNvPr id="6" name="Рисунок 5" descr="Картинки по запросу вред таба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41" y="3819532"/>
            <a:ext cx="3136011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903" y="5107893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Факты о табаке, борьбе против табака и целях в области развития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710394" y="239111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Употребление табака обходится в огромную сумму для национальной экономики, с учетом повышенных расходов на охрану здоровья и снижения продуктивности работы. Оно усугубляет </a:t>
            </a:r>
            <a:r>
              <a:rPr lang="ru-RU" b="1" dirty="0" smtClean="0"/>
              <a:t>неравенство в сфере здравоохранения и обостряет проблему нищеты, так как наименее обеспеченные люди тратят меньше средств на самое основное, то есть продукты </a:t>
            </a:r>
            <a:r>
              <a:rPr lang="ru-RU" dirty="0" smtClean="0"/>
              <a:t>питания, образование и здравоохранение. Около </a:t>
            </a:r>
            <a:r>
              <a:rPr lang="ru-RU" b="1" dirty="0" smtClean="0"/>
              <a:t>80% случаев преждевременной смерти </a:t>
            </a:r>
            <a:r>
              <a:rPr lang="ru-RU" dirty="0" smtClean="0"/>
              <a:t>в результате употребления табака приходится на страны с низким и средним уровнем дохода, которые сталкиваются с повышенными трудностями при достижении своих целей в области развития.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061" y="283644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Факты о табаке, борьбе против табака и целях в области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70314" y="1618593"/>
            <a:ext cx="3857652" cy="466344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/>
            <a:r>
              <a:rPr lang="ru-RU" sz="6200" b="1" dirty="0" smtClean="0"/>
              <a:t>Рамочная конвенция ВОЗ </a:t>
            </a:r>
            <a:r>
              <a:rPr lang="ru-RU" sz="6200" dirty="0" smtClean="0"/>
              <a:t>по борьбе против табака (РКБТ ВОЗ) направляет усилия против табачной эпидемии во всем мире. РКБТ ВОЗ представляет собой международный договор с 180 Сторонами (179 стран и Европейский союз).</a:t>
            </a:r>
          </a:p>
          <a:p>
            <a:pPr lvl="0"/>
            <a:r>
              <a:rPr lang="ru-RU" sz="6200" dirty="0" smtClean="0"/>
              <a:t> На сегодняшний день более половины стран мира, где проживает </a:t>
            </a:r>
            <a:r>
              <a:rPr lang="ru-RU" sz="6200" b="1" dirty="0" smtClean="0"/>
              <a:t>почти 40% мирового населения (2,8 миллиарда человек</a:t>
            </a:r>
            <a:r>
              <a:rPr lang="ru-RU" sz="6200" dirty="0" smtClean="0"/>
              <a:t>), осуществили хотя бы одну из наиболее </a:t>
            </a:r>
            <a:r>
              <a:rPr lang="ru-RU" sz="6200" dirty="0" err="1" smtClean="0"/>
              <a:t>затратоэффективных</a:t>
            </a:r>
            <a:r>
              <a:rPr lang="ru-RU" sz="6200" dirty="0" smtClean="0"/>
              <a:t> мер РКБТ ВОЗ на самом высоком уровне. </a:t>
            </a:r>
          </a:p>
          <a:p>
            <a:pPr lvl="0"/>
            <a:r>
              <a:rPr lang="ru-RU" sz="6200" dirty="0" smtClean="0"/>
              <a:t>Все больше стран </a:t>
            </a:r>
            <a:r>
              <a:rPr lang="ru-RU" sz="6200" b="1" dirty="0" smtClean="0"/>
              <a:t>создают системы </a:t>
            </a:r>
            <a:r>
              <a:rPr lang="ru-RU" sz="6200" dirty="0" smtClean="0"/>
              <a:t>защиты, </a:t>
            </a:r>
            <a:r>
              <a:rPr lang="ru-RU" sz="6200" b="1" dirty="0" smtClean="0"/>
              <a:t>не допускающие вмешательства представителей табачной промышленности </a:t>
            </a:r>
            <a:r>
              <a:rPr lang="ru-RU" sz="6200" dirty="0" smtClean="0"/>
              <a:t>в государственную политику по борьбе против табака.</a:t>
            </a:r>
          </a:p>
          <a:p>
            <a:endParaRPr lang="ru-RU" dirty="0"/>
          </a:p>
        </p:txBody>
      </p:sp>
      <p:pic>
        <p:nvPicPr>
          <p:cNvPr id="5" name="Содержимое 4" descr="Всемирный день без табака ежегодно отмечается 31 мая по инициативе Всемирной организации здравоохранения. Фото: сайт ВОЗ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994" y="2496522"/>
            <a:ext cx="3657600" cy="244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</TotalTime>
  <Words>2233</Words>
  <Application>Microsoft Office PowerPoint</Application>
  <PresentationFormat>Экран (4:3)</PresentationFormat>
  <Paragraphs>210</Paragraphs>
  <Slides>48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60" baseType="lpstr">
      <vt:lpstr>Arial</vt:lpstr>
      <vt:lpstr>Arial Unicode MS</vt:lpstr>
      <vt:lpstr>Book Antiqua</vt:lpstr>
      <vt:lpstr>Calibri</vt:lpstr>
      <vt:lpstr>Georgia</vt:lpstr>
      <vt:lpstr>Helvetica</vt:lpstr>
      <vt:lpstr>MS Mincho</vt:lpstr>
      <vt:lpstr>Times New Roman</vt:lpstr>
      <vt:lpstr>Trebuchet MS</vt:lpstr>
      <vt:lpstr>Slipstream</vt:lpstr>
      <vt:lpstr>Диаграмма</vt:lpstr>
      <vt:lpstr>Лист Microsoft Excel 97-2003</vt:lpstr>
      <vt:lpstr>31 мая – Всемирный день без табака</vt:lpstr>
      <vt:lpstr>Табак – угроза для развития</vt:lpstr>
      <vt:lpstr>Борьба с табаком способствует здоровью и развитию</vt:lpstr>
      <vt:lpstr>Борьба против табака способствует достижению других глобальных целей</vt:lpstr>
      <vt:lpstr>Курение одного человека – вред для всего человечества</vt:lpstr>
      <vt:lpstr>Презентация PowerPoint</vt:lpstr>
      <vt:lpstr>Факты о табаке, борьбе против табака и целях в области развития</vt:lpstr>
      <vt:lpstr>Факты о табаке, борьбе против табака и целях в области развития</vt:lpstr>
      <vt:lpstr>Факты о табаке, борьбе против табака и целях в области развития</vt:lpstr>
      <vt:lpstr>Факты о табаке, борьбе против табака и целях в области развития</vt:lpstr>
      <vt:lpstr>ВСЯ ПРАВДА ОБ ЭЛЕКТРОННЫХ СИГАРЕТАХ</vt:lpstr>
      <vt:lpstr>Презентация PowerPoint</vt:lpstr>
      <vt:lpstr>Задачей производителей электронных сигарет является создать иллюзию курения, а для этого используются те же химические соединения, которые искусственно добавляют и в обычные сигареты.</vt:lpstr>
      <vt:lpstr>Жидкости, используемые в электронных сигаретах,  СОДЕРЖАТ НИКОТИН!  </vt:lpstr>
      <vt:lpstr>Жидкости, используемые в электронных сигаретах,  СОДЕРЖАТ НИКОТИН!  </vt:lpstr>
      <vt:lpstr>Жидкости, используемые в электронных сигаретах,  СОДЕРЖАТ НИКОТИН!  </vt:lpstr>
      <vt:lpstr>Вред электронных сигарет – научно доказанный факт</vt:lpstr>
      <vt:lpstr>Термическое разложение пропиленгликоля и глицерина приводит к высвобождению акролеина, формальдегида и ацетальдегида</vt:lpstr>
      <vt:lpstr>Жидкости для электронных сигарет содержат глицерин, пропиленгликоль, разные синтетические ароматизаторы</vt:lpstr>
      <vt:lpstr>В целом, исследователи обнаружили значительные уровни 31 вредного химического соединения, в том числе два, которые никогда не были найдены ранее в парах электронных сигарет - окись пропилена и глицидол.</vt:lpstr>
      <vt:lpstr>А поскольку в вейпах еще содержатся многоатомные спирты и эфиры, то они еще и бьют по мозгам и „ослабоумливают“ человека</vt:lpstr>
      <vt:lpstr>Кроме всего прочего, у электронных сигарет есть еще одна особенность — иногда они взрываются. </vt:lpstr>
      <vt:lpstr>Презентация PowerPoint</vt:lpstr>
      <vt:lpstr>Презентация PowerPoint</vt:lpstr>
      <vt:lpstr>Насвай</vt:lpstr>
      <vt:lpstr>Презентация PowerPoint</vt:lpstr>
      <vt:lpstr>Отдаленные последствия приема насвая</vt:lpstr>
      <vt:lpstr>Отдаленные последствия приема насвая</vt:lpstr>
      <vt:lpstr>Отдаленные последствия приема насвая</vt:lpstr>
      <vt:lpstr>Презентация PowerPoint</vt:lpstr>
      <vt:lpstr>Цели кампании Всемирного дня без табака 2020 г.</vt:lpstr>
      <vt:lpstr>Презентация PowerPoint</vt:lpstr>
      <vt:lpstr>Курение среди подростков</vt:lpstr>
      <vt:lpstr>Количество желающих бросить курить, %</vt:lpstr>
      <vt:lpstr>Знание мест оказания помощи при попытке отказа от курения.</vt:lpstr>
      <vt:lpstr>Федеральный закон №15-ФЗот 23 февраля 2013 года  </vt:lpstr>
      <vt:lpstr>В соответствии с Федеральным законом №15-ФЗ от 23 февраля 2013 года «Об охране здоровья граждан от воздействия окружающего табачного дыма и последствий потребления табака»:  </vt:lpstr>
      <vt:lpstr>МЕРЫ ДЛЯ ПОВЫШЕНИЯ ИСПОЛНЕНИЯ ЗАКОНА</vt:lpstr>
      <vt:lpstr>МЕРЫ ДЛЯ ПОВЫШЕНИЯ ИСПОЛНЕНИЯ ЗАКОНА</vt:lpstr>
      <vt:lpstr>МЕРЫ ДЛЯ ПОВЫШЕНИЯ ИСПОЛНЕНИЯ ЗАКОНА</vt:lpstr>
      <vt:lpstr>МЕРЫ ДЛЯ ПОВЫШЕНИЯ ИСПОЛНЕНИЯ ЗАКОНА</vt:lpstr>
      <vt:lpstr>МЕРЫ ДЛЯ ПОВЫШЕНИЯ ИСПОЛНЕНИЯ ЗАКОНА</vt:lpstr>
      <vt:lpstr>Презентация PowerPoint</vt:lpstr>
      <vt:lpstr>Презентация PowerPoint</vt:lpstr>
      <vt:lpstr>Презентация PowerPoint</vt:lpstr>
      <vt:lpstr>Телефон для консультации по проблемам табакокурения: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user_ic</dc:creator>
  <cp:lastModifiedBy>user_ic</cp:lastModifiedBy>
  <cp:revision>13</cp:revision>
  <dcterms:created xsi:type="dcterms:W3CDTF">2014-09-16T21:39:42Z</dcterms:created>
  <dcterms:modified xsi:type="dcterms:W3CDTF">2020-11-11T10:18:36Z</dcterms:modified>
</cp:coreProperties>
</file>