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handoutMasterIdLst>
    <p:handoutMasterId r:id="rId29"/>
  </p:handoutMasterIdLst>
  <p:sldIdLst>
    <p:sldId id="259" r:id="rId2"/>
    <p:sldId id="266" r:id="rId3"/>
    <p:sldId id="257" r:id="rId4"/>
    <p:sldId id="262" r:id="rId5"/>
    <p:sldId id="261"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5" r:id="rId27"/>
    <p:sldId id="284" r:id="rId28"/>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69BF"/>
    <a:srgbClr val="7575FF"/>
    <a:srgbClr val="66CCFF"/>
    <a:srgbClr val="FFFF66"/>
    <a:srgbClr val="CC00FF"/>
    <a:srgbClr val="C755B7"/>
    <a:srgbClr val="FF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4" d="100"/>
          <a:sy n="104" d="100"/>
        </p:scale>
        <p:origin x="-1824" y="-240"/>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19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19CFB260-96C0-43A7-8AA0-7C6254B54E4D}" type="datetimeFigureOut">
              <a:rPr lang="ru-RU"/>
              <a:pPr>
                <a:defRPr/>
              </a:pPr>
              <a:t>02.12.2020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7A5D3B4-3EFE-4D58-80C3-782FEDA446B3}" type="slidenum">
              <a:rPr lang="ru-RU" altLang="ru-RU"/>
              <a:pPr/>
              <a:t>‹#›</a:t>
            </a:fld>
            <a:endParaRPr lang="ru-RU" altLang="ru-RU"/>
          </a:p>
        </p:txBody>
      </p:sp>
    </p:spTree>
    <p:extLst>
      <p:ext uri="{BB962C8B-B14F-4D97-AF65-F5344CB8AC3E}">
        <p14:creationId xmlns:p14="http://schemas.microsoft.com/office/powerpoint/2010/main" val="16688615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A9F38D7F-4E35-4BB0-8BD3-43E6DD04635F}" type="slidenum">
              <a:rPr lang="ru-RU" altLang="ru-RU"/>
              <a:pPr/>
              <a:t>‹#›</a:t>
            </a:fld>
            <a:endParaRPr lang="ru-RU" altLang="ru-RU"/>
          </a:p>
        </p:txBody>
      </p:sp>
    </p:spTree>
    <p:extLst>
      <p:ext uri="{BB962C8B-B14F-4D97-AF65-F5344CB8AC3E}">
        <p14:creationId xmlns:p14="http://schemas.microsoft.com/office/powerpoint/2010/main" val="63717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9F7B9E91-040E-4209-8113-6312538F2684}" type="slidenum">
              <a:rPr lang="ru-RU" altLang="ru-RU"/>
              <a:pPr/>
              <a:t>‹#›</a:t>
            </a:fld>
            <a:endParaRPr lang="ru-RU" altLang="ru-RU"/>
          </a:p>
        </p:txBody>
      </p:sp>
    </p:spTree>
    <p:extLst>
      <p:ext uri="{BB962C8B-B14F-4D97-AF65-F5344CB8AC3E}">
        <p14:creationId xmlns:p14="http://schemas.microsoft.com/office/powerpoint/2010/main" val="2530398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3564DBD3-8AD3-4D7C-AD7D-67BB6E5BCD28}" type="slidenum">
              <a:rPr lang="ru-RU" altLang="ru-RU"/>
              <a:pPr/>
              <a:t>‹#›</a:t>
            </a:fld>
            <a:endParaRPr lang="ru-RU" altLang="ru-RU"/>
          </a:p>
        </p:txBody>
      </p:sp>
    </p:spTree>
    <p:extLst>
      <p:ext uri="{BB962C8B-B14F-4D97-AF65-F5344CB8AC3E}">
        <p14:creationId xmlns:p14="http://schemas.microsoft.com/office/powerpoint/2010/main" val="2815513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9992A5CC-ED4C-4103-BC5D-77DBEF741246}" type="slidenum">
              <a:rPr lang="ru-RU" altLang="ru-RU"/>
              <a:pPr/>
              <a:t>‹#›</a:t>
            </a:fld>
            <a:endParaRPr lang="ru-RU" altLang="ru-RU"/>
          </a:p>
        </p:txBody>
      </p:sp>
    </p:spTree>
    <p:extLst>
      <p:ext uri="{BB962C8B-B14F-4D97-AF65-F5344CB8AC3E}">
        <p14:creationId xmlns:p14="http://schemas.microsoft.com/office/powerpoint/2010/main" val="1347835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0690AE73-61B4-4D9E-9DD3-926B50727AFB}" type="slidenum">
              <a:rPr lang="ru-RU" altLang="ru-RU"/>
              <a:pPr/>
              <a:t>‹#›</a:t>
            </a:fld>
            <a:endParaRPr lang="ru-RU" altLang="ru-RU"/>
          </a:p>
        </p:txBody>
      </p:sp>
    </p:spTree>
    <p:extLst>
      <p:ext uri="{BB962C8B-B14F-4D97-AF65-F5344CB8AC3E}">
        <p14:creationId xmlns:p14="http://schemas.microsoft.com/office/powerpoint/2010/main" val="1227928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5E5C66F4-C052-435A-903A-991079545015}" type="slidenum">
              <a:rPr lang="ru-RU" altLang="ru-RU"/>
              <a:pPr/>
              <a:t>‹#›</a:t>
            </a:fld>
            <a:endParaRPr lang="ru-RU" altLang="ru-RU"/>
          </a:p>
        </p:txBody>
      </p:sp>
    </p:spTree>
    <p:extLst>
      <p:ext uri="{BB962C8B-B14F-4D97-AF65-F5344CB8AC3E}">
        <p14:creationId xmlns:p14="http://schemas.microsoft.com/office/powerpoint/2010/main" val="251098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28A1236E-AFCA-4CA0-971C-C0D0C8B4D802}" type="slidenum">
              <a:rPr lang="ru-RU" altLang="ru-RU"/>
              <a:pPr/>
              <a:t>‹#›</a:t>
            </a:fld>
            <a:endParaRPr lang="ru-RU" altLang="ru-RU"/>
          </a:p>
        </p:txBody>
      </p:sp>
    </p:spTree>
    <p:extLst>
      <p:ext uri="{BB962C8B-B14F-4D97-AF65-F5344CB8AC3E}">
        <p14:creationId xmlns:p14="http://schemas.microsoft.com/office/powerpoint/2010/main" val="143445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8EF56141-4080-4473-B8E8-A3ED03EA1D90}" type="slidenum">
              <a:rPr lang="ru-RU" altLang="ru-RU"/>
              <a:pPr/>
              <a:t>‹#›</a:t>
            </a:fld>
            <a:endParaRPr lang="ru-RU" altLang="ru-RU"/>
          </a:p>
        </p:txBody>
      </p:sp>
    </p:spTree>
    <p:extLst>
      <p:ext uri="{BB962C8B-B14F-4D97-AF65-F5344CB8AC3E}">
        <p14:creationId xmlns:p14="http://schemas.microsoft.com/office/powerpoint/2010/main" val="182128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fld id="{6BDFA38B-A327-4E1C-8DAE-E9993EC62482}" type="slidenum">
              <a:rPr lang="ru-RU" altLang="ru-RU"/>
              <a:pPr/>
              <a:t>‹#›</a:t>
            </a:fld>
            <a:endParaRPr lang="ru-RU" altLang="ru-RU"/>
          </a:p>
        </p:txBody>
      </p:sp>
    </p:spTree>
    <p:extLst>
      <p:ext uri="{BB962C8B-B14F-4D97-AF65-F5344CB8AC3E}">
        <p14:creationId xmlns:p14="http://schemas.microsoft.com/office/powerpoint/2010/main" val="202357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fld id="{487C798D-7C12-4FE6-9FD6-2A9432794B49}" type="slidenum">
              <a:rPr lang="ru-RU" altLang="ru-RU"/>
              <a:pPr/>
              <a:t>‹#›</a:t>
            </a:fld>
            <a:endParaRPr lang="ru-RU" altLang="ru-RU"/>
          </a:p>
        </p:txBody>
      </p:sp>
    </p:spTree>
    <p:extLst>
      <p:ext uri="{BB962C8B-B14F-4D97-AF65-F5344CB8AC3E}">
        <p14:creationId xmlns:p14="http://schemas.microsoft.com/office/powerpoint/2010/main" val="239218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fld id="{7D70F477-5134-4EED-ADBD-1EFEDA947AAD}" type="slidenum">
              <a:rPr lang="ru-RU" altLang="ru-RU"/>
              <a:pPr/>
              <a:t>‹#›</a:t>
            </a:fld>
            <a:endParaRPr lang="ru-RU" altLang="ru-RU"/>
          </a:p>
        </p:txBody>
      </p:sp>
    </p:spTree>
    <p:extLst>
      <p:ext uri="{BB962C8B-B14F-4D97-AF65-F5344CB8AC3E}">
        <p14:creationId xmlns:p14="http://schemas.microsoft.com/office/powerpoint/2010/main" val="192292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1B495F94-7EA3-4855-B2E6-6FCEB073C7BD}" type="slidenum">
              <a:rPr lang="ru-RU" altLang="ru-RU"/>
              <a:pPr/>
              <a:t>‹#›</a:t>
            </a:fld>
            <a:endParaRPr lang="ru-RU" altLang="ru-RU"/>
          </a:p>
        </p:txBody>
      </p:sp>
    </p:spTree>
    <p:extLst>
      <p:ext uri="{BB962C8B-B14F-4D97-AF65-F5344CB8AC3E}">
        <p14:creationId xmlns:p14="http://schemas.microsoft.com/office/powerpoint/2010/main" val="86829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FB4E741E-6508-469C-ABF9-BC549E5BF1FF}" type="slidenum">
              <a:rPr lang="ru-RU" altLang="ru-RU"/>
              <a:pPr/>
              <a:t>‹#›</a:t>
            </a:fld>
            <a:endParaRPr lang="ru-RU" altLang="ru-RU"/>
          </a:p>
        </p:txBody>
      </p:sp>
    </p:spTree>
    <p:extLst>
      <p:ext uri="{BB962C8B-B14F-4D97-AF65-F5344CB8AC3E}">
        <p14:creationId xmlns:p14="http://schemas.microsoft.com/office/powerpoint/2010/main" val="347106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608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ltLang="ru-RU"/>
          </a:p>
        </p:txBody>
      </p:sp>
      <p:sp>
        <p:nvSpPr>
          <p:cNvPr id="4608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ltLang="ru-RU"/>
          </a:p>
        </p:txBody>
      </p:sp>
      <p:sp>
        <p:nvSpPr>
          <p:cNvPr id="4608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46FBDA4-A109-4DC3-B1E7-97F4EE939B3A}"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50825" y="-242888"/>
            <a:ext cx="8662988" cy="2290763"/>
          </a:xfrm>
        </p:spPr>
        <p:txBody>
          <a:bodyPr/>
          <a:lstStyle/>
          <a:p>
            <a:pPr eaLnBrk="1" hangingPunct="1">
              <a:defRPr/>
            </a:pPr>
            <a:r>
              <a:rPr lang="ru-RU" altLang="ru-RU" sz="3200" b="1" i="1" dirty="0">
                <a:solidFill>
                  <a:srgbClr val="FFFF00"/>
                </a:solidFill>
                <a:effectLst>
                  <a:outerShdw blurRad="38100" dist="38100" dir="2700000" algn="tl">
                    <a:srgbClr val="C0C0C0"/>
                  </a:outerShdw>
                </a:effectLst>
                <a:latin typeface="Bodoni MT Poster Compressed" pitchFamily="18" charset="0"/>
              </a:rPr>
              <a:t>ПОДВИЖНЫЕ ИГРЫ И ЭСТАФЕТЫ НА ЛЫЖАХ</a:t>
            </a:r>
          </a:p>
        </p:txBody>
      </p:sp>
      <p:sp>
        <p:nvSpPr>
          <p:cNvPr id="3" name="Подзаголовок 2"/>
          <p:cNvSpPr>
            <a:spLocks noGrp="1" noChangeArrowheads="1"/>
          </p:cNvSpPr>
          <p:nvPr/>
        </p:nvSpPr>
        <p:spPr bwMode="auto">
          <a:xfrm>
            <a:off x="4547976" y="5157192"/>
            <a:ext cx="4512169"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r"/>
            <a:r>
              <a:rPr lang="ru-RU" altLang="ru-RU" sz="1600" dirty="0" smtClean="0"/>
              <a:t>Выполнил:</a:t>
            </a:r>
          </a:p>
          <a:p>
            <a:pPr algn="r"/>
            <a:r>
              <a:rPr lang="ru-RU" altLang="ru-RU" sz="1600" dirty="0" smtClean="0"/>
              <a:t>учитель физической культуры</a:t>
            </a:r>
            <a:endParaRPr lang="ru-RU" altLang="ru-RU" sz="1600" dirty="0" smtClean="0"/>
          </a:p>
          <a:p>
            <a:pPr algn="r"/>
            <a:r>
              <a:rPr lang="ru-RU" altLang="ru-RU" sz="1600" dirty="0" smtClean="0"/>
              <a:t>ГБОУ «Санаторно-лесная школа»</a:t>
            </a:r>
          </a:p>
          <a:p>
            <a:pPr algn="r"/>
            <a:r>
              <a:rPr lang="ru-RU" altLang="ru-RU" sz="1600" dirty="0" smtClean="0"/>
              <a:t>Бабин </a:t>
            </a:r>
            <a:r>
              <a:rPr lang="ru-RU" altLang="ru-RU" sz="1600" smtClean="0"/>
              <a:t>Александр Иванович</a:t>
            </a:r>
            <a:endParaRPr lang="ru-RU" altLang="ru-RU"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706437"/>
          </a:xfrm>
        </p:spPr>
        <p:txBody>
          <a:bodyPr/>
          <a:lstStyle/>
          <a:p>
            <a:pPr eaLnBrk="1" hangingPunct="1">
              <a:defRPr/>
            </a:pPr>
            <a:r>
              <a:rPr lang="ru-RU" altLang="ru-RU" sz="4000" b="1" i="1">
                <a:solidFill>
                  <a:srgbClr val="7575FF"/>
                </a:solidFill>
                <a:effectLst>
                  <a:outerShdw blurRad="38100" dist="38100" dir="2700000" algn="tl">
                    <a:srgbClr val="000000"/>
                  </a:outerShdw>
                </a:effectLst>
                <a:latin typeface="Bodoni MT Poster Compressed" pitchFamily="18" charset="0"/>
              </a:rPr>
              <a:t>ВСТРЕЧНАЯ ЭСТАФЕТА</a:t>
            </a:r>
          </a:p>
        </p:txBody>
      </p:sp>
      <p:sp>
        <p:nvSpPr>
          <p:cNvPr id="12291" name="Rectangle 3"/>
          <p:cNvSpPr>
            <a:spLocks noGrp="1" noChangeArrowheads="1"/>
          </p:cNvSpPr>
          <p:nvPr>
            <p:ph type="body" idx="1"/>
          </p:nvPr>
        </p:nvSpPr>
        <p:spPr>
          <a:xfrm>
            <a:off x="179388" y="1268413"/>
            <a:ext cx="8640762" cy="5111750"/>
          </a:xfrm>
        </p:spPr>
        <p:txBody>
          <a:bodyPr/>
          <a:lstStyle/>
          <a:p>
            <a:pPr marL="0" indent="0" algn="just" eaLnBrk="1" hangingPunct="1">
              <a:lnSpc>
                <a:spcPct val="80000"/>
              </a:lnSpc>
              <a:buFontTx/>
              <a:buNone/>
            </a:pPr>
            <a:r>
              <a:rPr lang="ru-RU" altLang="ru-RU" sz="1400" b="1" smtClean="0">
                <a:latin typeface="Bodoni MT Poster Compressed" pitchFamily="18" charset="0"/>
              </a:rPr>
              <a:t>Цель.</a:t>
            </a:r>
            <a:r>
              <a:rPr lang="ru-RU" altLang="ru-RU" sz="1400" smtClean="0">
                <a:latin typeface="Bodoni MT Poster Compressed" pitchFamily="18" charset="0"/>
              </a:rPr>
              <a:t> Совершенствовать технику лыжных ходов, развивать у занимающихся тактическое мышление.</a:t>
            </a:r>
            <a:endParaRPr lang="ru-RU" altLang="ru-RU" sz="1400" b="1" smtClean="0">
              <a:latin typeface="Bodoni MT Poster Compressed" pitchFamily="18" charset="0"/>
            </a:endParaRPr>
          </a:p>
          <a:p>
            <a:pPr marL="0" indent="0" algn="just" eaLnBrk="1" hangingPunct="1">
              <a:lnSpc>
                <a:spcPct val="80000"/>
              </a:lnSpc>
              <a:buFontTx/>
              <a:buNone/>
            </a:pPr>
            <a:r>
              <a:rPr lang="ru-RU" altLang="ru-RU" sz="1400" b="1" smtClean="0">
                <a:latin typeface="Bodoni MT Poster Compressed" pitchFamily="18" charset="0"/>
              </a:rPr>
              <a:t>Место проведения.</a:t>
            </a:r>
            <a:r>
              <a:rPr lang="ru-RU" altLang="ru-RU" sz="1400" smtClean="0">
                <a:latin typeface="Bodoni MT Poster Compressed" pitchFamily="18" charset="0"/>
              </a:rPr>
              <a:t> Ровная открытая площадка </a:t>
            </a:r>
            <a:r>
              <a:rPr lang="ru-RU" altLang="ru-RU" sz="1400" smtClean="0"/>
              <a:t>(100 </a:t>
            </a:r>
            <a:r>
              <a:rPr lang="en-US" altLang="ru-RU" sz="1400" smtClean="0"/>
              <a:t>X</a:t>
            </a:r>
            <a:r>
              <a:rPr lang="ru-RU" altLang="ru-RU" sz="1400" smtClean="0"/>
              <a:t> 40 м). </a:t>
            </a:r>
            <a:endParaRPr lang="ru-RU" altLang="ru-RU" sz="1400" b="1" smtClean="0">
              <a:latin typeface="Bodoni MT Poster Compressed" pitchFamily="18" charset="0"/>
            </a:endParaRPr>
          </a:p>
          <a:p>
            <a:pPr marL="0" indent="0" algn="just" eaLnBrk="1" hangingPunct="1">
              <a:lnSpc>
                <a:spcPct val="80000"/>
              </a:lnSpc>
              <a:buFontTx/>
              <a:buNone/>
            </a:pPr>
            <a:r>
              <a:rPr lang="ru-RU" altLang="ru-RU" sz="1400" b="1" smtClean="0">
                <a:latin typeface="Bodoni MT Poster Compressed" pitchFamily="18" charset="0"/>
              </a:rPr>
              <a:t>Инвентарь.</a:t>
            </a:r>
            <a:r>
              <a:rPr lang="ru-RU" altLang="ru-RU" sz="1400" smtClean="0">
                <a:latin typeface="Bodoni MT Poster Compressed" pitchFamily="18" charset="0"/>
              </a:rPr>
              <a:t> 4 больших флага (2 красных, 2 синих).</a:t>
            </a:r>
            <a:endParaRPr lang="ru-RU" altLang="ru-RU" sz="1400" b="1" smtClean="0">
              <a:latin typeface="Bodoni MT Poster Compressed" pitchFamily="18" charset="0"/>
            </a:endParaRPr>
          </a:p>
          <a:p>
            <a:pPr marL="0" indent="0" algn="just" eaLnBrk="1" hangingPunct="1">
              <a:lnSpc>
                <a:spcPct val="80000"/>
              </a:lnSpc>
              <a:buFontTx/>
              <a:buNone/>
            </a:pPr>
            <a:r>
              <a:rPr lang="ru-RU" altLang="ru-RU" sz="1400" b="1" smtClean="0">
                <a:latin typeface="Bodoni MT Poster Compressed" pitchFamily="18" charset="0"/>
              </a:rPr>
              <a:t>Подготовка.</a:t>
            </a:r>
            <a:r>
              <a:rPr lang="ru-RU" altLang="ru-RU" sz="1400" smtClean="0">
                <a:latin typeface="Bodoni MT Poster Compressed" pitchFamily="18" charset="0"/>
              </a:rPr>
              <a:t> Играющие делятся на команды и рассчитываются по порядку номеров. Четные номера идут на противоположный конец площадки и выстраиваются там за стартовой линией в колонну по одному лицом к своим нечетным номерам. Справа от первого стоящего в колонне на стартовой линии ставятся большие цветные флаги. Между стартовыми линиями, проложенными на обеих концах поляны, команды прокладывают и хорошо накатывают себе лыжни. Учитель находится у стартовой линии на одном конце поляны, его помощник у стартовой линии на противоположной стороне. Они следят за правильностью передачи эстафеты.</a:t>
            </a:r>
            <a:endParaRPr lang="ru-RU" altLang="ru-RU" sz="1400" b="1" smtClean="0">
              <a:latin typeface="Bodoni MT Poster Compressed" pitchFamily="18" charset="0"/>
            </a:endParaRPr>
          </a:p>
          <a:p>
            <a:pPr marL="0" indent="0" algn="just" eaLnBrk="1" hangingPunct="1">
              <a:lnSpc>
                <a:spcPct val="80000"/>
              </a:lnSpc>
              <a:buFontTx/>
              <a:buNone/>
            </a:pPr>
            <a:r>
              <a:rPr lang="ru-RU" altLang="ru-RU" sz="1400" b="1" smtClean="0">
                <a:latin typeface="Bodoni MT Poster Compressed" pitchFamily="18" charset="0"/>
              </a:rPr>
              <a:t>Проведение.</a:t>
            </a:r>
            <a:r>
              <a:rPr lang="ru-RU" altLang="ru-RU" sz="1400" smtClean="0">
                <a:latin typeface="Bodoni MT Poster Compressed" pitchFamily="18" charset="0"/>
              </a:rPr>
              <a:t> По команде учителя первые номера всех команд начинают бежать по лыжне к своим вторым номерам; передав эстафету касанием правой руки, они становятся замыкающими в колонне четных номеров. Второй номер начинает бег по лыжне и т. д.</a:t>
            </a:r>
          </a:p>
          <a:p>
            <a:pPr marL="0" indent="0" algn="just" eaLnBrk="1" hangingPunct="1">
              <a:lnSpc>
                <a:spcPct val="80000"/>
              </a:lnSpc>
              <a:buFontTx/>
              <a:buNone/>
            </a:pPr>
            <a:r>
              <a:rPr lang="ru-RU" altLang="ru-RU" sz="1400" smtClean="0">
                <a:latin typeface="Bodoni MT Poster Compressed" pitchFamily="18" charset="0"/>
              </a:rPr>
              <a:t>Когда все участники пробежали свои этапы и построились на противоположной стороне площадки, эстафета заканчивается.</a:t>
            </a:r>
          </a:p>
          <a:p>
            <a:pPr marL="0" indent="0" algn="just" eaLnBrk="1" hangingPunct="1">
              <a:lnSpc>
                <a:spcPct val="80000"/>
              </a:lnSpc>
              <a:buFontTx/>
              <a:buNone/>
            </a:pPr>
            <a:r>
              <a:rPr lang="ru-RU" altLang="ru-RU" sz="1400" smtClean="0">
                <a:latin typeface="Bodoni MT Poster Compressed" pitchFamily="18" charset="0"/>
              </a:rPr>
              <a:t>Побеждает команда, первой закончившая выполнение задания.</a:t>
            </a:r>
            <a:endParaRPr lang="ru-RU" altLang="ru-RU" sz="1400" b="1" smtClean="0">
              <a:latin typeface="Bodoni MT Poster Compressed" pitchFamily="18" charset="0"/>
            </a:endParaRPr>
          </a:p>
          <a:p>
            <a:pPr marL="0" indent="0" algn="just" eaLnBrk="1" hangingPunct="1">
              <a:lnSpc>
                <a:spcPct val="80000"/>
              </a:lnSpc>
              <a:buFontTx/>
              <a:buNone/>
            </a:pPr>
            <a:r>
              <a:rPr lang="ru-RU" altLang="ru-RU" sz="1400" b="1" smtClean="0">
                <a:latin typeface="Bodoni MT Poster Compressed" pitchFamily="18" charset="0"/>
              </a:rPr>
              <a:t>Методические указания.</a:t>
            </a:r>
            <a:r>
              <a:rPr lang="ru-RU" altLang="ru-RU" sz="1400" smtClean="0">
                <a:latin typeface="Bodoni MT Poster Compressed" pitchFamily="18" charset="0"/>
              </a:rPr>
              <a:t> Участник, готовясь к приему эстафеты, становится так, чтобы крепления его лыж не выдвигались вперед за линию старта. Не разрешается выбегать вперед за линию старта до момента передачи эстафеты касанием. Участники проходят свои этапы без палок. Рука принимающего эстафету должна находиться с правой стороны от флага и после передачи эстафеты ее нельзя проносить над флагом.</a:t>
            </a:r>
          </a:p>
          <a:p>
            <a:pPr marL="0" indent="0" algn="just" eaLnBrk="1" hangingPunct="1">
              <a:lnSpc>
                <a:spcPct val="80000"/>
              </a:lnSpc>
              <a:buFontTx/>
              <a:buNone/>
            </a:pPr>
            <a:r>
              <a:rPr lang="ru-RU" altLang="ru-RU" sz="1400" smtClean="0">
                <a:latin typeface="Bodoni MT Poster Compressed" pitchFamily="18" charset="0"/>
              </a:rPr>
              <a:t>Чем ниже температура воздуха, тем короче должны быть этапы эстафеты. Этап эстафеты проходится участником только тем ходом, который указал учитель. В том случае, если способ передвижения на лыжах не будет указан учителем, каждый участник может использовать наиболее выгодный для данного участка и характера местности способ передвижения.</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8313" y="333375"/>
            <a:ext cx="8229600" cy="850900"/>
          </a:xfrm>
        </p:spPr>
        <p:txBody>
          <a:bodyPr/>
          <a:lstStyle/>
          <a:p>
            <a:pPr eaLnBrk="1" hangingPunct="1">
              <a:defRPr/>
            </a:pPr>
            <a:r>
              <a:rPr lang="ru-RU" altLang="ru-RU" sz="4000" b="1" i="1">
                <a:solidFill>
                  <a:srgbClr val="7575FF"/>
                </a:solidFill>
                <a:effectLst>
                  <a:outerShdw blurRad="38100" dist="38100" dir="2700000" algn="tl">
                    <a:srgbClr val="000000"/>
                  </a:outerShdw>
                </a:effectLst>
                <a:latin typeface="Bodoni MT Poster Compressed" pitchFamily="18" charset="0"/>
              </a:rPr>
              <a:t>С ПАЛКАМИ  И  БЕЗ ПАЛОК</a:t>
            </a:r>
          </a:p>
        </p:txBody>
      </p:sp>
      <p:sp>
        <p:nvSpPr>
          <p:cNvPr id="52227" name="Rectangle 3"/>
          <p:cNvSpPr>
            <a:spLocks noGrp="1" noChangeArrowheads="1"/>
          </p:cNvSpPr>
          <p:nvPr>
            <p:ph type="body" idx="1"/>
          </p:nvPr>
        </p:nvSpPr>
        <p:spPr>
          <a:xfrm>
            <a:off x="323850" y="1484313"/>
            <a:ext cx="8569325" cy="4752975"/>
          </a:xfrm>
        </p:spPr>
        <p:txBody>
          <a:bodyPr/>
          <a:lstStyle/>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Цель.</a:t>
            </a:r>
            <a:r>
              <a:rPr lang="ru-RU" altLang="ru-RU" sz="1400">
                <a:effectLst>
                  <a:outerShdw blurRad="38100" dist="38100" dir="2700000" algn="tl">
                    <a:srgbClr val="FFFFFF"/>
                  </a:outerShdw>
                </a:effectLst>
                <a:latin typeface="Bodoni MT Poster Compressed" pitchFamily="18" charset="0"/>
              </a:rPr>
              <a:t> Отработать технику лыжных ходов, силу толчка.</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Место проведения.</a:t>
            </a:r>
            <a:r>
              <a:rPr lang="ru-RU" altLang="ru-RU" sz="1400">
                <a:effectLst>
                  <a:outerShdw blurRad="38100" dist="38100" dir="2700000" algn="tl">
                    <a:srgbClr val="FFFFFF"/>
                  </a:outerShdw>
                </a:effectLst>
                <a:latin typeface="Bodoni MT Poster Compressed" pitchFamily="18" charset="0"/>
              </a:rPr>
              <a:t> Ровная открытая площадка с неглубоким снежным покровом.</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Инвентарь.</a:t>
            </a:r>
            <a:r>
              <a:rPr lang="ru-RU" altLang="ru-RU" sz="1400">
                <a:effectLst>
                  <a:outerShdw blurRad="38100" dist="38100" dir="2700000" algn="tl">
                    <a:srgbClr val="FFFFFF"/>
                  </a:outerShdw>
                </a:effectLst>
                <a:latin typeface="Bodoni MT Poster Compressed" pitchFamily="18" charset="0"/>
              </a:rPr>
              <a:t> 4 больших флага и по одной паре лыжных палок на команду.</a:t>
            </a:r>
          </a:p>
          <a:p>
            <a:pPr marL="0" indent="0" algn="just" eaLnBrk="1" hangingPunct="1">
              <a:lnSpc>
                <a:spcPct val="80000"/>
              </a:lnSpc>
              <a:buFontTx/>
              <a:buNone/>
              <a:defRPr/>
            </a:pPr>
            <a:r>
              <a:rPr lang="ru-RU" altLang="ru-RU" sz="1400">
                <a:effectLst>
                  <a:outerShdw blurRad="38100" dist="38100" dir="2700000" algn="tl">
                    <a:srgbClr val="FFFFFF"/>
                  </a:outerShdw>
                </a:effectLst>
                <a:latin typeface="Bodoni MT Poster Compressed" pitchFamily="18" charset="0"/>
              </a:rPr>
              <a:t>Подготовка. На площадке прокладываются две параллельные линии (стартовая и на расстоянии 50 — 60 м финишная). По краям линий ставятся флаги (стартовые — синие, финишные — красные).</a:t>
            </a:r>
          </a:p>
          <a:p>
            <a:pPr marL="0" indent="0" algn="just" eaLnBrk="1" hangingPunct="1">
              <a:lnSpc>
                <a:spcPct val="80000"/>
              </a:lnSpc>
              <a:buFontTx/>
              <a:buNone/>
              <a:defRPr/>
            </a:pPr>
            <a:r>
              <a:rPr lang="ru-RU" altLang="ru-RU" sz="1400">
                <a:effectLst>
                  <a:outerShdw blurRad="38100" dist="38100" dir="2700000" algn="tl">
                    <a:srgbClr val="FFFFFF"/>
                  </a:outerShdw>
                </a:effectLst>
                <a:latin typeface="Bodoni MT Poster Compressed" pitchFamily="18" charset="0"/>
              </a:rPr>
              <a:t>Все участники делятся на команды и выстраиваются перед стартом в колонны по одному, интервал между колоннами 8 — 10 м.</a:t>
            </a:r>
          </a:p>
          <a:p>
            <a:pPr marL="0" indent="0" algn="just" eaLnBrk="1" hangingPunct="1">
              <a:lnSpc>
                <a:spcPct val="80000"/>
              </a:lnSpc>
              <a:buFontTx/>
              <a:buNone/>
              <a:defRPr/>
            </a:pPr>
            <a:r>
              <a:rPr lang="ru-RU" altLang="ru-RU" sz="1400">
                <a:effectLst>
                  <a:outerShdw blurRad="38100" dist="38100" dir="2700000" algn="tl">
                    <a:srgbClr val="FFFFFF"/>
                  </a:outerShdw>
                </a:effectLst>
                <a:latin typeface="Bodoni MT Poster Compressed" pitchFamily="18" charset="0"/>
              </a:rPr>
              <a:t>Первые номера команд имеют в руках пару лыжных палок. Учитель находится на линии старта в створе синих флагов, его помощник — на линии финиша. Они следят за правильностью выполнения участниками заданий и правил игры. На финишной линии раствором чернил делаются отметки места постановки лыжных палок (круг, пятно). Команды накатывают себе лыжи от старта до места постановки лыжных палок на финишной линии.</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Проведение.</a:t>
            </a:r>
            <a:r>
              <a:rPr lang="ru-RU" altLang="ru-RU" sz="1400">
                <a:effectLst>
                  <a:outerShdw blurRad="38100" dist="38100" dir="2700000" algn="tl">
                    <a:srgbClr val="FFFFFF"/>
                  </a:outerShdw>
                </a:effectLst>
                <a:latin typeface="Bodoni MT Poster Compressed" pitchFamily="18" charset="0"/>
              </a:rPr>
              <a:t> По сигналу учителя первые номера всех команд, отталкиваясь лыжными палками, бегут бесшажным одновременным ходом к линии финиша, втыкают в снег на отметки свои лыжные палки и бегут скользящим шагом обратно, оставляя справа от себя своих стартующих партнеров. Касанием руки передают эстафету. Второй лыжник начинает бег к линии финиша, берет там палки и, пользуясь ими, возвращается к стартовой линии, передает их очередному участнику, а сам встает в конец колонны и т. д. до тех пор, пока последний участник не пересечет линию старта. Команда, закончившая эстафету первой, считается победившей.</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Методические указания.</a:t>
            </a:r>
            <a:r>
              <a:rPr lang="ru-RU" altLang="ru-RU" sz="1400">
                <a:effectLst>
                  <a:outerShdw blurRad="38100" dist="38100" dir="2700000" algn="tl">
                    <a:srgbClr val="FFFFFF"/>
                  </a:outerShdw>
                </a:effectLst>
                <a:latin typeface="Bodoni MT Poster Compressed" pitchFamily="18" charset="0"/>
              </a:rPr>
              <a:t> Участник может пользоваться палками только при беге в одну сторону. Очередной участник может начать бег после того, как его руки коснется закончивший бег по этапу или он получит в руки лыжные палки. Лыжные палки передаются в вертикальном положении. Уронивший палки на линии финиша поднимает и ставит их в снег сам и только после этого может продолжать бег.</a:t>
            </a:r>
          </a:p>
          <a:p>
            <a:pPr marL="0" indent="0" algn="just" eaLnBrk="1" hangingPunct="1">
              <a:lnSpc>
                <a:spcPct val="80000"/>
              </a:lnSpc>
              <a:buFontTx/>
              <a:buNone/>
              <a:defRPr/>
            </a:pPr>
            <a:r>
              <a:rPr lang="ru-RU" altLang="ru-RU" sz="1400">
                <a:effectLst>
                  <a:outerShdw blurRad="38100" dist="38100" dir="2700000" algn="tl">
                    <a:srgbClr val="FFFFFF"/>
                  </a:outerShdw>
                </a:effectLst>
                <a:latin typeface="Bodoni MT Poster Compressed" pitchFamily="18" charset="0"/>
              </a:rPr>
              <a:t>Чем холоднее, тем короче должны быть этапы эстафеты. Лыжня эстафеты должна быть заранее хорошо накатана. При повторении эстафеты палки втыкаются в снег на финишной линии заранее, первые участники бегут к линии финиша без палок, а возвращаются, пользуясь палками.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777875"/>
          </a:xfrm>
        </p:spPr>
        <p:txBody>
          <a:bodyPr/>
          <a:lstStyle/>
          <a:p>
            <a:pPr eaLnBrk="1" hangingPunct="1">
              <a:defRPr/>
            </a:pPr>
            <a:r>
              <a:rPr lang="ru-RU" altLang="ru-RU" sz="4000" b="1" i="1">
                <a:solidFill>
                  <a:srgbClr val="7575FF"/>
                </a:solidFill>
                <a:effectLst>
                  <a:outerShdw blurRad="38100" dist="38100" dir="2700000" algn="tl">
                    <a:srgbClr val="000000"/>
                  </a:outerShdw>
                </a:effectLst>
                <a:latin typeface="Bodoni MT Poster Compressed" pitchFamily="18" charset="0"/>
              </a:rPr>
              <a:t>У КОГО СИЛЬНЕЕ РУКИ</a:t>
            </a:r>
          </a:p>
        </p:txBody>
      </p:sp>
      <p:sp>
        <p:nvSpPr>
          <p:cNvPr id="53251" name="Rectangle 3"/>
          <p:cNvSpPr>
            <a:spLocks noGrp="1" noChangeArrowheads="1"/>
          </p:cNvSpPr>
          <p:nvPr>
            <p:ph type="body" idx="1"/>
          </p:nvPr>
        </p:nvSpPr>
        <p:spPr>
          <a:xfrm>
            <a:off x="457200" y="1125538"/>
            <a:ext cx="8229600" cy="5543550"/>
          </a:xfrm>
        </p:spPr>
        <p:txBody>
          <a:bodyPr/>
          <a:lstStyle/>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Цель.</a:t>
            </a:r>
            <a:r>
              <a:rPr lang="ru-RU" altLang="ru-RU" sz="1400">
                <a:effectLst>
                  <a:outerShdw blurRad="38100" dist="38100" dir="2700000" algn="tl">
                    <a:srgbClr val="FFFFFF"/>
                  </a:outerShdw>
                </a:effectLst>
                <a:latin typeface="Bodoni MT Poster Compressed" pitchFamily="18" charset="0"/>
              </a:rPr>
              <a:t> Совершенствовать технику одновременного бесшажного хода. Развивать силу рук.</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Место проведения.</a:t>
            </a:r>
            <a:r>
              <a:rPr lang="ru-RU" altLang="ru-RU" sz="1400">
                <a:effectLst>
                  <a:outerShdw blurRad="38100" dist="38100" dir="2700000" algn="tl">
                    <a:srgbClr val="FFFFFF"/>
                  </a:outerShdw>
                </a:effectLst>
                <a:latin typeface="Bodoni MT Poster Compressed" pitchFamily="18" charset="0"/>
              </a:rPr>
              <a:t> Ровная, хорошо накатанная поляна или площадка с небольшим уклоном.</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Инвентарь.</a:t>
            </a:r>
            <a:r>
              <a:rPr lang="ru-RU" altLang="ru-RU" sz="1400">
                <a:effectLst>
                  <a:outerShdw blurRad="38100" dist="38100" dir="2700000" algn="tl">
                    <a:srgbClr val="FFFFFF"/>
                  </a:outerShdw>
                </a:effectLst>
                <a:latin typeface="Bodoni MT Poster Compressed" pitchFamily="18" charset="0"/>
              </a:rPr>
              <a:t> 8 флагов (по 4 разного цвета).</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Подготовка.</a:t>
            </a:r>
            <a:r>
              <a:rPr lang="ru-RU" altLang="ru-RU" sz="1400">
                <a:effectLst>
                  <a:outerShdw blurRad="38100" dist="38100" dir="2700000" algn="tl">
                    <a:srgbClr val="FFFFFF"/>
                  </a:outerShdw>
                </a:effectLst>
                <a:latin typeface="Bodoni MT Poster Compressed" pitchFamily="18" charset="0"/>
              </a:rPr>
              <a:t> Участники делятся на две команды, выстраиваются в колонны по одному за линией старта, рассчитываются по порядку номеров. Четные номера переходят на противо­положную сторону площадки и встают за линией, ограничивающей площадь проведения эстафеты, лицом к своим нечетным номерам. Место построения команд обозначается флагами. Каждая команда прокладывает и накатывает для себя две параллельные лыжни с интервалом в 1 м (правую — для четных, левую — для нечетных номеров). Учитель и один из его помощников находятся на середине дистанции, сбоку от лыжни первой и второй команд. Два других помощника — у старта и финиша. Перед ними ставится задача: следить за разгоном и правильностью прохождения трассы.</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Проведение.</a:t>
            </a:r>
            <a:r>
              <a:rPr lang="ru-RU" altLang="ru-RU" sz="1400">
                <a:effectLst>
                  <a:outerShdw blurRad="38100" dist="38100" dir="2700000" algn="tl">
                    <a:srgbClr val="FFFFFF"/>
                  </a:outerShdw>
                </a:effectLst>
                <a:latin typeface="Bodoni MT Poster Compressed" pitchFamily="18" charset="0"/>
              </a:rPr>
              <a:t> По сигналу учителя первые номера всех команд принимают старт, разбегаются до малого флага и дальше двигаются каждый по своей лыжне, толкаясь палками, к своим вторым номерам, которые начинают движение в обратном направлении. Первые номера после передачи эстафеты становятся в конец колонны вторых номеров и т. д. Команда, последний участник которой первым закончит эстафету, будет считаться победившей.</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Методические указания. </a:t>
            </a:r>
            <a:r>
              <a:rPr lang="ru-RU" altLang="ru-RU" sz="1400">
                <a:effectLst>
                  <a:outerShdw blurRad="38100" dist="38100" dir="2700000" algn="tl">
                    <a:srgbClr val="FFFFFF"/>
                  </a:outerShdw>
                </a:effectLst>
                <a:latin typeface="Bodoni MT Poster Compressed" pitchFamily="18" charset="0"/>
              </a:rPr>
              <a:t>Передвигаться по лыжне от малого флага до финиша разрешается, только поочередно толкаясь лыжными палками, как в попеременном двухшажном ходе. Шаги ногами на этом отрезке лыжни штрафуются прибавлением двух секунд (за каждый шаг) ко времени, показанному командой. Очередной участник может начинать разбегаться только после того, как предыдущий участник пересечет линию флагов. Длину этапов можно изменять в зависимости от подготовленности участников. Необходимо подготовить твердую опору для выполнения толчка. Эту эстафету можно проводить и как игру: в этом случае участники бегут в одну сторону, стартуют парами. Участник, пришедший первым, получает одно очко, второй — два. Затем дается старт вторым номерам, их очки плюсуются к первым результатам и т. д.</a:t>
            </a:r>
          </a:p>
          <a:p>
            <a:pPr marL="0" indent="0" algn="just" eaLnBrk="1" hangingPunct="1">
              <a:lnSpc>
                <a:spcPct val="80000"/>
              </a:lnSpc>
              <a:buFontTx/>
              <a:buNone/>
              <a:defRPr/>
            </a:pPr>
            <a:r>
              <a:rPr lang="ru-RU" altLang="ru-RU" sz="1400">
                <a:effectLst>
                  <a:outerShdw blurRad="38100" dist="38100" dir="2700000" algn="tl">
                    <a:srgbClr val="FFFFFF"/>
                  </a:outerShdw>
                </a:effectLst>
                <a:latin typeface="Bodoni MT Poster Compressed" pitchFamily="18" charset="0"/>
              </a:rPr>
              <a:t>Команда, набравшая меньшее количество очков, объявляется победившей.</a:t>
            </a:r>
          </a:p>
          <a:p>
            <a:pPr marL="0" indent="0" algn="just" eaLnBrk="1" hangingPunct="1">
              <a:lnSpc>
                <a:spcPct val="80000"/>
              </a:lnSpc>
              <a:buFontTx/>
              <a:buNone/>
              <a:defRPr/>
            </a:pPr>
            <a:r>
              <a:rPr lang="ru-RU" altLang="ru-RU" sz="1400">
                <a:effectLst>
                  <a:outerShdw blurRad="38100" dist="38100" dir="2700000" algn="tl">
                    <a:srgbClr val="FFFFFF"/>
                  </a:outerShdw>
                </a:effectLst>
                <a:latin typeface="Bodoni MT Poster Compressed" pitchFamily="18" charset="0"/>
              </a:rPr>
              <a:t>Задача остается та же: пройти этап, пользуясь только толчками палок.</a:t>
            </a:r>
          </a:p>
          <a:p>
            <a:pPr marL="0" indent="0" algn="just" eaLnBrk="1" hangingPunct="1">
              <a:lnSpc>
                <a:spcPct val="80000"/>
              </a:lnSpc>
              <a:buFontTx/>
              <a:buNone/>
              <a:defRPr/>
            </a:pPr>
            <a:r>
              <a:rPr lang="ru-RU" altLang="ru-RU" sz="1400">
                <a:effectLst>
                  <a:outerShdw blurRad="38100" dist="38100" dir="2700000" algn="tl">
                    <a:srgbClr val="FFFFFF"/>
                  </a:outerShdw>
                </a:effectLst>
                <a:latin typeface="Bodoni MT Poster Compressed" pitchFamily="18" charset="0"/>
              </a:rPr>
              <a:t>Учитель может поставить задачу продвигаться от старта до финиша только одновременными толчками палок.</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8229600" cy="706437"/>
          </a:xfrm>
        </p:spPr>
        <p:txBody>
          <a:bodyPr/>
          <a:lstStyle/>
          <a:p>
            <a:pPr eaLnBrk="1" hangingPunct="1">
              <a:defRPr/>
            </a:pPr>
            <a:r>
              <a:rPr lang="ru-RU" altLang="ru-RU" sz="4000" b="1" i="1">
                <a:solidFill>
                  <a:srgbClr val="7575FF"/>
                </a:solidFill>
                <a:effectLst>
                  <a:outerShdw blurRad="38100" dist="38100" dir="2700000" algn="tl">
                    <a:srgbClr val="000000"/>
                  </a:outerShdw>
                </a:effectLst>
                <a:latin typeface="Bodoni MT Poster Compressed" pitchFamily="18" charset="0"/>
              </a:rPr>
              <a:t>С ГОРКИ НА ГОРКУ</a:t>
            </a:r>
          </a:p>
        </p:txBody>
      </p:sp>
      <p:sp>
        <p:nvSpPr>
          <p:cNvPr id="54275" name="Rectangle 3"/>
          <p:cNvSpPr>
            <a:spLocks noGrp="1" noChangeArrowheads="1"/>
          </p:cNvSpPr>
          <p:nvPr>
            <p:ph type="body" idx="1"/>
          </p:nvPr>
        </p:nvSpPr>
        <p:spPr>
          <a:xfrm>
            <a:off x="395288" y="1484313"/>
            <a:ext cx="8229600" cy="4176712"/>
          </a:xfrm>
        </p:spPr>
        <p:txBody>
          <a:bodyPr/>
          <a:lstStyle/>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Цель.</a:t>
            </a:r>
            <a:r>
              <a:rPr lang="ru-RU" altLang="ru-RU" sz="1400">
                <a:effectLst>
                  <a:outerShdw blurRad="38100" dist="38100" dir="2700000" algn="tl">
                    <a:srgbClr val="FFFFFF"/>
                  </a:outerShdw>
                </a:effectLst>
                <a:latin typeface="Bodoni MT Poster Compressed" pitchFamily="18" charset="0"/>
              </a:rPr>
              <a:t> Совершенствовать технику подъемов и спусков с гор на лыжах.</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Место проведения.</a:t>
            </a:r>
            <a:r>
              <a:rPr lang="ru-RU" altLang="ru-RU" sz="1400">
                <a:effectLst>
                  <a:outerShdw blurRad="38100" dist="38100" dir="2700000" algn="tl">
                    <a:srgbClr val="FFFFFF"/>
                  </a:outerShdw>
                </a:effectLst>
                <a:latin typeface="Bodoni MT Poster Compressed" pitchFamily="18" charset="0"/>
              </a:rPr>
              <a:t> Для младших школьников — маленькая горка с небольшой крутизной ската. Для старших и более подготовленных — горка в 30 — 40 м длины с достаточно крутым склоном.</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Инвентарь.</a:t>
            </a:r>
            <a:r>
              <a:rPr lang="ru-RU" altLang="ru-RU" sz="1400">
                <a:effectLst>
                  <a:outerShdw blurRad="38100" dist="38100" dir="2700000" algn="tl">
                    <a:srgbClr val="FFFFFF"/>
                  </a:outerShdw>
                </a:effectLst>
                <a:latin typeface="Bodoni MT Poster Compressed" pitchFamily="18" charset="0"/>
              </a:rPr>
              <a:t> 4 больших флага (по 2 одноцветных флага на команду).</a:t>
            </a:r>
          </a:p>
          <a:p>
            <a:pPr marL="0" indent="0" algn="just" eaLnBrk="1" hangingPunct="1">
              <a:lnSpc>
                <a:spcPct val="80000"/>
              </a:lnSpc>
              <a:buFontTx/>
              <a:buNone/>
              <a:defRPr/>
            </a:pPr>
            <a:r>
              <a:rPr lang="ru-RU" altLang="ru-RU" sz="1400">
                <a:effectLst>
                  <a:outerShdw blurRad="38100" dist="38100" dir="2700000" algn="tl">
                    <a:srgbClr val="FFFFFF"/>
                  </a:outerShdw>
                </a:effectLst>
                <a:latin typeface="Bodoni MT Poster Compressed" pitchFamily="18" charset="0"/>
              </a:rPr>
              <a:t>Подготовка. Участники делятся на команды, которые, разделившись в свою очередь на две половины, выстраиваются в колонны по одному (четные номера команды — на горе, нечетные — под горой) лицом друг к другу.</a:t>
            </a:r>
          </a:p>
          <a:p>
            <a:pPr marL="0" indent="0" algn="just" eaLnBrk="1" hangingPunct="1">
              <a:lnSpc>
                <a:spcPct val="80000"/>
              </a:lnSpc>
              <a:buFontTx/>
              <a:buNone/>
              <a:defRPr/>
            </a:pPr>
            <a:r>
              <a:rPr lang="ru-RU" altLang="ru-RU" sz="1400">
                <a:effectLst>
                  <a:outerShdw blurRad="38100" dist="38100" dir="2700000" algn="tl">
                    <a:srgbClr val="FFFFFF"/>
                  </a:outerShdw>
                </a:effectLst>
                <a:latin typeface="Bodoni MT Poster Compressed" pitchFamily="18" charset="0"/>
              </a:rPr>
              <a:t>Место построения команд как наверху, так и внизу обозначается флагами, поставленными на стартовых линиях, интервал между командами 8 —10 м. Учитель находится наверху, его помощник — внизу у стартовой линии.</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Проведение.</a:t>
            </a:r>
            <a:r>
              <a:rPr lang="ru-RU" altLang="ru-RU" sz="1400">
                <a:effectLst>
                  <a:outerShdw blurRad="38100" dist="38100" dir="2700000" algn="tl">
                    <a:srgbClr val="FFFFFF"/>
                  </a:outerShdw>
                </a:effectLst>
                <a:latin typeface="Bodoni MT Poster Compressed" pitchFamily="18" charset="0"/>
              </a:rPr>
              <a:t> По команде учителя первые номера бегут в гору, используя указанный учителем способ подъема, касаются рукой вторых номеров, те начинает спуск с горы, а пер­вые номера становятся в конец колонны четных номеров.</a:t>
            </a:r>
          </a:p>
          <a:p>
            <a:pPr marL="0" indent="0" algn="just" eaLnBrk="1" hangingPunct="1">
              <a:lnSpc>
                <a:spcPct val="80000"/>
              </a:lnSpc>
              <a:buFontTx/>
              <a:buNone/>
              <a:defRPr/>
            </a:pPr>
            <a:r>
              <a:rPr lang="ru-RU" altLang="ru-RU" sz="1400">
                <a:effectLst>
                  <a:outerShdw blurRad="38100" dist="38100" dir="2700000" algn="tl">
                    <a:srgbClr val="FFFFFF"/>
                  </a:outerShdw>
                </a:effectLst>
                <a:latin typeface="Bodoni MT Poster Compressed" pitchFamily="18" charset="0"/>
              </a:rPr>
              <a:t>Эстафета продолжается до тех пор, тюка каждый участник не пройдет свой этап дважды: один раз в гору, второй — под гору. Команда, участники которой пройдут свои этапы пер­выми, будет считаться победившей.</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Методические указания.</a:t>
            </a:r>
            <a:r>
              <a:rPr lang="ru-RU" altLang="ru-RU" sz="1400">
                <a:effectLst>
                  <a:outerShdw blurRad="38100" dist="38100" dir="2700000" algn="tl">
                    <a:srgbClr val="FFFFFF"/>
                  </a:outerShdw>
                </a:effectLst>
                <a:latin typeface="Bodoni MT Poster Compressed" pitchFamily="18" charset="0"/>
              </a:rPr>
              <a:t> У принимавшего эстафету рука находится за флагом. Передающий проходит линию старто­вого флага, оставляя команду справа от себя.</a:t>
            </a:r>
          </a:p>
          <a:p>
            <a:pPr marL="0" indent="0" algn="just" eaLnBrk="1" hangingPunct="1">
              <a:lnSpc>
                <a:spcPct val="80000"/>
              </a:lnSpc>
              <a:buFontTx/>
              <a:buNone/>
              <a:defRPr/>
            </a:pPr>
            <a:r>
              <a:rPr lang="ru-RU" altLang="ru-RU" sz="1400">
                <a:effectLst>
                  <a:outerShdw blurRad="38100" dist="38100" dir="2700000" algn="tl">
                    <a:srgbClr val="FFFFFF"/>
                  </a:outerShdw>
                </a:effectLst>
                <a:latin typeface="Bodoni MT Poster Compressed" pitchFamily="18" charset="0"/>
              </a:rPr>
              <a:t>Подниматься в гору можно только одним способом. Для усложнения задания можно включить требования обойти препятствие, перелезть через снежный вал, перешагнуть через окоп, переставить флажок с одного места на другое и т. д.</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29600" cy="706437"/>
          </a:xfrm>
        </p:spPr>
        <p:txBody>
          <a:bodyPr/>
          <a:lstStyle/>
          <a:p>
            <a:pPr eaLnBrk="1" hangingPunct="1">
              <a:defRPr/>
            </a:pPr>
            <a:r>
              <a:rPr lang="ru-RU" altLang="ru-RU" sz="4000" b="1" i="1">
                <a:solidFill>
                  <a:srgbClr val="7575FF"/>
                </a:solidFill>
                <a:effectLst>
                  <a:outerShdw blurRad="38100" dist="38100" dir="2700000" algn="tl">
                    <a:srgbClr val="000000"/>
                  </a:outerShdw>
                </a:effectLst>
                <a:latin typeface="Bodoni MT Poster Compressed" pitchFamily="18" charset="0"/>
              </a:rPr>
              <a:t>ЗМЕЙКА</a:t>
            </a:r>
          </a:p>
        </p:txBody>
      </p:sp>
      <p:sp>
        <p:nvSpPr>
          <p:cNvPr id="55299" name="Rectangle 3"/>
          <p:cNvSpPr>
            <a:spLocks noGrp="1" noChangeArrowheads="1"/>
          </p:cNvSpPr>
          <p:nvPr>
            <p:ph type="body" idx="1"/>
          </p:nvPr>
        </p:nvSpPr>
        <p:spPr>
          <a:xfrm>
            <a:off x="395288" y="1341438"/>
            <a:ext cx="8229600" cy="4537075"/>
          </a:xfrm>
        </p:spPr>
        <p:txBody>
          <a:bodyPr/>
          <a:lstStyle/>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Цель.</a:t>
            </a:r>
            <a:r>
              <a:rPr lang="ru-RU" altLang="ru-RU" sz="1400">
                <a:effectLst>
                  <a:outerShdw blurRad="38100" dist="38100" dir="2700000" algn="tl">
                    <a:srgbClr val="FFFFFF"/>
                  </a:outerShdw>
                </a:effectLst>
                <a:latin typeface="Bodoni MT Poster Compressed" pitchFamily="18" charset="0"/>
              </a:rPr>
              <a:t> Совершенствовать технику скользящего шага, выработать сильный толчок ногой, отработать технику поворота «переступанием» в движении.</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Место проведения. </a:t>
            </a:r>
            <a:r>
              <a:rPr lang="ru-RU" altLang="ru-RU" sz="1400">
                <a:effectLst>
                  <a:outerShdw blurRad="38100" dist="38100" dir="2700000" algn="tl">
                    <a:srgbClr val="FFFFFF"/>
                  </a:outerShdw>
                </a:effectLst>
                <a:latin typeface="Bodoni MT Poster Compressed" pitchFamily="18" charset="0"/>
              </a:rPr>
              <a:t>Ровная открытая площадка или пологий склон с хорошо укатанным плотным снежным покровом.</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Инвентарь. </a:t>
            </a:r>
            <a:r>
              <a:rPr lang="ru-RU" altLang="ru-RU" sz="1400">
                <a:effectLst>
                  <a:outerShdw blurRad="38100" dist="38100" dir="2700000" algn="tl">
                    <a:srgbClr val="FFFFFF"/>
                  </a:outerShdw>
                </a:effectLst>
                <a:latin typeface="Bodoni MT Poster Compressed" pitchFamily="18" charset="0"/>
              </a:rPr>
              <a:t>24 — 30 малых флажков на палках (можно использовать и лыжные палки участников).</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Подготовка. </a:t>
            </a:r>
            <a:r>
              <a:rPr lang="ru-RU" altLang="ru-RU" sz="1400">
                <a:effectLst>
                  <a:outerShdw blurRad="38100" dist="38100" dir="2700000" algn="tl">
                    <a:srgbClr val="FFFFFF"/>
                  </a:outerShdw>
                </a:effectLst>
                <a:latin typeface="Bodoni MT Poster Compressed" pitchFamily="18" charset="0"/>
              </a:rPr>
              <a:t>Участники делятся на две команды и выстраиваются в колонны на одной стартовой линии, интервал 10— 12 м. Перед каждой командой перпендикулярно стартовой линии ставятся палки с флагами в одну линию (параллельно для обеих команд), расстояние между палками 3,5 — 4 м. Учитель находится у старта, его помощники на середине дистанции у палок.</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Проведение. По </a:t>
            </a:r>
            <a:r>
              <a:rPr lang="ru-RU" altLang="ru-RU" sz="1400">
                <a:effectLst>
                  <a:outerShdw blurRad="38100" dist="38100" dir="2700000" algn="tl">
                    <a:srgbClr val="FFFFFF"/>
                  </a:outerShdw>
                </a:effectLst>
                <a:latin typeface="Bodoni MT Poster Compressed" pitchFamily="18" charset="0"/>
              </a:rPr>
              <a:t>сигналу учителя бег начинают первые номера команд поочередно, огибая каждую палку (первую — слева, вторую — справа и т. д.). Обогнув последнюю палку, они поворачивают назад и бегут напрямик скользящим шагом к старту, касаются очередного участника, стоящего на старте, правой рукой, а сами становятся последними в колонну своей команды. Бег начинает второй номер и т. д.</a:t>
            </a:r>
          </a:p>
          <a:p>
            <a:pPr marL="0" indent="0" algn="just" eaLnBrk="1" hangingPunct="1">
              <a:lnSpc>
                <a:spcPct val="80000"/>
              </a:lnSpc>
              <a:buFontTx/>
              <a:buNone/>
              <a:defRPr/>
            </a:pPr>
            <a:r>
              <a:rPr lang="ru-RU" altLang="ru-RU" sz="1400">
                <a:effectLst>
                  <a:outerShdw blurRad="38100" dist="38100" dir="2700000" algn="tl">
                    <a:srgbClr val="FFFFFF"/>
                  </a:outerShdw>
                </a:effectLst>
                <a:latin typeface="Bodoni MT Poster Compressed" pitchFamily="18" charset="0"/>
              </a:rPr>
              <a:t>Победившей считается команда, первой закончившая эстафету.</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Методические указания</a:t>
            </a:r>
            <a:r>
              <a:rPr lang="ru-RU" altLang="ru-RU" sz="1400">
                <a:effectLst>
                  <a:outerShdw blurRad="38100" dist="38100" dir="2700000" algn="tl">
                    <a:srgbClr val="FFFFFF"/>
                  </a:outerShdw>
                </a:effectLst>
                <a:latin typeface="Bodoni MT Poster Compressed" pitchFamily="18" charset="0"/>
              </a:rPr>
              <a:t> Данную эстафету можно проводить по кругу, она может быть встречной и линейной. У линии передачи эстафеты все участники оставляют свою команду справа от себя.</a:t>
            </a:r>
          </a:p>
          <a:p>
            <a:pPr marL="0" indent="0" algn="just" eaLnBrk="1" hangingPunct="1">
              <a:lnSpc>
                <a:spcPct val="80000"/>
              </a:lnSpc>
              <a:buFontTx/>
              <a:buNone/>
              <a:defRPr/>
            </a:pPr>
            <a:r>
              <a:rPr lang="ru-RU" altLang="ru-RU" sz="1400">
                <a:effectLst>
                  <a:outerShdw blurRad="38100" dist="38100" dir="2700000" algn="tl">
                    <a:srgbClr val="FFFFFF"/>
                  </a:outerShdw>
                </a:effectLst>
                <a:latin typeface="Bodoni MT Poster Compressed" pitchFamily="18" charset="0"/>
              </a:rPr>
              <a:t>Огибать флажки нужно в установленном учителем порядке. Сбитую палку ставит уронивший, только после этого он может продолжать бег по дистанции. Все участники проходят свои этапы без палок. Для более подготовленных участников можно проводить эстафету слегка под гору, что увеличивает скорость и усложняет прохождение «змейки»; можно ввести требование пройти «змейку» коньковым ходом (проходить расстояние между флагами за один шаг); разрешить им пользоваться палками.</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ru-RU" altLang="ru-RU" sz="4000" b="1" i="1">
                <a:solidFill>
                  <a:srgbClr val="7575FF"/>
                </a:solidFill>
                <a:effectLst>
                  <a:outerShdw blurRad="38100" dist="38100" dir="2700000" algn="tl">
                    <a:srgbClr val="000000"/>
                  </a:outerShdw>
                </a:effectLst>
                <a:latin typeface="Bodoni MT Poster Compressed" pitchFamily="18" charset="0"/>
              </a:rPr>
              <a:t>БЫСТРЕЙ ПОВЕРНЕШЬСЯ — СКОРЕЕ ВЕРНЕШЬСЯ</a:t>
            </a:r>
          </a:p>
        </p:txBody>
      </p:sp>
      <p:sp>
        <p:nvSpPr>
          <p:cNvPr id="56323" name="Rectangle 3"/>
          <p:cNvSpPr>
            <a:spLocks noGrp="1" noChangeArrowheads="1"/>
          </p:cNvSpPr>
          <p:nvPr>
            <p:ph type="body" idx="1"/>
          </p:nvPr>
        </p:nvSpPr>
        <p:spPr>
          <a:xfrm>
            <a:off x="395288" y="1628775"/>
            <a:ext cx="8569325" cy="4895850"/>
          </a:xfrm>
        </p:spPr>
        <p:txBody>
          <a:bodyPr/>
          <a:lstStyle/>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Цель. </a:t>
            </a:r>
            <a:r>
              <a:rPr lang="ru-RU" altLang="ru-RU" sz="1400">
                <a:effectLst>
                  <a:outerShdw blurRad="38100" dist="38100" dir="2700000" algn="tl">
                    <a:srgbClr val="FFFFFF"/>
                  </a:outerShdw>
                </a:effectLst>
                <a:latin typeface="Bodoni MT Poster Compressed" pitchFamily="18" charset="0"/>
              </a:rPr>
              <a:t>Закрепить ранее полученные навыки спуска с горы в различных стойках, повороты в</a:t>
            </a:r>
            <a:r>
              <a:rPr lang="ru-RU" altLang="ru-RU" sz="1400" b="1">
                <a:effectLst>
                  <a:outerShdw blurRad="38100" dist="38100" dir="2700000" algn="tl">
                    <a:srgbClr val="FFFFFF"/>
                  </a:outerShdw>
                </a:effectLst>
                <a:latin typeface="Bodoni MT Poster Compressed" pitchFamily="18" charset="0"/>
              </a:rPr>
              <a:t> </a:t>
            </a:r>
            <a:r>
              <a:rPr lang="ru-RU" altLang="ru-RU" sz="1400">
                <a:effectLst>
                  <a:outerShdw blurRad="38100" dist="38100" dir="2700000" algn="tl">
                    <a:srgbClr val="FFFFFF"/>
                  </a:outerShdw>
                </a:effectLst>
                <a:latin typeface="Bodoni MT Poster Compressed" pitchFamily="18" charset="0"/>
              </a:rPr>
              <a:t>движении, торможение лыжами в сложных условиях, подъемы в гору различными способами.</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Место проведения. </a:t>
            </a:r>
            <a:r>
              <a:rPr lang="ru-RU" altLang="ru-RU" sz="1400">
                <a:effectLst>
                  <a:outerShdw blurRad="38100" dist="38100" dir="2700000" algn="tl">
                    <a:srgbClr val="FFFFFF"/>
                  </a:outerShdw>
                </a:effectLst>
                <a:latin typeface="Bodoni MT Poster Compressed" pitchFamily="18" charset="0"/>
              </a:rPr>
              <a:t>Небольшая, но крутая горка с ровным выкатом, с хорошо уплотненным снежным покровом.</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Инвентарь.</a:t>
            </a:r>
            <a:r>
              <a:rPr lang="ru-RU" altLang="ru-RU" sz="1400">
                <a:effectLst>
                  <a:outerShdw blurRad="38100" dist="38100" dir="2700000" algn="tl">
                    <a:srgbClr val="FFFFFF"/>
                  </a:outerShdw>
                </a:effectLst>
                <a:latin typeface="Bodoni MT Poster Compressed" pitchFamily="18" charset="0"/>
              </a:rPr>
              <a:t> 6 флагов (4 больших и 2 малых).</a:t>
            </a:r>
          </a:p>
          <a:p>
            <a:pPr marL="0" indent="0" algn="just" eaLnBrk="1" hangingPunct="1">
              <a:lnSpc>
                <a:spcPct val="80000"/>
              </a:lnSpc>
              <a:buFontTx/>
              <a:buNone/>
              <a:defRPr/>
            </a:pPr>
            <a:r>
              <a:rPr lang="ru-RU" altLang="ru-RU" sz="1400">
                <a:effectLst>
                  <a:outerShdw blurRad="38100" dist="38100" dir="2700000" algn="tl">
                    <a:srgbClr val="FFFFFF"/>
                  </a:outerShdw>
                </a:effectLst>
                <a:latin typeface="Bodoni MT Poster Compressed" pitchFamily="18" charset="0"/>
              </a:rPr>
              <a:t>Подготовка. Участники делятся на команды и выстраиваются наверху, справа от стартовых флагов, в колонны по одному лицом к склону, интервал 6 — 8 м. В 5 — 7м от конца склона ставятся флаги с интервалом 10 —12 м. У подножия горы в 6 — 8 м от больших флагов ставятся (выше по склону) малые флажки, обозначающие начало торможения.</a:t>
            </a:r>
          </a:p>
          <a:p>
            <a:pPr marL="0" indent="0" algn="just" eaLnBrk="1" hangingPunct="1">
              <a:lnSpc>
                <a:spcPct val="80000"/>
              </a:lnSpc>
              <a:buFontTx/>
              <a:buNone/>
              <a:defRPr/>
            </a:pPr>
            <a:r>
              <a:rPr lang="ru-RU" altLang="ru-RU" sz="1400">
                <a:effectLst>
                  <a:outerShdw blurRad="38100" dist="38100" dir="2700000" algn="tl">
                    <a:srgbClr val="FFFFFF"/>
                  </a:outerShdw>
                </a:effectLst>
                <a:latin typeface="Bodoni MT Poster Compressed" pitchFamily="18" charset="0"/>
              </a:rPr>
              <a:t>Учитель располагается внизу, сбоку от поворотного флага, его помощник наверху дает старт участникам.</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Проведение.</a:t>
            </a:r>
            <a:r>
              <a:rPr lang="ru-RU" altLang="ru-RU" sz="1400">
                <a:effectLst>
                  <a:outerShdw blurRad="38100" dist="38100" dir="2700000" algn="tl">
                    <a:srgbClr val="FFFFFF"/>
                  </a:outerShdw>
                </a:effectLst>
                <a:latin typeface="Bodoni MT Poster Compressed" pitchFamily="18" charset="0"/>
              </a:rPr>
              <a:t> По сигналу учителя первые номера команд принимают старт, спускаются вниз, поворачивают вправо (каждый вокруг своего большого флага) и поднимаются на горку. После передачи эстафеты второй участник может начинать спуск с горы. Победит команда, первой закончившая эстафету.</a:t>
            </a:r>
            <a:endParaRPr lang="ru-RU" altLang="ru-RU" sz="1400" b="1">
              <a:effectLst>
                <a:outerShdw blurRad="38100" dist="38100" dir="2700000" algn="tl">
                  <a:srgbClr val="FFFFFF"/>
                </a:outerShdw>
              </a:effectLst>
              <a:latin typeface="Bodoni MT Poster Compressed" pitchFamily="18" charset="0"/>
            </a:endParaRPr>
          </a:p>
          <a:p>
            <a:pPr marL="0" indent="0" algn="just" eaLnBrk="1" hangingPunct="1">
              <a:lnSpc>
                <a:spcPct val="80000"/>
              </a:lnSpc>
              <a:buFontTx/>
              <a:buNone/>
              <a:defRPr/>
            </a:pPr>
            <a:r>
              <a:rPr lang="ru-RU" altLang="ru-RU" sz="1400" b="1">
                <a:effectLst>
                  <a:outerShdw blurRad="38100" dist="38100" dir="2700000" algn="tl">
                    <a:srgbClr val="FFFFFF"/>
                  </a:outerShdw>
                </a:effectLst>
                <a:latin typeface="Bodoni MT Poster Compressed" pitchFamily="18" charset="0"/>
              </a:rPr>
              <a:t>Методические указания.</a:t>
            </a:r>
            <a:r>
              <a:rPr lang="ru-RU" altLang="ru-RU" sz="1400">
                <a:effectLst>
                  <a:outerShdw blurRad="38100" dist="38100" dir="2700000" algn="tl">
                    <a:srgbClr val="FFFFFF"/>
                  </a:outerShdw>
                </a:effectLst>
                <a:latin typeface="Bodoni MT Poster Compressed" pitchFamily="18" charset="0"/>
              </a:rPr>
              <a:t> Крутизна и длина склонов, а также расстояние между поворотным и малым флагами должны соответствовать подготовке участников. Чем длиннее и круче склон, тем больше скорость при спуске и тем дальше нужно ставить флаг, вокруг которого делается поворот. Увеличивая расстояние между большим и малым флагами, создают больший участок торможения, тем самым уменьшая скорость перед поворотом.</a:t>
            </a:r>
          </a:p>
          <a:p>
            <a:pPr marL="0" indent="0" algn="just" eaLnBrk="1" hangingPunct="1">
              <a:lnSpc>
                <a:spcPct val="80000"/>
              </a:lnSpc>
              <a:buFontTx/>
              <a:buNone/>
              <a:defRPr/>
            </a:pPr>
            <a:r>
              <a:rPr lang="ru-RU" altLang="ru-RU" sz="1400">
                <a:effectLst>
                  <a:outerShdw blurRad="38100" dist="38100" dir="2700000" algn="tl">
                    <a:srgbClr val="FFFFFF"/>
                  </a:outerShdw>
                </a:effectLst>
                <a:latin typeface="Bodoni MT Poster Compressed" pitchFamily="18" charset="0"/>
              </a:rPr>
              <a:t>Тормозить разрешается только после прохождения малого флага (за 6 — 8 м до поворота). Поворот выполняется всеми участниками в одну сторону. Тормозить палками не разрешается. Участник, уронивший флаг, ставит его на место и только после этого может продолжать движение. При повторении эстафеты повороты нужно производить в другую сторону.</a:t>
            </a:r>
          </a:p>
          <a:p>
            <a:pPr marL="0" indent="0" algn="just" eaLnBrk="1" hangingPunct="1">
              <a:lnSpc>
                <a:spcPct val="80000"/>
              </a:lnSpc>
              <a:buFontTx/>
              <a:buNone/>
              <a:defRPr/>
            </a:pPr>
            <a:r>
              <a:rPr lang="ru-RU" altLang="ru-RU" sz="1400">
                <a:effectLst>
                  <a:outerShdw blurRad="38100" dist="38100" dir="2700000" algn="tl">
                    <a:srgbClr val="FFFFFF"/>
                  </a:outerShdw>
                </a:effectLst>
                <a:latin typeface="Bodoni MT Poster Compressed" pitchFamily="18" charset="0"/>
              </a:rPr>
              <a:t>Учитель может заранее определять способы передвижений на лыжах на всех отрезках этапа эстафеты. С более подготовленными участниками эстафету можно проводить без ограничений — на быстроту. В этом варианте подвергается проверке тактическая грамотность и техническая подготовленность участников.</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55650" y="260350"/>
            <a:ext cx="8229600" cy="796925"/>
          </a:xfrm>
        </p:spPr>
        <p:txBody>
          <a:bodyPr/>
          <a:lstStyle/>
          <a:p>
            <a:pPr eaLnBrk="1" hangingPunct="1">
              <a:defRPr/>
            </a:pPr>
            <a:r>
              <a:rPr lang="ru-RU" altLang="ru-RU" sz="4000" b="1" i="1">
                <a:solidFill>
                  <a:srgbClr val="7575FF"/>
                </a:solidFill>
                <a:effectLst>
                  <a:outerShdw blurRad="38100" dist="38100" dir="2700000" algn="tl">
                    <a:srgbClr val="000000"/>
                  </a:outerShdw>
                </a:effectLst>
                <a:latin typeface="Bodoni MT Poster Compressed" pitchFamily="18" charset="0"/>
              </a:rPr>
              <a:t>ФЛАГ ПОДНЯТ - БЕГИ!</a:t>
            </a:r>
          </a:p>
        </p:txBody>
      </p:sp>
      <p:sp>
        <p:nvSpPr>
          <p:cNvPr id="18435" name="Rectangle 3"/>
          <p:cNvSpPr>
            <a:spLocks noGrp="1" noChangeArrowheads="1"/>
          </p:cNvSpPr>
          <p:nvPr>
            <p:ph type="body" idx="1"/>
          </p:nvPr>
        </p:nvSpPr>
        <p:spPr>
          <a:xfrm>
            <a:off x="395288" y="1557338"/>
            <a:ext cx="8229600" cy="4465637"/>
          </a:xfrm>
        </p:spPr>
        <p:txBody>
          <a:bodyPr/>
          <a:lstStyle/>
          <a:p>
            <a:pPr marL="0" indent="0" algn="just" eaLnBrk="1" hangingPunct="1">
              <a:lnSpc>
                <a:spcPct val="80000"/>
              </a:lnSpc>
              <a:buFontTx/>
              <a:buNone/>
            </a:pPr>
            <a:r>
              <a:rPr lang="ru-RU" altLang="ru-RU" sz="1400" b="1" smtClean="0">
                <a:latin typeface="Bodoni MT Poster Compressed" pitchFamily="18" charset="0"/>
              </a:rPr>
              <a:t>Цель. </a:t>
            </a:r>
            <a:r>
              <a:rPr lang="ru-RU" altLang="ru-RU" sz="1400" smtClean="0">
                <a:latin typeface="Bodoni MT Poster Compressed" pitchFamily="18" charset="0"/>
              </a:rPr>
              <a:t>Совершенствовать полученные на уроках навыки в передвижении на лыжах.</a:t>
            </a:r>
            <a:endParaRPr lang="ru-RU" altLang="ru-RU" sz="1400" b="1" smtClean="0">
              <a:latin typeface="Bodoni MT Poster Compressed" pitchFamily="18" charset="0"/>
            </a:endParaRPr>
          </a:p>
          <a:p>
            <a:pPr marL="0" indent="0" algn="just" eaLnBrk="1" hangingPunct="1">
              <a:lnSpc>
                <a:spcPct val="80000"/>
              </a:lnSpc>
              <a:buFontTx/>
              <a:buNone/>
            </a:pPr>
            <a:r>
              <a:rPr lang="ru-RU" altLang="ru-RU" sz="1400" b="1" smtClean="0">
                <a:latin typeface="Bodoni MT Poster Compressed" pitchFamily="18" charset="0"/>
              </a:rPr>
              <a:t>Место проведения. </a:t>
            </a:r>
            <a:r>
              <a:rPr lang="ru-RU" altLang="ru-RU" sz="1400" smtClean="0">
                <a:latin typeface="Bodoni MT Poster Compressed" pitchFamily="18" charset="0"/>
              </a:rPr>
              <a:t>Ровная площадка, пологий склон, площадка, через которую проходит овраг или какое-либо другое препятствие, которое обязательно должно располагаться поперек дистанции эстафеты.</a:t>
            </a:r>
            <a:endParaRPr lang="ru-RU" altLang="ru-RU" sz="1400" b="1" smtClean="0">
              <a:latin typeface="Bodoni MT Poster Compressed" pitchFamily="18" charset="0"/>
            </a:endParaRPr>
          </a:p>
          <a:p>
            <a:pPr marL="0" indent="0" algn="just" eaLnBrk="1" hangingPunct="1">
              <a:lnSpc>
                <a:spcPct val="80000"/>
              </a:lnSpc>
              <a:buFontTx/>
              <a:buNone/>
            </a:pPr>
            <a:r>
              <a:rPr lang="ru-RU" altLang="ru-RU" sz="1400" b="1" smtClean="0">
                <a:latin typeface="Bodoni MT Poster Compressed" pitchFamily="18" charset="0"/>
              </a:rPr>
              <a:t>Инвентарь. </a:t>
            </a:r>
            <a:r>
              <a:rPr lang="ru-RU" altLang="ru-RU" sz="1400" smtClean="0">
                <a:latin typeface="Bodoni MT Poster Compressed" pitchFamily="18" charset="0"/>
              </a:rPr>
              <a:t>4 — 6</a:t>
            </a:r>
            <a:r>
              <a:rPr lang="ru-RU" altLang="ru-RU" sz="1400" b="1" smtClean="0">
                <a:latin typeface="Bodoni MT Poster Compressed" pitchFamily="18" charset="0"/>
              </a:rPr>
              <a:t> </a:t>
            </a:r>
            <a:r>
              <a:rPr lang="ru-RU" altLang="ru-RU" sz="1400" smtClean="0">
                <a:latin typeface="Bodoni MT Poster Compressed" pitchFamily="18" charset="0"/>
              </a:rPr>
              <a:t>флагов (по 2 на каждую участвующую команду).</a:t>
            </a:r>
            <a:endParaRPr lang="ru-RU" altLang="ru-RU" sz="1400" b="1" smtClean="0">
              <a:latin typeface="Bodoni MT Poster Compressed" pitchFamily="18" charset="0"/>
            </a:endParaRPr>
          </a:p>
          <a:p>
            <a:pPr marL="0" indent="0" algn="just" eaLnBrk="1" hangingPunct="1">
              <a:lnSpc>
                <a:spcPct val="80000"/>
              </a:lnSpc>
              <a:buFontTx/>
              <a:buNone/>
            </a:pPr>
            <a:r>
              <a:rPr lang="ru-RU" altLang="ru-RU" sz="1400" b="1" smtClean="0">
                <a:latin typeface="Bodoni MT Poster Compressed" pitchFamily="18" charset="0"/>
              </a:rPr>
              <a:t>Подготовка. </a:t>
            </a:r>
            <a:r>
              <a:rPr lang="ru-RU" altLang="ru-RU" sz="1400" smtClean="0">
                <a:latin typeface="Bodoni MT Poster Compressed" pitchFamily="18" charset="0"/>
              </a:rPr>
              <a:t>Участники делятся на команды и выстраиваются за стартовой линией в колонны по одному лицом к финишу. По трассам эстафеты каждой команды учитель с по­мощниками расставляет совершенно одинаковые препятствия. На равнине или склоне ставят «змейку» из 6 — 8 лыжных палок (или флажков), на спуске ставят ворота, в конце этапа эстафеты на финишной линии ставится большой флаг.</a:t>
            </a:r>
          </a:p>
          <a:p>
            <a:pPr marL="0" indent="0" algn="just" eaLnBrk="1" hangingPunct="1">
              <a:lnSpc>
                <a:spcPct val="80000"/>
              </a:lnSpc>
              <a:buFontTx/>
              <a:buNone/>
            </a:pPr>
            <a:r>
              <a:rPr lang="ru-RU" altLang="ru-RU" sz="1400" smtClean="0">
                <a:latin typeface="Bodoni MT Poster Compressed" pitchFamily="18" charset="0"/>
              </a:rPr>
              <a:t>Руководитель эстафеты находится на финише, помощники его — на старте.</a:t>
            </a:r>
            <a:endParaRPr lang="ru-RU" altLang="ru-RU" sz="1400" b="1" smtClean="0">
              <a:latin typeface="Bodoni MT Poster Compressed" pitchFamily="18" charset="0"/>
            </a:endParaRPr>
          </a:p>
          <a:p>
            <a:pPr marL="0" indent="0" algn="just" eaLnBrk="1" hangingPunct="1">
              <a:lnSpc>
                <a:spcPct val="80000"/>
              </a:lnSpc>
              <a:buFontTx/>
              <a:buNone/>
            </a:pPr>
            <a:r>
              <a:rPr lang="ru-RU" altLang="ru-RU" sz="1400" b="1" smtClean="0">
                <a:latin typeface="Bodoni MT Poster Compressed" pitchFamily="18" charset="0"/>
              </a:rPr>
              <a:t>Проведение. </a:t>
            </a:r>
            <a:r>
              <a:rPr lang="ru-RU" altLang="ru-RU" sz="1400" smtClean="0">
                <a:latin typeface="Bodoni MT Poster Compressed" pitchFamily="18" charset="0"/>
              </a:rPr>
              <a:t>По сигналу учителя первые номера всех команд бегут вперед, преодолевая на своем пути препятствия: овраги, «змейки», спуски, подъемы и т. д., добегают до линии финиша и поднимают воткнутый там флаг над головой.</a:t>
            </a:r>
          </a:p>
          <a:p>
            <a:pPr marL="0" indent="0" algn="just" eaLnBrk="1" hangingPunct="1">
              <a:lnSpc>
                <a:spcPct val="80000"/>
              </a:lnSpc>
              <a:buFontTx/>
              <a:buNone/>
            </a:pPr>
            <a:r>
              <a:rPr lang="ru-RU" altLang="ru-RU" sz="1400" smtClean="0">
                <a:latin typeface="Bodoni MT Poster Compressed" pitchFamily="18" charset="0"/>
              </a:rPr>
              <a:t>Взмах флага над головой — сигнал к началу бега следующего лыжника этой команды. Участник, окончивший свой этап, втыкает флаг в снег на финишную черту и остается на финише или возвращается к старту, не мешая ходу проводимой эстафеты.</a:t>
            </a:r>
          </a:p>
          <a:p>
            <a:pPr marL="0" indent="0" algn="just" eaLnBrk="1" hangingPunct="1">
              <a:lnSpc>
                <a:spcPct val="80000"/>
              </a:lnSpc>
              <a:buFontTx/>
              <a:buNone/>
            </a:pPr>
            <a:r>
              <a:rPr lang="ru-RU" altLang="ru-RU" sz="1400" smtClean="0">
                <a:latin typeface="Bodoni MT Poster Compressed" pitchFamily="18" charset="0"/>
              </a:rPr>
              <a:t>Команда, первая закончившая эстафету, считается победительницей.</a:t>
            </a:r>
            <a:endParaRPr lang="ru-RU" altLang="ru-RU" sz="1400" b="1" smtClean="0">
              <a:latin typeface="Bodoni MT Poster Compressed" pitchFamily="18" charset="0"/>
            </a:endParaRPr>
          </a:p>
          <a:p>
            <a:pPr marL="0" indent="0" algn="just" eaLnBrk="1" hangingPunct="1">
              <a:lnSpc>
                <a:spcPct val="80000"/>
              </a:lnSpc>
              <a:buFontTx/>
              <a:buNone/>
            </a:pPr>
            <a:r>
              <a:rPr lang="ru-RU" altLang="ru-RU" sz="1400" b="1" smtClean="0">
                <a:latin typeface="Bodoni MT Poster Compressed" pitchFamily="18" charset="0"/>
              </a:rPr>
              <a:t>Методические указания. </a:t>
            </a:r>
            <a:r>
              <a:rPr lang="ru-RU" altLang="ru-RU" sz="1400" smtClean="0">
                <a:latin typeface="Bodoni MT Poster Compressed" pitchFamily="18" charset="0"/>
              </a:rPr>
              <a:t>Если флаг «змейки» или «ворота» на склоне сбиты участником эстафеты, то он обязан поставить их сам, после чего может продолжать эстафету.</a:t>
            </a:r>
          </a:p>
          <a:p>
            <a:pPr marL="0" indent="0" algn="just" eaLnBrk="1" hangingPunct="1">
              <a:lnSpc>
                <a:spcPct val="80000"/>
              </a:lnSpc>
              <a:buFontTx/>
              <a:buNone/>
            </a:pPr>
            <a:r>
              <a:rPr lang="ru-RU" altLang="ru-RU" sz="1400" smtClean="0">
                <a:latin typeface="Bodoni MT Poster Compressed" pitchFamily="18" charset="0"/>
              </a:rPr>
              <a:t>Стоя на линии старта около стартующих участников так, чтобы видеть финишный флаг, помощник учителя держит руку на плече очередного участника и ждет поднятия флага. По сигналу он снимает руку с плеча участника и дает команду «марш!», по которой лыжник начинает бег к финишу.</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9750" y="4076700"/>
            <a:ext cx="8229600" cy="1143000"/>
          </a:xfrm>
        </p:spPr>
        <p:txBody>
          <a:bodyPr/>
          <a:lstStyle/>
          <a:p>
            <a:pPr eaLnBrk="1" hangingPunct="1">
              <a:defRPr/>
            </a:pPr>
            <a:r>
              <a:rPr lang="ru-RU" altLang="ru-RU" sz="4000" b="1" i="1">
                <a:solidFill>
                  <a:srgbClr val="7575FF"/>
                </a:solidFill>
                <a:effectLst>
                  <a:outerShdw blurRad="38100" dist="38100" dir="2700000" algn="tl">
                    <a:srgbClr val="C0C0C0"/>
                  </a:outerShdw>
                </a:effectLst>
                <a:latin typeface="Bodoni MT Poster Compressed" pitchFamily="18" charset="0"/>
              </a:rPr>
              <a:t>ИГРЫ НА ЛЫЖАХ</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914400" y="188913"/>
            <a:ext cx="7761288" cy="719137"/>
          </a:xfrm>
        </p:spPr>
        <p:txBody>
          <a:bodyPr/>
          <a:lstStyle/>
          <a:p>
            <a:pPr eaLnBrk="1" hangingPunct="1">
              <a:defRPr/>
            </a:pPr>
            <a:r>
              <a:rPr lang="ru-RU" altLang="ru-RU" sz="4000" b="1" i="1">
                <a:solidFill>
                  <a:srgbClr val="7575FF"/>
                </a:solidFill>
                <a:effectLst>
                  <a:outerShdw blurRad="38100" dist="38100" dir="2700000" algn="tl">
                    <a:srgbClr val="C0C0C0"/>
                  </a:outerShdw>
                </a:effectLst>
                <a:latin typeface="Bodoni MT Poster Compressed" pitchFamily="18" charset="0"/>
              </a:rPr>
              <a:t>ГУСЬКОМ  НА  ЛЫЖАХ</a:t>
            </a:r>
          </a:p>
        </p:txBody>
      </p:sp>
      <p:sp>
        <p:nvSpPr>
          <p:cNvPr id="20483" name="Rectangle 3"/>
          <p:cNvSpPr>
            <a:spLocks noGrp="1" noChangeArrowheads="1"/>
          </p:cNvSpPr>
          <p:nvPr>
            <p:ph type="body" idx="1"/>
          </p:nvPr>
        </p:nvSpPr>
        <p:spPr>
          <a:xfrm>
            <a:off x="457200" y="1196975"/>
            <a:ext cx="8435975" cy="5472113"/>
          </a:xfrm>
        </p:spPr>
        <p:txBody>
          <a:bodyPr/>
          <a:lstStyle/>
          <a:p>
            <a:pPr marL="0" indent="0" algn="just" eaLnBrk="1" hangingPunct="1">
              <a:lnSpc>
                <a:spcPct val="80000"/>
              </a:lnSpc>
              <a:buFontTx/>
              <a:buNone/>
            </a:pPr>
            <a:r>
              <a:rPr lang="ru-RU" altLang="ru-RU" sz="1400" b="1" smtClean="0"/>
              <a:t>Место проведения:</a:t>
            </a:r>
            <a:r>
              <a:rPr lang="ru-RU" altLang="ru-RU" sz="1400" smtClean="0"/>
              <a:t> ровная снежная площадка размером 50×200 м, на которой проложены две лыжни длиной по 150 м. Место поворота отмечено флажком.</a:t>
            </a:r>
            <a:endParaRPr lang="ru-RU" altLang="ru-RU" sz="1400" b="1" smtClean="0"/>
          </a:p>
          <a:p>
            <a:pPr marL="0" indent="0" algn="just" eaLnBrk="1" hangingPunct="1">
              <a:lnSpc>
                <a:spcPct val="80000"/>
              </a:lnSpc>
              <a:buFontTx/>
              <a:buNone/>
            </a:pPr>
            <a:r>
              <a:rPr lang="ru-RU" altLang="ru-RU" sz="1400" b="1" smtClean="0"/>
              <a:t>Инвентарь:</a:t>
            </a:r>
            <a:r>
              <a:rPr lang="ru-RU" altLang="ru-RU" sz="1400" smtClean="0"/>
              <a:t> по 4 пары лыж и по 5 лыжных палок на команду; флажки для разметки дистанции и для судей.</a:t>
            </a:r>
            <a:endParaRPr lang="ru-RU" altLang="ru-RU" sz="1400" b="1" smtClean="0"/>
          </a:p>
          <a:p>
            <a:pPr marL="0" indent="0" algn="just" eaLnBrk="1" hangingPunct="1">
              <a:lnSpc>
                <a:spcPct val="80000"/>
              </a:lnSpc>
              <a:buFontTx/>
              <a:buNone/>
            </a:pPr>
            <a:r>
              <a:rPr lang="ru-RU" altLang="ru-RU" sz="1400" b="1" smtClean="0"/>
              <a:t>Содержание и ход игры: </a:t>
            </a:r>
            <a:r>
              <a:rPr lang="ru-RU" altLang="ru-RU" sz="1400" smtClean="0"/>
              <a:t> Класс делится на команды по 4 человека в каждой. На дистанцию приглашаются одновременно две команды, которые выстраиваются у линии старта в колонну по одному в связке с помощью лыжных палок: три лыжника удерживают в горизонтальном положении, соединяя первого с последним, как и в предыдущей игре. Первый и последний игроки в команде используют еще по одной палке для отталкивания. Судейская бригада, состоящая из четырех человек, и остальные игроки наблюдают за ходом соревнования и техникой скольжения в связке.</a:t>
            </a:r>
          </a:p>
          <a:p>
            <a:pPr marL="0" indent="0" algn="just" eaLnBrk="1" hangingPunct="1">
              <a:lnSpc>
                <a:spcPct val="80000"/>
              </a:lnSpc>
              <a:buFontTx/>
              <a:buNone/>
            </a:pPr>
            <a:r>
              <a:rPr lang="ru-RU" altLang="ru-RU" sz="1400" smtClean="0"/>
              <a:t>По сигналу лыжники продвигаются к флажку, обходят его и возвращаются за линию старта – финиша. Подводятся итоги первого забега, на старт приглашаются следующие команды, и т.д. Затем подводятся итоги первого тура, после чего участники команд меняются местами: первый встает на место четвертого, а все остальные передвигаются на одно место вперед. Игра повторяется еще три раза, чтобы каждый участник команды успел побывать во всех ролях.</a:t>
            </a:r>
            <a:endParaRPr lang="ru-RU" altLang="ru-RU" sz="1400" b="1" smtClean="0"/>
          </a:p>
          <a:p>
            <a:pPr marL="0" indent="0" algn="just" eaLnBrk="1" hangingPunct="1">
              <a:lnSpc>
                <a:spcPct val="80000"/>
              </a:lnSpc>
              <a:buFontTx/>
              <a:buNone/>
            </a:pPr>
            <a:r>
              <a:rPr lang="ru-RU" altLang="ru-RU" sz="1400" b="1" smtClean="0"/>
              <a:t>Правила игры:</a:t>
            </a:r>
            <a:endParaRPr lang="ru-RU" altLang="ru-RU" sz="1400" smtClean="0"/>
          </a:p>
          <a:p>
            <a:pPr marL="0" indent="0" algn="just" eaLnBrk="1" hangingPunct="1">
              <a:lnSpc>
                <a:spcPct val="80000"/>
              </a:lnSpc>
              <a:buFontTx/>
              <a:buNone/>
            </a:pPr>
            <a:r>
              <a:rPr lang="ru-RU" altLang="ru-RU" sz="1400" smtClean="0"/>
              <a:t>1. Во время прохождения дистанции нельзя разрывать сцепление между участниками.</a:t>
            </a:r>
          </a:p>
          <a:p>
            <a:pPr marL="0" indent="0" algn="just" eaLnBrk="1" hangingPunct="1">
              <a:lnSpc>
                <a:spcPct val="80000"/>
              </a:lnSpc>
              <a:buFontTx/>
              <a:buNone/>
            </a:pPr>
            <a:r>
              <a:rPr lang="ru-RU" altLang="ru-RU" sz="1400" smtClean="0"/>
              <a:t> 2. Движение участников по лыжне должно быть синхронным.</a:t>
            </a:r>
          </a:p>
          <a:p>
            <a:pPr marL="0" indent="0" algn="just" eaLnBrk="1" hangingPunct="1">
              <a:lnSpc>
                <a:spcPct val="80000"/>
              </a:lnSpc>
              <a:buFontTx/>
              <a:buNone/>
            </a:pPr>
            <a:r>
              <a:rPr lang="ru-RU" altLang="ru-RU" sz="1400" smtClean="0"/>
              <a:t> 3. Начинать передвижение следует только после сигнала.</a:t>
            </a:r>
          </a:p>
          <a:p>
            <a:pPr marL="0" indent="0" algn="just" eaLnBrk="1" hangingPunct="1">
              <a:lnSpc>
                <a:spcPct val="80000"/>
              </a:lnSpc>
              <a:buFontTx/>
              <a:buNone/>
            </a:pPr>
            <a:r>
              <a:rPr lang="ru-RU" altLang="ru-RU" sz="1400" smtClean="0"/>
              <a:t> 4. Максимальная оценка прохождения дистанции – 10 баллов. Максимально возможное количество баллов за четыре заезда – 40.</a:t>
            </a:r>
          </a:p>
          <a:p>
            <a:pPr marL="0" indent="0" algn="just" eaLnBrk="1" hangingPunct="1">
              <a:lnSpc>
                <a:spcPct val="80000"/>
              </a:lnSpc>
              <a:buFontTx/>
              <a:buNone/>
            </a:pPr>
            <a:r>
              <a:rPr lang="ru-RU" altLang="ru-RU" sz="1400" smtClean="0"/>
              <a:t> 5. За каждую техническую ошибку команда лишается баллов. Цена каждой ошибки оговаривается заранее.</a:t>
            </a:r>
            <a:endParaRPr lang="ru-RU" altLang="ru-RU" sz="1400" b="1" smtClean="0"/>
          </a:p>
          <a:p>
            <a:pPr marL="0" indent="0" algn="just" eaLnBrk="1" hangingPunct="1">
              <a:lnSpc>
                <a:spcPct val="80000"/>
              </a:lnSpc>
              <a:buFontTx/>
              <a:buNone/>
            </a:pPr>
            <a:r>
              <a:rPr lang="ru-RU" altLang="ru-RU" sz="1400" b="1" smtClean="0"/>
              <a:t>Подведение итогов:</a:t>
            </a:r>
            <a:r>
              <a:rPr lang="ru-RU" altLang="ru-RU" sz="1400" smtClean="0"/>
              <a:t> Выигрывает команда, которая набрала больше баллов.</a:t>
            </a:r>
          </a:p>
          <a:p>
            <a:pPr marL="0" indent="0" algn="just" eaLnBrk="1" hangingPunct="1">
              <a:lnSpc>
                <a:spcPct val="80000"/>
              </a:lnSpc>
              <a:buFontTx/>
              <a:buNone/>
            </a:pPr>
            <a:r>
              <a:rPr lang="ru-RU" altLang="ru-RU" sz="1400" smtClean="0"/>
              <a:t>Методические указания. До проведения игры на результат команды должны опробовать дистанцию, а судьи – попрактиковаться в судействе, уточнить правила.</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95288" y="260350"/>
            <a:ext cx="8229600" cy="647700"/>
          </a:xfrm>
        </p:spPr>
        <p:txBody>
          <a:bodyPr/>
          <a:lstStyle/>
          <a:p>
            <a:pPr eaLnBrk="1" hangingPunct="1">
              <a:defRPr/>
            </a:pPr>
            <a:r>
              <a:rPr lang="ru-RU" altLang="ru-RU" sz="3600" b="1" i="1">
                <a:solidFill>
                  <a:srgbClr val="7575FF"/>
                </a:solidFill>
                <a:effectLst>
                  <a:outerShdw blurRad="38100" dist="38100" dir="2700000" algn="tl">
                    <a:srgbClr val="C0C0C0"/>
                  </a:outerShdw>
                </a:effectLst>
                <a:latin typeface="Bodoni MT Poster Compressed" pitchFamily="18" charset="0"/>
              </a:rPr>
              <a:t>СПУСК  ШЕРЕНГАМИ</a:t>
            </a:r>
          </a:p>
        </p:txBody>
      </p:sp>
      <p:sp>
        <p:nvSpPr>
          <p:cNvPr id="21507" name="Rectangle 3"/>
          <p:cNvSpPr>
            <a:spLocks noGrp="1" noChangeArrowheads="1"/>
          </p:cNvSpPr>
          <p:nvPr>
            <p:ph type="body" idx="1"/>
          </p:nvPr>
        </p:nvSpPr>
        <p:spPr>
          <a:xfrm>
            <a:off x="457200" y="981075"/>
            <a:ext cx="8229600" cy="5543550"/>
          </a:xfrm>
        </p:spPr>
        <p:txBody>
          <a:bodyPr/>
          <a:lstStyle/>
          <a:p>
            <a:pPr marL="0" indent="0" algn="just" eaLnBrk="1" hangingPunct="1">
              <a:lnSpc>
                <a:spcPct val="80000"/>
              </a:lnSpc>
              <a:buFontTx/>
              <a:buNone/>
            </a:pPr>
            <a:r>
              <a:rPr lang="ru-RU" altLang="ru-RU" sz="1400" b="1" smtClean="0"/>
              <a:t>Место проведения: </a:t>
            </a:r>
            <a:r>
              <a:rPr lang="ru-RU" altLang="ru-RU" sz="1400" smtClean="0"/>
              <a:t>снежная горка с пологим спуском на школьном стадионе или в парке с линией старта за 3–4 м до склона. Расстояние между линиями старта и финиша – 15–25 м, ширина – не менее 15 м.</a:t>
            </a:r>
            <a:endParaRPr lang="ru-RU" altLang="ru-RU" sz="1400" b="1" smtClean="0"/>
          </a:p>
          <a:p>
            <a:pPr marL="0" indent="0" algn="just" eaLnBrk="1" hangingPunct="1">
              <a:lnSpc>
                <a:spcPct val="80000"/>
              </a:lnSpc>
              <a:buFontTx/>
              <a:buNone/>
            </a:pPr>
            <a:r>
              <a:rPr lang="ru-RU" altLang="ru-RU" sz="1400" b="1" smtClean="0"/>
              <a:t>Инвентарь:</a:t>
            </a:r>
            <a:r>
              <a:rPr lang="ru-RU" altLang="ru-RU" sz="1400" smtClean="0"/>
              <a:t> по 4 пары лыж и по 1 паре лыжных палок на каждую команду-четверку; 4 флажка для разметки линий старта и финиша; 8–10 флажков другого цвета для разметки дистанции трассы.</a:t>
            </a:r>
            <a:endParaRPr lang="ru-RU" altLang="ru-RU" sz="1400" b="1" smtClean="0"/>
          </a:p>
          <a:p>
            <a:pPr marL="0" indent="0" algn="just" eaLnBrk="1" hangingPunct="1">
              <a:lnSpc>
                <a:spcPct val="80000"/>
              </a:lnSpc>
              <a:buFontTx/>
              <a:buNone/>
            </a:pPr>
            <a:r>
              <a:rPr lang="ru-RU" altLang="ru-RU" sz="1400" b="1" smtClean="0"/>
              <a:t>Содержание и ход игры:</a:t>
            </a:r>
            <a:r>
              <a:rPr lang="ru-RU" altLang="ru-RU" sz="1400" smtClean="0"/>
              <a:t> Класс делится на команды по четыре человека в каждой по желанию учащихся или по расчету. Команды могут формироваться из мальчиков и девочек отдельно или быть смешанными. Ученики располагаются произвольно вокруг спуска, размеченного флажками, наблюдают за спуском других команд и участвуют в обсуждении техники исполнения.</a:t>
            </a:r>
          </a:p>
          <a:p>
            <a:pPr marL="0" indent="0" algn="just" eaLnBrk="1" hangingPunct="1">
              <a:lnSpc>
                <a:spcPct val="80000"/>
              </a:lnSpc>
              <a:buFontTx/>
              <a:buNone/>
            </a:pPr>
            <a:r>
              <a:rPr lang="ru-RU" altLang="ru-RU" sz="1400" smtClean="0"/>
              <a:t>На старте четыре участника берутся за руки, у крайних игроков в руках по палке. По сигналу команды выполняют три–четыре шага разбега и спускаются с горки, стараясь как можно быстрее пересечь линию финиша. Скорость спуска поддерживается крайними лыжниками с помощью палок. Спуск считается выполненным, когда все четыре участника пересекут линию финиша, взявшись за руки. Затем подводятся итоги, после чего лыжники меняются местами: крайние встают в середину. Каждая команда выполняет по два или по четыре спуска.</a:t>
            </a:r>
            <a:endParaRPr lang="ru-RU" altLang="ru-RU" sz="1400" b="1" smtClean="0"/>
          </a:p>
          <a:p>
            <a:pPr marL="0" indent="0" algn="just" eaLnBrk="1" hangingPunct="1">
              <a:lnSpc>
                <a:spcPct val="80000"/>
              </a:lnSpc>
              <a:buFontTx/>
              <a:buNone/>
            </a:pPr>
            <a:r>
              <a:rPr lang="ru-RU" altLang="ru-RU" sz="1400" b="1" smtClean="0"/>
              <a:t>Правила игры:</a:t>
            </a:r>
            <a:endParaRPr lang="ru-RU" altLang="ru-RU" sz="1400" smtClean="0"/>
          </a:p>
          <a:p>
            <a:pPr marL="0" indent="0" algn="just" eaLnBrk="1" hangingPunct="1">
              <a:lnSpc>
                <a:spcPct val="80000"/>
              </a:lnSpc>
              <a:buFontTx/>
              <a:buNone/>
            </a:pPr>
            <a:r>
              <a:rPr lang="ru-RU" altLang="ru-RU" sz="1400" smtClean="0"/>
              <a:t>1. Во время спуска команд нельзя находиться на трассе.</a:t>
            </a:r>
          </a:p>
          <a:p>
            <a:pPr marL="0" indent="0" algn="just" eaLnBrk="1" hangingPunct="1">
              <a:lnSpc>
                <a:spcPct val="80000"/>
              </a:lnSpc>
              <a:buFontTx/>
              <a:buNone/>
            </a:pPr>
            <a:r>
              <a:rPr lang="ru-RU" altLang="ru-RU" sz="1400" smtClean="0"/>
              <a:t>2.Во время спуска в шеренге нельзя разрывать сцепление.</a:t>
            </a:r>
          </a:p>
          <a:p>
            <a:pPr marL="0" indent="0" algn="just" eaLnBrk="1" hangingPunct="1">
              <a:lnSpc>
                <a:spcPct val="80000"/>
              </a:lnSpc>
              <a:buFontTx/>
              <a:buNone/>
            </a:pPr>
            <a:r>
              <a:rPr lang="ru-RU" altLang="ru-RU" sz="1400" smtClean="0"/>
              <a:t>3.Если сцепление было разорвано, а затем восстановлено без остановки движения, команда лишается 1 балла.</a:t>
            </a:r>
          </a:p>
          <a:p>
            <a:pPr marL="0" indent="0" algn="just" eaLnBrk="1" hangingPunct="1">
              <a:lnSpc>
                <a:spcPct val="80000"/>
              </a:lnSpc>
              <a:buFontTx/>
              <a:buNone/>
            </a:pPr>
            <a:r>
              <a:rPr lang="ru-RU" altLang="ru-RU" sz="1400" smtClean="0"/>
              <a:t>4.Если при спуске было допущено грубое нарушение равновесия, но участник не упал, с команды также снимается 1 балл.</a:t>
            </a:r>
          </a:p>
          <a:p>
            <a:pPr marL="0" indent="0" algn="just" eaLnBrk="1" hangingPunct="1">
              <a:lnSpc>
                <a:spcPct val="80000"/>
              </a:lnSpc>
              <a:buFontTx/>
              <a:buNone/>
            </a:pPr>
            <a:r>
              <a:rPr lang="ru-RU" altLang="ru-RU" sz="1400" smtClean="0"/>
              <a:t>5.Если команда остановилась во время движения, она лишается 3 баллов.</a:t>
            </a:r>
          </a:p>
          <a:p>
            <a:pPr marL="0" indent="0" algn="just" eaLnBrk="1" hangingPunct="1">
              <a:lnSpc>
                <a:spcPct val="80000"/>
              </a:lnSpc>
              <a:buFontTx/>
              <a:buNone/>
            </a:pPr>
            <a:r>
              <a:rPr lang="ru-RU" altLang="ru-RU" sz="1400" smtClean="0"/>
              <a:t>6.Если на трассе спуска было разорвано сцепление, которое привело к падению хотя бы одного из игроков, команда теряет 10 баллов.</a:t>
            </a:r>
            <a:endParaRPr lang="ru-RU" altLang="ru-RU" sz="1400" b="1" smtClean="0"/>
          </a:p>
          <a:p>
            <a:pPr marL="0" indent="0" algn="just" eaLnBrk="1" hangingPunct="1">
              <a:lnSpc>
                <a:spcPct val="80000"/>
              </a:lnSpc>
              <a:buFontTx/>
              <a:buNone/>
            </a:pPr>
            <a:r>
              <a:rPr lang="ru-RU" altLang="ru-RU" sz="1400" b="1" smtClean="0"/>
              <a:t>Подведение итогов:</a:t>
            </a:r>
            <a:r>
              <a:rPr lang="ru-RU" altLang="ru-RU" sz="1400" smtClean="0"/>
              <a:t>  Побеждает команда, которая набрала больше баллов за два или четыре спуска. Максимальное число баллов за один спуск – 10.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95288" y="3789363"/>
            <a:ext cx="8748712" cy="2879725"/>
          </a:xfrm>
        </p:spPr>
        <p:txBody>
          <a:bodyPr/>
          <a:lstStyle/>
          <a:p>
            <a:pPr marL="0" indent="712788" algn="just" eaLnBrk="1" hangingPunct="1">
              <a:lnSpc>
                <a:spcPct val="80000"/>
              </a:lnSpc>
              <a:buFontTx/>
              <a:buNone/>
            </a:pPr>
            <a:r>
              <a:rPr lang="ru-RU" altLang="ru-RU" sz="1600" b="1" smtClean="0"/>
              <a:t>Роль подвижных игр в спортивной подготовке юных лыжников трудно переоценить. По существу, здесь речь идёт об использовании  наиболее эффективного в этих условиях игрового метода. Высокое его достоинство состоит в том, что он делает доступным изучение технически сложных упражнений. </a:t>
            </a:r>
          </a:p>
          <a:p>
            <a:pPr marL="0" indent="712788" algn="just" eaLnBrk="1" hangingPunct="1">
              <a:lnSpc>
                <a:spcPct val="80000"/>
              </a:lnSpc>
              <a:buFontTx/>
              <a:buNone/>
            </a:pPr>
            <a:r>
              <a:rPr lang="ru-RU" altLang="ru-RU" sz="1600" b="1" smtClean="0"/>
              <a:t>Одновременно использование игры обеспечивает комплексное совершенствование двигательной деятельности, где вместе с двигательными навыками формируется и развивается физическая сила.</a:t>
            </a:r>
          </a:p>
          <a:p>
            <a:pPr marL="0" indent="712788" algn="just" eaLnBrk="1" hangingPunct="1">
              <a:lnSpc>
                <a:spcPct val="80000"/>
              </a:lnSpc>
              <a:buFontTx/>
              <a:buNone/>
            </a:pPr>
            <a:r>
              <a:rPr lang="ru-RU" altLang="ru-RU" sz="1600" b="1" smtClean="0"/>
              <a:t>Обучение и совершенствование в игровых условиях придает навыкам особую стабильность и гибкость. </a:t>
            </a:r>
          </a:p>
          <a:p>
            <a:pPr marL="0" indent="712788" algn="just" eaLnBrk="1" hangingPunct="1">
              <a:lnSpc>
                <a:spcPct val="80000"/>
              </a:lnSpc>
              <a:buFontTx/>
              <a:buNone/>
            </a:pPr>
            <a:r>
              <a:rPr lang="ru-RU" altLang="ru-RU" sz="1600" b="1" smtClean="0"/>
              <a:t>Вот для этого и нужно использовать подвижные игры. И чем младше возраст занимающихся, тем больше времени отводится им на занятиях.</a:t>
            </a:r>
          </a:p>
          <a:p>
            <a:pPr marL="0" indent="712788" algn="just" eaLnBrk="1" hangingPunct="1">
              <a:lnSpc>
                <a:spcPct val="80000"/>
              </a:lnSpc>
              <a:buFontTx/>
              <a:buNone/>
            </a:pPr>
            <a:r>
              <a:rPr lang="ru-RU" altLang="ru-RU" sz="1600" b="1" smtClean="0"/>
              <a:t>С помощью подвижных игр можно с успехом решать все виды специальной подготовки: физической, технической, тактической и психологической.</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ru-RU" altLang="ru-RU" sz="4000" b="1" i="1">
                <a:solidFill>
                  <a:srgbClr val="7575FF"/>
                </a:solidFill>
                <a:effectLst>
                  <a:outerShdw blurRad="38100" dist="38100" dir="2700000" algn="tl">
                    <a:srgbClr val="C0C0C0"/>
                  </a:outerShdw>
                </a:effectLst>
                <a:latin typeface="Bodoni MT Poster Compressed" pitchFamily="18" charset="0"/>
              </a:rPr>
              <a:t>ДОГОНЯДКИ  ПО  КРУГУ</a:t>
            </a:r>
          </a:p>
        </p:txBody>
      </p:sp>
      <p:sp>
        <p:nvSpPr>
          <p:cNvPr id="22531" name="Rectangle 3"/>
          <p:cNvSpPr>
            <a:spLocks noGrp="1" noChangeArrowheads="1"/>
          </p:cNvSpPr>
          <p:nvPr>
            <p:ph type="body" idx="1"/>
          </p:nvPr>
        </p:nvSpPr>
        <p:spPr/>
        <p:txBody>
          <a:bodyPr/>
          <a:lstStyle/>
          <a:p>
            <a:pPr marL="0" indent="0" algn="just" eaLnBrk="1" hangingPunct="1">
              <a:lnSpc>
                <a:spcPct val="80000"/>
              </a:lnSpc>
              <a:buFontTx/>
              <a:buNone/>
            </a:pPr>
            <a:r>
              <a:rPr lang="ru-RU" altLang="ru-RU" sz="1600" b="1" smtClean="0">
                <a:latin typeface="Bodoni MT Poster Compressed" pitchFamily="18" charset="0"/>
              </a:rPr>
              <a:t>Место проведения:</a:t>
            </a:r>
            <a:r>
              <a:rPr lang="ru-RU" altLang="ru-RU" sz="1600" smtClean="0">
                <a:latin typeface="Bodoni MT Poster Compressed" pitchFamily="18" charset="0"/>
              </a:rPr>
              <a:t> снежная площадка размером 200×200 м, на которой проложена лыжня по кругу диаметром 100–150 м, разделенная на четыре части, границы которых отмечены флажками.</a:t>
            </a:r>
            <a:endParaRPr lang="ru-RU" altLang="ru-RU" sz="1600" b="1" smtClean="0">
              <a:latin typeface="Bodoni MT Poster Compressed" pitchFamily="18" charset="0"/>
            </a:endParaRPr>
          </a:p>
          <a:p>
            <a:pPr marL="0" indent="0" algn="just" eaLnBrk="1" hangingPunct="1">
              <a:lnSpc>
                <a:spcPct val="80000"/>
              </a:lnSpc>
              <a:buFontTx/>
              <a:buNone/>
            </a:pPr>
            <a:r>
              <a:rPr lang="ru-RU" altLang="ru-RU" sz="1600" b="1" smtClean="0">
                <a:latin typeface="Bodoni MT Poster Compressed" pitchFamily="18" charset="0"/>
              </a:rPr>
              <a:t>Инвентарь:</a:t>
            </a:r>
            <a:r>
              <a:rPr lang="ru-RU" altLang="ru-RU" sz="1600" smtClean="0">
                <a:latin typeface="Bodoni MT Poster Compressed" pitchFamily="18" charset="0"/>
              </a:rPr>
              <a:t> лыжи для каждого игрока; измерительная лента и флажки для разметки дистанции.</a:t>
            </a:r>
            <a:endParaRPr lang="ru-RU" altLang="ru-RU" sz="1600" b="1" smtClean="0">
              <a:latin typeface="Bodoni MT Poster Compressed" pitchFamily="18" charset="0"/>
            </a:endParaRPr>
          </a:p>
          <a:p>
            <a:pPr marL="0" indent="0" algn="just" eaLnBrk="1" hangingPunct="1">
              <a:lnSpc>
                <a:spcPct val="80000"/>
              </a:lnSpc>
              <a:buFontTx/>
              <a:buNone/>
            </a:pPr>
            <a:r>
              <a:rPr lang="ru-RU" altLang="ru-RU" sz="1600" b="1" smtClean="0">
                <a:latin typeface="Bodoni MT Poster Compressed" pitchFamily="18" charset="0"/>
              </a:rPr>
              <a:t>Содержание и ход игры: </a:t>
            </a:r>
            <a:r>
              <a:rPr lang="ru-RU" altLang="ru-RU" sz="1600" smtClean="0">
                <a:latin typeface="Bodoni MT Poster Compressed" pitchFamily="18" charset="0"/>
              </a:rPr>
              <a:t> Класс делится на пять команд по 4 участника в каждой. Пятая команда выступает в роли судей. Первые номера выстраиваются на лыжне у флажков напротив своих команд.</a:t>
            </a:r>
          </a:p>
          <a:p>
            <a:pPr marL="0" indent="0" algn="just" eaLnBrk="1" hangingPunct="1">
              <a:lnSpc>
                <a:spcPct val="80000"/>
              </a:lnSpc>
              <a:buFontTx/>
              <a:buNone/>
            </a:pPr>
            <a:r>
              <a:rPr lang="ru-RU" altLang="ru-RU" sz="1600" smtClean="0">
                <a:latin typeface="Bodoni MT Poster Compressed" pitchFamily="18" charset="0"/>
              </a:rPr>
              <a:t>По сигналу лыжники начинают бег по кругу, стараясь догнать идущего впереди. Участник, догнавший его, должен наступить на его лыжу и крикнуть: «Есть!». Лыжник, которому наступили на лыжу, выбывает из круга, и так до тех пор, пока не останется один лыжник. Игрок, выбывший первым, очков не получает, выбывший вторым получает 1 очко, третьим – 2 очка; победитель получает 3 очка. Затем стартуют вторые номера, и т.д.</a:t>
            </a:r>
            <a:endParaRPr lang="ru-RU" altLang="ru-RU" sz="1600" b="1" smtClean="0">
              <a:latin typeface="Bodoni MT Poster Compressed" pitchFamily="18" charset="0"/>
            </a:endParaRPr>
          </a:p>
          <a:p>
            <a:pPr marL="0" indent="0" algn="just" eaLnBrk="1" hangingPunct="1">
              <a:lnSpc>
                <a:spcPct val="80000"/>
              </a:lnSpc>
              <a:buFontTx/>
              <a:buNone/>
            </a:pPr>
            <a:r>
              <a:rPr lang="ru-RU" altLang="ru-RU" sz="1600" b="1" smtClean="0">
                <a:latin typeface="Bodoni MT Poster Compressed" pitchFamily="18" charset="0"/>
              </a:rPr>
              <a:t>Правила игры:</a:t>
            </a:r>
            <a:endParaRPr lang="ru-RU" altLang="ru-RU" sz="1600" smtClean="0">
              <a:latin typeface="Bodoni MT Poster Compressed" pitchFamily="18" charset="0"/>
            </a:endParaRPr>
          </a:p>
          <a:p>
            <a:pPr marL="0" indent="0" algn="just" eaLnBrk="1" hangingPunct="1">
              <a:lnSpc>
                <a:spcPct val="80000"/>
              </a:lnSpc>
              <a:buFontTx/>
              <a:buNone/>
            </a:pPr>
            <a:r>
              <a:rPr lang="ru-RU" altLang="ru-RU" sz="1600" smtClean="0">
                <a:latin typeface="Bodoni MT Poster Compressed" pitchFamily="18" charset="0"/>
              </a:rPr>
              <a:t>1. Нельзя начинать бег до сигнала учителя.</a:t>
            </a:r>
          </a:p>
          <a:p>
            <a:pPr marL="0" indent="0" algn="just" eaLnBrk="1" hangingPunct="1">
              <a:lnSpc>
                <a:spcPct val="80000"/>
              </a:lnSpc>
              <a:buFontTx/>
              <a:buNone/>
            </a:pPr>
            <a:r>
              <a:rPr lang="ru-RU" altLang="ru-RU" sz="1600" smtClean="0">
                <a:latin typeface="Bodoni MT Poster Compressed" pitchFamily="18" charset="0"/>
              </a:rPr>
              <a:t>2. Нельзя сходить с лыжни и сокращать дистанцию.</a:t>
            </a:r>
            <a:endParaRPr lang="ru-RU" altLang="ru-RU" sz="1600" b="1" smtClean="0">
              <a:latin typeface="Bodoni MT Poster Compressed" pitchFamily="18" charset="0"/>
            </a:endParaRPr>
          </a:p>
          <a:p>
            <a:pPr marL="0" indent="0" algn="just" eaLnBrk="1" hangingPunct="1">
              <a:lnSpc>
                <a:spcPct val="80000"/>
              </a:lnSpc>
              <a:buFontTx/>
              <a:buNone/>
            </a:pPr>
            <a:r>
              <a:rPr lang="ru-RU" altLang="ru-RU" sz="1600" b="1" smtClean="0">
                <a:latin typeface="Bodoni MT Poster Compressed" pitchFamily="18" charset="0"/>
              </a:rPr>
              <a:t>Подведение итогов:</a:t>
            </a:r>
            <a:r>
              <a:rPr lang="ru-RU" altLang="ru-RU" sz="1600" smtClean="0">
                <a:latin typeface="Bodoni MT Poster Compressed" pitchFamily="18" charset="0"/>
              </a:rPr>
              <a:t> Выигрывает команда, которая набрала больше победных очков.</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a:xfrm>
            <a:off x="468313" y="476250"/>
            <a:ext cx="8229600" cy="936625"/>
          </a:xfrm>
        </p:spPr>
        <p:txBody>
          <a:bodyPr/>
          <a:lstStyle/>
          <a:p>
            <a:pPr eaLnBrk="1" hangingPunct="1">
              <a:defRPr/>
            </a:pPr>
            <a:r>
              <a:rPr lang="ru-RU" altLang="ru-RU" sz="4000" b="1" i="1">
                <a:solidFill>
                  <a:srgbClr val="7575FF"/>
                </a:solidFill>
                <a:effectLst>
                  <a:outerShdw blurRad="38100" dist="38100" dir="2700000" algn="tl">
                    <a:srgbClr val="C0C0C0"/>
                  </a:outerShdw>
                </a:effectLst>
                <a:latin typeface="Bodoni MT Poster Compressed" pitchFamily="18" charset="0"/>
              </a:rPr>
              <a:t>ЗАНЯТЬ МЕСТО</a:t>
            </a:r>
            <a:r>
              <a:rPr lang="ru-RU" altLang="ru-RU" sz="4000"/>
              <a:t> </a:t>
            </a:r>
            <a:br>
              <a:rPr lang="ru-RU" altLang="ru-RU" sz="4000"/>
            </a:br>
            <a:endParaRPr lang="ru-RU" altLang="ru-RU" sz="4000"/>
          </a:p>
        </p:txBody>
      </p:sp>
      <p:sp>
        <p:nvSpPr>
          <p:cNvPr id="23555" name="Rectangle 5"/>
          <p:cNvSpPr>
            <a:spLocks noGrp="1" noChangeArrowheads="1"/>
          </p:cNvSpPr>
          <p:nvPr>
            <p:ph type="body" sz="half" idx="1"/>
          </p:nvPr>
        </p:nvSpPr>
        <p:spPr>
          <a:xfrm>
            <a:off x="468313" y="1341438"/>
            <a:ext cx="4038600" cy="4924425"/>
          </a:xfrm>
        </p:spPr>
        <p:txBody>
          <a:bodyPr/>
          <a:lstStyle/>
          <a:p>
            <a:pPr marL="0" indent="0" algn="just" eaLnBrk="1" hangingPunct="1">
              <a:lnSpc>
                <a:spcPct val="80000"/>
              </a:lnSpc>
              <a:buFontTx/>
              <a:buNone/>
            </a:pPr>
            <a:r>
              <a:rPr lang="ru-RU" altLang="ru-RU" sz="2000" smtClean="0"/>
              <a:t>Играющие передвигаются на лыжах в 1,5 – 2 м друг за другом по замкнутому кругу. Водящий идёт за кругом в противоположную сторону, подаёт команду «Стой!» Дотрагивается до палки одного из лыжников и продолжает быстро двигаться по кругу. По сигналу все останавливаются, а игрок, осаленный водящим, быстро бежит по кругу в том же направлении. Каждый стремится занять свободное место. Не успевший занять свободное место становится водящим, игра продолжается. </a:t>
            </a:r>
          </a:p>
          <a:p>
            <a:pPr marL="0" indent="0" algn="just" eaLnBrk="1" hangingPunct="1">
              <a:lnSpc>
                <a:spcPct val="80000"/>
              </a:lnSpc>
              <a:buFontTx/>
              <a:buNone/>
            </a:pPr>
            <a:r>
              <a:rPr lang="ru-RU" altLang="ru-RU" sz="2000" smtClean="0"/>
              <a:t> Правило. При перебежке нельзя мешать играющим. </a:t>
            </a:r>
          </a:p>
        </p:txBody>
      </p:sp>
      <p:pic>
        <p:nvPicPr>
          <p:cNvPr id="23556" name="Picture 7" descr="x_e4d6d7f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027238"/>
            <a:ext cx="4038600" cy="3670300"/>
          </a:xfrm>
          <a:ln>
            <a:solidFill>
              <a:srgbClr val="7575FF"/>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ru-RU" altLang="ru-RU" sz="4000" b="1" i="1">
                <a:solidFill>
                  <a:srgbClr val="7575FF"/>
                </a:solidFill>
                <a:effectLst>
                  <a:outerShdw blurRad="38100" dist="38100" dir="2700000" algn="tl">
                    <a:srgbClr val="C0C0C0"/>
                  </a:outerShdw>
                </a:effectLst>
                <a:latin typeface="Bodoni MT Poster Compressed" pitchFamily="18" charset="0"/>
              </a:rPr>
              <a:t>НАПАДЕНИЕ  АКУЛЫ</a:t>
            </a:r>
          </a:p>
        </p:txBody>
      </p:sp>
      <p:sp>
        <p:nvSpPr>
          <p:cNvPr id="24579" name="Rectangle 3"/>
          <p:cNvSpPr>
            <a:spLocks noGrp="1" noChangeArrowheads="1"/>
          </p:cNvSpPr>
          <p:nvPr>
            <p:ph type="body" sz="half" idx="2"/>
          </p:nvPr>
        </p:nvSpPr>
        <p:spPr/>
        <p:txBody>
          <a:bodyPr/>
          <a:lstStyle/>
          <a:p>
            <a:pPr marL="0" indent="0" algn="just" eaLnBrk="1" hangingPunct="1">
              <a:lnSpc>
                <a:spcPct val="80000"/>
              </a:lnSpc>
              <a:buFontTx/>
              <a:buNone/>
            </a:pPr>
            <a:r>
              <a:rPr lang="ru-RU" altLang="ru-RU" sz="2000" smtClean="0"/>
              <a:t>Игра проводится на ограниченной площадке. Из числа наиболее сильных участников выбирается «акула» (водящий). Все остальные участники (рыбки) снимают палки, ставят их в центре площадки и разбегаются. По сигналу «акула» начинает ловить «рыбу». Тот, кого осалит «акула», становится «акулёнком». Он берёт свои палки и тоже начинает ловить «рыбу». Игра заканчивается, когда поймают последнюю «рыбку». Салить игроков можно только рукой. </a:t>
            </a:r>
          </a:p>
        </p:txBody>
      </p:sp>
      <p:pic>
        <p:nvPicPr>
          <p:cNvPr id="24580" name="Picture 5" descr="Ski"/>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5288" y="1989138"/>
            <a:ext cx="4038600" cy="3028950"/>
          </a:xfrm>
          <a:noFill/>
          <a:ln>
            <a:solidFill>
              <a:srgbClr val="7575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p:txBody>
          <a:bodyPr/>
          <a:lstStyle/>
          <a:p>
            <a:pPr eaLnBrk="1" hangingPunct="1">
              <a:defRPr/>
            </a:pPr>
            <a:r>
              <a:rPr lang="ru-RU" altLang="ru-RU" sz="4000" b="1" i="1">
                <a:solidFill>
                  <a:srgbClr val="7575FF"/>
                </a:solidFill>
                <a:effectLst>
                  <a:outerShdw blurRad="38100" dist="38100" dir="2700000" algn="tl">
                    <a:srgbClr val="C0C0C0"/>
                  </a:outerShdw>
                </a:effectLst>
                <a:latin typeface="Bodoni MT Poster Compressed" pitchFamily="18" charset="0"/>
              </a:rPr>
              <a:t>КАЗАКИ - РАЗБОЙНИКИ</a:t>
            </a:r>
            <a:r>
              <a:rPr lang="ru-RU" altLang="ru-RU"/>
              <a:t> </a:t>
            </a:r>
          </a:p>
        </p:txBody>
      </p:sp>
      <p:sp>
        <p:nvSpPr>
          <p:cNvPr id="25603" name="Rectangle 5"/>
          <p:cNvSpPr>
            <a:spLocks noGrp="1" noChangeArrowheads="1"/>
          </p:cNvSpPr>
          <p:nvPr>
            <p:ph type="body" sz="half" idx="1"/>
          </p:nvPr>
        </p:nvSpPr>
        <p:spPr>
          <a:xfrm>
            <a:off x="250825" y="1412875"/>
            <a:ext cx="4244975" cy="4895850"/>
          </a:xfrm>
        </p:spPr>
        <p:txBody>
          <a:bodyPr/>
          <a:lstStyle/>
          <a:p>
            <a:pPr marL="0" indent="0" algn="just" eaLnBrk="1" hangingPunct="1">
              <a:lnSpc>
                <a:spcPct val="80000"/>
              </a:lnSpc>
              <a:buFontTx/>
              <a:buNone/>
            </a:pPr>
            <a:r>
              <a:rPr lang="ru-RU" altLang="ru-RU" sz="1600" smtClean="0"/>
              <a:t>На площадке отмечается «тюрьма», которая должна располагаться около стены (забора). Все играющие делятся на две группы («казаки» и «разбойники»). Разбойники разбегаются по площадке и через 1 мин казаки начинают их ловить. Осаленного разбойника казак отводит в тюрьму. Разбойник идёт сам и не сопротивляется, а казак его лишь сопровождает. Если во время сопровождения казак убежит, не доведя разбойника до тюрьмы, тот считается свободным. В тюрьме разбойники располагаются вдоль стены и не могут перемещаться. Хотя бы один казак должен находиться в тюрьме, т.к. разбойники могут выручать сидящих в тюрьме. Если свободный разбойник забежит в тюрьму и осалит сидящего там разбойника, то становится свободным. При этом освободившийся тоже может освобождать других разбойников. Игра заканчивается, когда всех разбойников посадят в тюрьму. </a:t>
            </a:r>
          </a:p>
        </p:txBody>
      </p:sp>
      <p:pic>
        <p:nvPicPr>
          <p:cNvPr id="25604" name="Picture 7" descr="3191831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2060575"/>
            <a:ext cx="4376738" cy="3282950"/>
          </a:xfrm>
          <a:noFill/>
          <a:ln>
            <a:solidFill>
              <a:srgbClr val="7575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ru-RU" altLang="ru-RU" sz="4000" b="1" i="1">
                <a:solidFill>
                  <a:srgbClr val="7575FF"/>
                </a:solidFill>
                <a:effectLst>
                  <a:outerShdw blurRad="38100" dist="38100" dir="2700000" algn="tl">
                    <a:srgbClr val="C0C0C0"/>
                  </a:outerShdw>
                </a:effectLst>
                <a:latin typeface="Bodoni MT Poster Compressed" pitchFamily="18" charset="0"/>
              </a:rPr>
              <a:t>ОХОТНИКИ  И УТКИ  НА  ЛЫЖАХ</a:t>
            </a:r>
          </a:p>
        </p:txBody>
      </p:sp>
      <p:sp>
        <p:nvSpPr>
          <p:cNvPr id="26627" name="Rectangle 3"/>
          <p:cNvSpPr>
            <a:spLocks noGrp="1" noChangeArrowheads="1"/>
          </p:cNvSpPr>
          <p:nvPr>
            <p:ph type="body" sz="half" idx="2"/>
          </p:nvPr>
        </p:nvSpPr>
        <p:spPr>
          <a:xfrm>
            <a:off x="4284663" y="1600200"/>
            <a:ext cx="4402137" cy="4525963"/>
          </a:xfrm>
        </p:spPr>
        <p:txBody>
          <a:bodyPr/>
          <a:lstStyle/>
          <a:p>
            <a:pPr marL="0" indent="0" algn="just" eaLnBrk="1" hangingPunct="1">
              <a:lnSpc>
                <a:spcPct val="90000"/>
              </a:lnSpc>
              <a:buFontTx/>
              <a:buNone/>
            </a:pPr>
            <a:r>
              <a:rPr lang="ru-RU" altLang="ru-RU" sz="2000" smtClean="0"/>
              <a:t>Игра проводится на ограниченной площадке, за пределы которой выезжать нельзя. Выбирается несколько охотников, остальные – утки. По сигналу утки «разлетаются» по площадке. По второму сигналу – охотники выходят на «охоту». У одного игрока в руках мяч. Бросать его можно только с места. Другой игрок подъезжает к отскочившему мячу и с этого места бросает мяч. Игра продолжается до тех пор, пока не «перестреляют» всех уток. Осаленная утка уходит за пределы площадки.</a:t>
            </a:r>
          </a:p>
        </p:txBody>
      </p:sp>
      <p:pic>
        <p:nvPicPr>
          <p:cNvPr id="26628" name="Picture 5" descr="4eb98f8015e7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27088" y="1484313"/>
            <a:ext cx="3114675" cy="4525962"/>
          </a:xfrm>
          <a:noFill/>
          <a:ln>
            <a:solidFill>
              <a:srgbClr val="7575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p:txBody>
          <a:bodyPr/>
          <a:lstStyle/>
          <a:p>
            <a:pPr eaLnBrk="1" hangingPunct="1">
              <a:defRPr/>
            </a:pPr>
            <a:r>
              <a:rPr lang="ru-RU" altLang="ru-RU" sz="4000" b="1" i="1">
                <a:solidFill>
                  <a:srgbClr val="7575FF"/>
                </a:solidFill>
                <a:effectLst>
                  <a:outerShdw blurRad="38100" dist="38100" dir="2700000" algn="tl">
                    <a:srgbClr val="C0C0C0"/>
                  </a:outerShdw>
                </a:effectLst>
                <a:latin typeface="Bodoni MT Poster Compressed" pitchFamily="18" charset="0"/>
              </a:rPr>
              <a:t>СОРОКОНОЖКА  НА  ЛЫЖАХ</a:t>
            </a:r>
          </a:p>
        </p:txBody>
      </p:sp>
      <p:sp>
        <p:nvSpPr>
          <p:cNvPr id="27651" name="Rectangle 5"/>
          <p:cNvSpPr>
            <a:spLocks noGrp="1" noChangeArrowheads="1"/>
          </p:cNvSpPr>
          <p:nvPr>
            <p:ph type="body" sz="half" idx="1"/>
          </p:nvPr>
        </p:nvSpPr>
        <p:spPr>
          <a:xfrm>
            <a:off x="250825" y="1341438"/>
            <a:ext cx="4244975" cy="5111750"/>
          </a:xfrm>
        </p:spPr>
        <p:txBody>
          <a:bodyPr/>
          <a:lstStyle/>
          <a:p>
            <a:pPr marL="0" indent="0" algn="just" eaLnBrk="1" hangingPunct="1">
              <a:lnSpc>
                <a:spcPct val="80000"/>
              </a:lnSpc>
              <a:buFontTx/>
              <a:buNone/>
            </a:pPr>
            <a:r>
              <a:rPr lang="ru-RU" altLang="ru-RU" sz="1400" smtClean="0"/>
              <a:t>"Сороконожка на лыжах". Для игры необходимо иметь несколько верёвок по количеству команд (обычно 2-3). Длина их равна длине разомкнутой колонны команды. Школьники на лыжах выстраиваются в колонну по одному без палок и, держась одной рукой за верёвку, по сигналу начинают передвигаться к финишу, не расцепляясь (скользящий шаг выполняется обязательно в ногу). Обычно ведёт команду юный лыжник, хорошо владеющий техникой скользящего шага. Команды соревнуются по параллельным лыжням, финиш определяется по последнему участнику в колонне. Игра может быть проведена и без верёвки. Школьники выстраиваются в колонну; каждый из них протягивает одну палку вперёд, другую назад. Палки сцепляются кольцами спереди и сзади стоящими лыжниками, образуя единую цепь. У ведущего и замыкающего одна палка опорная. Все другие в команде передвигаются, держась за палки. Правила те же, что и в предыдущем варианте с верёвкой: лыжники бегут цепью, не отпуская палки. Такие игры проводятся с учащимися, хорошо овладевшими скользящим шагом, для дальнейшего его совершенствования. В младших классах школьники ещё не в состоянии согласованно передвигаться в такой колонне.</a:t>
            </a:r>
          </a:p>
        </p:txBody>
      </p:sp>
      <p:pic>
        <p:nvPicPr>
          <p:cNvPr id="27652" name="Picture 7" descr="art376_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9338" y="1268413"/>
            <a:ext cx="3749675" cy="5135562"/>
          </a:xfrm>
          <a:noFill/>
          <a:ln>
            <a:solidFill>
              <a:srgbClr val="7575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pPr algn="l" eaLnBrk="1" hangingPunct="1">
              <a:defRPr/>
            </a:pPr>
            <a:r>
              <a:rPr lang="ru-RU" altLang="ru-RU" sz="4000" b="1" i="1">
                <a:solidFill>
                  <a:srgbClr val="7575FF"/>
                </a:solidFill>
                <a:effectLst>
                  <a:outerShdw blurRad="38100" dist="38100" dir="2700000" algn="tl">
                    <a:srgbClr val="000000"/>
                  </a:outerShdw>
                </a:effectLst>
                <a:latin typeface="Bodoni MT Poster Compressed" pitchFamily="18" charset="0"/>
              </a:rPr>
              <a:t>ВЫВОД</a:t>
            </a:r>
          </a:p>
        </p:txBody>
      </p:sp>
      <p:sp>
        <p:nvSpPr>
          <p:cNvPr id="28675" name="Rectangle 5"/>
          <p:cNvSpPr>
            <a:spLocks noGrp="1" noChangeArrowheads="1"/>
          </p:cNvSpPr>
          <p:nvPr>
            <p:ph type="body" sz="half" idx="1"/>
          </p:nvPr>
        </p:nvSpPr>
        <p:spPr/>
        <p:txBody>
          <a:bodyPr/>
          <a:lstStyle/>
          <a:p>
            <a:pPr marL="0" indent="0" algn="just" eaLnBrk="1" hangingPunct="1">
              <a:lnSpc>
                <a:spcPct val="90000"/>
              </a:lnSpc>
              <a:buFontTx/>
              <a:buNone/>
            </a:pPr>
            <a:r>
              <a:rPr lang="ru-RU" altLang="ru-RU" sz="2000" smtClean="0"/>
              <a:t>На этапе педагогического эксперимента  составленный комплекс подвижных игр был применён во время уроков физкультуры по лыжной  подготовке и результативность этого комплекса подтверждена данными, полученными в ходе вторичного констатирующего эксперимента. Таким образом, можно сделать вывод, что использование подвижных игр во время лыжной подготовки учащихся повышает интерес и эффективность к урокам физкультуры.</a:t>
            </a:r>
          </a:p>
        </p:txBody>
      </p:sp>
      <p:pic>
        <p:nvPicPr>
          <p:cNvPr id="28676" name="Picture 9" descr="02db8bbce7fa09c62f9b2cb5a900cec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32363" y="1052513"/>
            <a:ext cx="3494087" cy="4989512"/>
          </a:xfrm>
          <a:noFill/>
          <a:ln>
            <a:solidFill>
              <a:srgbClr val="7575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288" y="836613"/>
            <a:ext cx="8229600" cy="1143000"/>
          </a:xfrm>
        </p:spPr>
        <p:txBody>
          <a:bodyPr/>
          <a:lstStyle/>
          <a:p>
            <a:pPr eaLnBrk="1" hangingPunct="1">
              <a:defRPr/>
            </a:pPr>
            <a:r>
              <a:rPr lang="ru-RU" altLang="ru-RU">
                <a:solidFill>
                  <a:srgbClr val="800080"/>
                </a:solidFill>
                <a:latin typeface="Bodoni MT Poster Compressed" pitchFamily="18" charset="0"/>
              </a:rPr>
              <a:t/>
            </a:r>
            <a:br>
              <a:rPr lang="ru-RU" altLang="ru-RU">
                <a:solidFill>
                  <a:srgbClr val="800080"/>
                </a:solidFill>
                <a:latin typeface="Bodoni MT Poster Compressed" pitchFamily="18" charset="0"/>
              </a:rPr>
            </a:br>
            <a:r>
              <a:rPr lang="ru-RU" altLang="ru-RU" sz="4000" i="1">
                <a:solidFill>
                  <a:srgbClr val="C755B7"/>
                </a:solidFill>
                <a:effectLst>
                  <a:outerShdw blurRad="38100" dist="38100" dir="2700000" algn="tl">
                    <a:srgbClr val="C0C0C0"/>
                  </a:outerShdw>
                </a:effectLst>
                <a:latin typeface="Bodoni MT Poster Compressed" pitchFamily="18" charset="0"/>
              </a:rPr>
              <a:t>КЛАССИФИКАЦИЯ ПОДВИЖНЫХ ИГР</a:t>
            </a:r>
            <a:r>
              <a:rPr lang="ru-RU" altLang="ru-RU" sz="4000" i="1">
                <a:solidFill>
                  <a:srgbClr val="CD69BF"/>
                </a:solidFill>
                <a:effectLst>
                  <a:outerShdw blurRad="38100" dist="38100" dir="2700000" algn="tl">
                    <a:srgbClr val="C0C0C0"/>
                  </a:outerShdw>
                </a:effectLst>
                <a:latin typeface="Bodoni MT Poster Compressed" pitchFamily="18" charset="0"/>
              </a:rPr>
              <a:t/>
            </a:r>
            <a:br>
              <a:rPr lang="ru-RU" altLang="ru-RU" sz="4000" i="1">
                <a:solidFill>
                  <a:srgbClr val="CD69BF"/>
                </a:solidFill>
                <a:effectLst>
                  <a:outerShdw blurRad="38100" dist="38100" dir="2700000" algn="tl">
                    <a:srgbClr val="C0C0C0"/>
                  </a:outerShdw>
                </a:effectLst>
                <a:latin typeface="Bodoni MT Poster Compressed" pitchFamily="18" charset="0"/>
              </a:rPr>
            </a:br>
            <a:endParaRPr lang="ru-RU" altLang="ru-RU" sz="4000" i="1">
              <a:solidFill>
                <a:srgbClr val="CD69BF"/>
              </a:solidFill>
              <a:effectLst>
                <a:outerShdw blurRad="38100" dist="38100" dir="2700000" algn="tl">
                  <a:srgbClr val="C0C0C0"/>
                </a:outerShdw>
              </a:effectLst>
              <a:latin typeface="Bodoni MT Poster Compressed" pitchFamily="18" charset="0"/>
            </a:endParaRPr>
          </a:p>
        </p:txBody>
      </p:sp>
      <p:sp>
        <p:nvSpPr>
          <p:cNvPr id="3076" name="Rectangle 4"/>
          <p:cNvSpPr>
            <a:spLocks noGrp="1" noChangeArrowheads="1"/>
          </p:cNvSpPr>
          <p:nvPr>
            <p:ph type="body" sz="half" idx="2"/>
          </p:nvPr>
        </p:nvSpPr>
        <p:spPr>
          <a:xfrm>
            <a:off x="611188" y="2133600"/>
            <a:ext cx="7993062" cy="4164013"/>
          </a:xfrm>
        </p:spPr>
        <p:txBody>
          <a:bodyPr/>
          <a:lstStyle/>
          <a:p>
            <a:pPr eaLnBrk="1" hangingPunct="1">
              <a:lnSpc>
                <a:spcPct val="90000"/>
              </a:lnSpc>
              <a:buFontTx/>
              <a:buNone/>
              <a:defRPr/>
            </a:pPr>
            <a:r>
              <a:rPr lang="ru-RU" altLang="ru-RU" sz="4400" b="1" i="1">
                <a:solidFill>
                  <a:srgbClr val="FFFF00"/>
                </a:solidFill>
                <a:effectLst>
                  <a:outerShdw blurRad="38100" dist="38100" dir="2700000" algn="tl">
                    <a:srgbClr val="C0C0C0"/>
                  </a:outerShdw>
                </a:effectLst>
                <a:latin typeface="Bodoni MT Poster Compressed" pitchFamily="18" charset="0"/>
              </a:rPr>
              <a:t>НЕКОМАНДНЫЕ</a:t>
            </a:r>
          </a:p>
          <a:p>
            <a:pPr eaLnBrk="1" hangingPunct="1">
              <a:lnSpc>
                <a:spcPct val="90000"/>
              </a:lnSpc>
              <a:defRPr/>
            </a:pPr>
            <a:r>
              <a:rPr lang="ru-RU" altLang="ru-RU" i="1">
                <a:effectLst>
                  <a:outerShdw blurRad="38100" dist="38100" dir="2700000" algn="tl">
                    <a:srgbClr val="C0C0C0"/>
                  </a:outerShdw>
                </a:effectLst>
                <a:latin typeface="Bodoni MT Poster Compressed" pitchFamily="18" charset="0"/>
              </a:rPr>
              <a:t>игры с водящими</a:t>
            </a:r>
          </a:p>
          <a:p>
            <a:pPr eaLnBrk="1" hangingPunct="1">
              <a:lnSpc>
                <a:spcPct val="90000"/>
              </a:lnSpc>
              <a:defRPr/>
            </a:pPr>
            <a:r>
              <a:rPr lang="ru-RU" altLang="ru-RU" i="1">
                <a:effectLst>
                  <a:outerShdw blurRad="38100" dist="38100" dir="2700000" algn="tl">
                    <a:srgbClr val="C0C0C0"/>
                  </a:outerShdw>
                </a:effectLst>
                <a:latin typeface="Bodoni MT Poster Compressed" pitchFamily="18" charset="0"/>
              </a:rPr>
              <a:t>игры без водящих</a:t>
            </a:r>
            <a:endParaRPr lang="ru-RU" altLang="ru-RU" sz="4400" i="1">
              <a:effectLst>
                <a:outerShdw blurRad="38100" dist="38100" dir="2700000" algn="tl">
                  <a:srgbClr val="C0C0C0"/>
                </a:outerShdw>
              </a:effectLst>
              <a:latin typeface="Bodoni MT Poster Compressed" pitchFamily="18" charset="0"/>
            </a:endParaRPr>
          </a:p>
          <a:p>
            <a:pPr eaLnBrk="1" hangingPunct="1">
              <a:lnSpc>
                <a:spcPct val="90000"/>
              </a:lnSpc>
              <a:buFontTx/>
              <a:buNone/>
              <a:defRPr/>
            </a:pPr>
            <a:r>
              <a:rPr lang="ru-RU" altLang="ru-RU" sz="4400" b="1" i="1">
                <a:solidFill>
                  <a:srgbClr val="FFFF00"/>
                </a:solidFill>
                <a:effectLst>
                  <a:outerShdw blurRad="38100" dist="38100" dir="2700000" algn="tl">
                    <a:srgbClr val="C0C0C0"/>
                  </a:outerShdw>
                </a:effectLst>
                <a:latin typeface="Bodoni MT Poster Compressed" pitchFamily="18" charset="0"/>
              </a:rPr>
              <a:t>КОМАНДНЫЕ</a:t>
            </a:r>
          </a:p>
          <a:p>
            <a:pPr eaLnBrk="1" hangingPunct="1">
              <a:lnSpc>
                <a:spcPct val="90000"/>
              </a:lnSpc>
              <a:defRPr/>
            </a:pPr>
            <a:r>
              <a:rPr lang="ru-RU" altLang="ru-RU" i="1">
                <a:effectLst>
                  <a:outerShdw blurRad="38100" dist="38100" dir="2700000" algn="tl">
                    <a:srgbClr val="C0C0C0"/>
                  </a:outerShdw>
                </a:effectLst>
                <a:latin typeface="Bodoni MT Poster Compressed" pitchFamily="18" charset="0"/>
              </a:rPr>
              <a:t>с одновременным участием всех играющих</a:t>
            </a:r>
          </a:p>
          <a:p>
            <a:pPr eaLnBrk="1" hangingPunct="1">
              <a:lnSpc>
                <a:spcPct val="90000"/>
              </a:lnSpc>
              <a:defRPr/>
            </a:pPr>
            <a:r>
              <a:rPr lang="ru-RU" altLang="ru-RU" i="1">
                <a:effectLst>
                  <a:outerShdw blurRad="38100" dist="38100" dir="2700000" algn="tl">
                    <a:srgbClr val="C0C0C0"/>
                  </a:outerShdw>
                </a:effectLst>
                <a:latin typeface="Bodoni MT Poster Compressed" pitchFamily="18" charset="0"/>
              </a:rPr>
              <a:t>с поочередным участием – эстафеты</a:t>
            </a:r>
            <a:r>
              <a:rPr lang="ru-RU" altLang="ru-RU">
                <a:effectLst>
                  <a:outerShdw blurRad="38100" dist="38100" dir="2700000" algn="tl">
                    <a:srgbClr val="C0C0C0"/>
                  </a:outerShdw>
                </a:effectLst>
                <a:latin typeface="Bodoni MT Poster Compressed" pitchFamily="18" charset="0"/>
              </a:rPr>
              <a:t> </a:t>
            </a:r>
          </a:p>
          <a:p>
            <a:pPr eaLnBrk="1" hangingPunct="1">
              <a:lnSpc>
                <a:spcPct val="90000"/>
              </a:lnSpc>
              <a:buFontTx/>
              <a:buNone/>
              <a:defRPr/>
            </a:pPr>
            <a:r>
              <a:rPr lang="ru-RU" altLang="ru-RU" sz="4400" b="1" i="1">
                <a:solidFill>
                  <a:srgbClr val="FFFF00"/>
                </a:solidFill>
                <a:effectLst>
                  <a:outerShdw blurRad="38100" dist="38100" dir="2700000" algn="tl">
                    <a:srgbClr val="C0C0C0"/>
                  </a:outerShdw>
                </a:effectLst>
                <a:latin typeface="Bodoni MT Poster Compressed" pitchFamily="18" charset="0"/>
              </a:rPr>
              <a:t>ПЕРЕХОДНЫЕ</a:t>
            </a:r>
          </a:p>
          <a:p>
            <a:pPr eaLnBrk="1" hangingPunct="1">
              <a:lnSpc>
                <a:spcPct val="90000"/>
              </a:lnSpc>
              <a:buFontTx/>
              <a:buNone/>
              <a:defRPr/>
            </a:pPr>
            <a:endParaRPr lang="ru-RU" altLang="ru-RU">
              <a:solidFill>
                <a:srgbClr val="FFFF00"/>
              </a:solidFill>
              <a:latin typeface="Bodoni MT Poster Compressed" pitchFamily="18" charset="0"/>
            </a:endParaRPr>
          </a:p>
          <a:p>
            <a:pPr eaLnBrk="1" hangingPunct="1">
              <a:lnSpc>
                <a:spcPct val="90000"/>
              </a:lnSpc>
              <a:buFontTx/>
              <a:buNone/>
              <a:defRPr/>
            </a:pPr>
            <a:endParaRPr lang="ru-RU" altLang="ru-RU">
              <a:solidFill>
                <a:schemeClr val="bg2"/>
              </a:solidFill>
              <a:latin typeface="Bodoni MT Poster Compressed"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ru-RU" altLang="ru-RU" i="1">
                <a:solidFill>
                  <a:srgbClr val="7575FF"/>
                </a:solidFill>
                <a:effectLst>
                  <a:outerShdw blurRad="38100" dist="38100" dir="2700000" algn="tl">
                    <a:srgbClr val="000000"/>
                  </a:outerShdw>
                </a:effectLst>
                <a:latin typeface="Bodoni MT Poster Compressed" pitchFamily="18" charset="0"/>
              </a:rPr>
              <a:t>НЕКОМАНДНЫЕ ИГРЫ</a:t>
            </a:r>
          </a:p>
        </p:txBody>
      </p:sp>
      <p:sp>
        <p:nvSpPr>
          <p:cNvPr id="6147" name="Rectangle 3"/>
          <p:cNvSpPr>
            <a:spLocks noGrp="1" noChangeArrowheads="1"/>
          </p:cNvSpPr>
          <p:nvPr>
            <p:ph type="body" sz="half" idx="2"/>
          </p:nvPr>
        </p:nvSpPr>
        <p:spPr>
          <a:xfrm>
            <a:off x="4716463" y="1773238"/>
            <a:ext cx="4038600" cy="4525962"/>
          </a:xfrm>
        </p:spPr>
        <p:txBody>
          <a:bodyPr/>
          <a:lstStyle/>
          <a:p>
            <a:pPr algn="just" eaLnBrk="1" hangingPunct="1"/>
            <a:r>
              <a:rPr lang="ru-RU" altLang="ru-RU" sz="2800" smtClean="0"/>
              <a:t>В некомандных играх отсутствует необходимость добиваться цели общими усилиями. Каждый играющий действует независимо, соблюдая только правилам игры. </a:t>
            </a:r>
          </a:p>
          <a:p>
            <a:pPr eaLnBrk="1" hangingPunct="1"/>
            <a:endParaRPr lang="ru-RU" altLang="ru-RU" sz="2800" smtClean="0"/>
          </a:p>
        </p:txBody>
      </p:sp>
      <p:pic>
        <p:nvPicPr>
          <p:cNvPr id="6148" name="Picture 7"/>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l="-1057" t="9067" r="53708" b="-1508"/>
          <a:stretch>
            <a:fillRect/>
          </a:stretch>
        </p:blipFill>
        <p:spPr>
          <a:xfrm>
            <a:off x="457200" y="1844675"/>
            <a:ext cx="4038600" cy="3889375"/>
          </a:xfrm>
          <a:noFill/>
          <a:ln>
            <a:solidFill>
              <a:srgbClr val="7575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ru-RU" altLang="ru-RU" i="1">
                <a:solidFill>
                  <a:srgbClr val="7575FF"/>
                </a:solidFill>
                <a:effectLst>
                  <a:outerShdw blurRad="38100" dist="38100" dir="2700000" algn="tl">
                    <a:srgbClr val="000000"/>
                  </a:outerShdw>
                </a:effectLst>
                <a:latin typeface="Bodoni MT Poster Compressed" pitchFamily="18" charset="0"/>
              </a:rPr>
              <a:t>ПЕРЕХОДНЫЕ ИГРЫ</a:t>
            </a:r>
          </a:p>
        </p:txBody>
      </p:sp>
      <p:sp>
        <p:nvSpPr>
          <p:cNvPr id="7171" name="Rectangle 3"/>
          <p:cNvSpPr>
            <a:spLocks noGrp="1" noChangeArrowheads="1"/>
          </p:cNvSpPr>
          <p:nvPr>
            <p:ph type="body" sz="half" idx="1"/>
          </p:nvPr>
        </p:nvSpPr>
        <p:spPr/>
        <p:txBody>
          <a:bodyPr/>
          <a:lstStyle/>
          <a:p>
            <a:pPr algn="just" eaLnBrk="1" hangingPunct="1">
              <a:lnSpc>
                <a:spcPct val="80000"/>
              </a:lnSpc>
            </a:pPr>
            <a:r>
              <a:rPr lang="ru-RU" altLang="ru-RU" sz="2400" smtClean="0"/>
              <a:t>В переходных командных играх появляются элементы согласования действий внутри отдельных групп играющих. В начале участники действуют самостоятельно, но по мере развития сюжета игры образуются группы, в которых при решении отдельных задач приходится действовать согласованно. </a:t>
            </a:r>
          </a:p>
          <a:p>
            <a:pPr eaLnBrk="1" hangingPunct="1">
              <a:lnSpc>
                <a:spcPct val="80000"/>
              </a:lnSpc>
            </a:pPr>
            <a:endParaRPr lang="ru-RU" altLang="ru-RU" sz="2400" smtClean="0"/>
          </a:p>
        </p:txBody>
      </p:sp>
      <p:pic>
        <p:nvPicPr>
          <p:cNvPr id="7172" name="Picture 1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r="59474" b="16803"/>
          <a:stretch>
            <a:fillRect/>
          </a:stretch>
        </p:blipFill>
        <p:spPr>
          <a:xfrm>
            <a:off x="4648200" y="1844675"/>
            <a:ext cx="4040188" cy="3744913"/>
          </a:xfrm>
          <a:solidFill>
            <a:schemeClr val="accent1"/>
          </a:solidFill>
          <a:ln>
            <a:solidFill>
              <a:srgbClr val="7575FF"/>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ru-RU" altLang="ru-RU" i="1">
                <a:solidFill>
                  <a:srgbClr val="7575FF"/>
                </a:solidFill>
                <a:effectLst>
                  <a:outerShdw blurRad="38100" dist="38100" dir="2700000" algn="tl">
                    <a:srgbClr val="000000"/>
                  </a:outerShdw>
                </a:effectLst>
                <a:latin typeface="Bodoni MT Poster Compressed" pitchFamily="18" charset="0"/>
              </a:rPr>
              <a:t>КОМАНДНЫЕ ИГРЫ</a:t>
            </a:r>
          </a:p>
        </p:txBody>
      </p:sp>
      <p:sp>
        <p:nvSpPr>
          <p:cNvPr id="32771" name="Rectangle 3"/>
          <p:cNvSpPr>
            <a:spLocks noGrp="1" noChangeArrowheads="1"/>
          </p:cNvSpPr>
          <p:nvPr>
            <p:ph type="body" sz="half" idx="2"/>
          </p:nvPr>
        </p:nvSpPr>
        <p:spPr>
          <a:xfrm>
            <a:off x="4787900" y="1844675"/>
            <a:ext cx="4038600" cy="4525963"/>
          </a:xfrm>
        </p:spPr>
        <p:txBody>
          <a:bodyPr/>
          <a:lstStyle/>
          <a:p>
            <a:pPr algn="just" eaLnBrk="1" hangingPunct="1">
              <a:lnSpc>
                <a:spcPct val="90000"/>
              </a:lnSpc>
              <a:defRPr/>
            </a:pPr>
            <a:r>
              <a:rPr lang="ru-RU" altLang="ru-RU" sz="2000">
                <a:effectLst>
                  <a:outerShdw blurRad="38100" dist="38100" dir="2700000" algn="tl">
                    <a:srgbClr val="FFFFFF"/>
                  </a:outerShdw>
                </a:effectLst>
              </a:rPr>
              <a:t>В командных играх соревнования происходят между игровыми командами. Действия отдельных участников здесь подчинены интересам всей команды. Поставленная цель достигается главным образом согласованными действиями играющих. Для определения результата игры необходимо судейство.</a:t>
            </a:r>
          </a:p>
        </p:txBody>
      </p:sp>
      <p:pic>
        <p:nvPicPr>
          <p:cNvPr id="8196" name="Picture 7" descr="x_46e990e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979613"/>
            <a:ext cx="4038600" cy="3765550"/>
          </a:xfrm>
          <a:noFill/>
          <a:ln>
            <a:solidFill>
              <a:srgbClr val="7575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79388" y="260350"/>
            <a:ext cx="8805862" cy="1223963"/>
          </a:xfrm>
        </p:spPr>
        <p:txBody>
          <a:bodyPr/>
          <a:lstStyle/>
          <a:p>
            <a:pPr eaLnBrk="1" hangingPunct="1">
              <a:defRPr/>
            </a:pPr>
            <a:r>
              <a:rPr lang="ru-RU" altLang="ru-RU" sz="2800" i="1">
                <a:solidFill>
                  <a:srgbClr val="7575FF"/>
                </a:solidFill>
                <a:effectLst>
                  <a:outerShdw blurRad="38100" dist="38100" dir="2700000" algn="tl">
                    <a:srgbClr val="C0C0C0"/>
                  </a:outerShdw>
                </a:effectLst>
                <a:latin typeface="Bodoni MT Poster Compressed" pitchFamily="18" charset="0"/>
              </a:rPr>
              <a:t>ТРЕБОВАНИЯ, ПРЕДЪЯВЛЯЕМЫЕ К ПОДВИЖНЫМ ИГРАМ</a:t>
            </a:r>
          </a:p>
        </p:txBody>
      </p:sp>
      <p:sp>
        <p:nvSpPr>
          <p:cNvPr id="9219" name="Rectangle 3"/>
          <p:cNvSpPr>
            <a:spLocks noGrp="1" noChangeArrowheads="1"/>
          </p:cNvSpPr>
          <p:nvPr>
            <p:ph type="body" idx="1"/>
          </p:nvPr>
        </p:nvSpPr>
        <p:spPr>
          <a:xfrm>
            <a:off x="179388" y="1484313"/>
            <a:ext cx="8713787" cy="5113337"/>
          </a:xfrm>
        </p:spPr>
        <p:txBody>
          <a:bodyPr/>
          <a:lstStyle/>
          <a:p>
            <a:pPr algn="just" eaLnBrk="1" hangingPunct="1">
              <a:lnSpc>
                <a:spcPct val="80000"/>
              </a:lnSpc>
            </a:pPr>
            <a:r>
              <a:rPr lang="ru-RU" altLang="ru-RU" sz="2000" smtClean="0"/>
              <a:t>При выборе игры необходимо учитывать возрастные особенностей детей, их физическую и технико-тактическую подготовленность, количество занятий, организацию  и дисциплинированность, условия проведения данного занятия, наличие инвентаря. </a:t>
            </a:r>
          </a:p>
          <a:p>
            <a:pPr algn="just" eaLnBrk="1" hangingPunct="1">
              <a:lnSpc>
                <a:spcPct val="80000"/>
              </a:lnSpc>
            </a:pPr>
            <a:r>
              <a:rPr lang="ru-RU" altLang="ru-RU" sz="2000" smtClean="0"/>
              <a:t>Чтобы не расширять круг учебных средств, любую из уже основных игр постепенно усложняют за счет введения различных препятствий, дополнений к правилам, изменяя способы перемещения. </a:t>
            </a:r>
          </a:p>
          <a:p>
            <a:pPr algn="just" eaLnBrk="1" hangingPunct="1">
              <a:lnSpc>
                <a:spcPct val="80000"/>
              </a:lnSpc>
            </a:pPr>
            <a:r>
              <a:rPr lang="ru-RU" altLang="ru-RU" sz="2000" smtClean="0"/>
              <a:t>Проведение игры начинают с размещения участников, назначения капитанов и водящих. Объясняя игру, нужно разместить учащихся, чтобы они хорошо видели и слышали учителя. Лучше всего, чтобы играющие были расставлены в исходное положение для проведения игры. Если в начале игры ребята становятся в круг, то учитель располагается не в середине круга, а в цепи играющих. Если класс разделен на две команды, и они выстроены одна против другой на значительном расстоянии, то перед объяснением можно сблизить команды, а затем развести на исходные позиции. </a:t>
            </a:r>
          </a:p>
          <a:p>
            <a:pPr algn="just" eaLnBrk="1" hangingPunct="1">
              <a:lnSpc>
                <a:spcPct val="80000"/>
              </a:lnSpc>
            </a:pPr>
            <a:r>
              <a:rPr lang="ru-RU" altLang="ru-RU" sz="2000" smtClean="0"/>
              <a:t>В ходе игры надо приучать школьников к точному соблюдению правил, добиваться сознательной дисциплины.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95288" y="952500"/>
            <a:ext cx="8435975" cy="5356225"/>
          </a:xfrm>
        </p:spPr>
        <p:txBody>
          <a:bodyPr/>
          <a:lstStyle/>
          <a:p>
            <a:pPr algn="just" eaLnBrk="1" hangingPunct="1">
              <a:lnSpc>
                <a:spcPct val="80000"/>
              </a:lnSpc>
            </a:pPr>
            <a:r>
              <a:rPr lang="ru-RU" altLang="ru-RU" sz="2000" smtClean="0"/>
              <a:t>Кроме контроля  за соблюдением правил, нужно следить и за тем, чтобы учащиеся правильно выполняли технические приемы, на закрепление которых нацелена игра. За каждый технический прием  (удачный)  можно  начислять  дополнительные очки. </a:t>
            </a:r>
          </a:p>
          <a:p>
            <a:pPr algn="just" eaLnBrk="1" hangingPunct="1">
              <a:lnSpc>
                <a:spcPct val="80000"/>
              </a:lnSpc>
            </a:pPr>
            <a:r>
              <a:rPr lang="ru-RU" altLang="ru-RU" sz="2000" smtClean="0"/>
              <a:t>Игру нужно заканчивать в тот момент, когда учащиеся ещё увлечены, но видны уже первые признаки утомления. Эти признаки проявляются в снижении интереса играющих, появляются вялость в движениях, невнимательность, нарушение правил, увеличение ошибок, а также в покраснении кожи, потоотделении и т. д.</a:t>
            </a:r>
          </a:p>
          <a:p>
            <a:pPr algn="just" eaLnBrk="1" hangingPunct="1">
              <a:lnSpc>
                <a:spcPct val="80000"/>
              </a:lnSpc>
            </a:pPr>
            <a:r>
              <a:rPr lang="ru-RU" altLang="ru-RU" sz="2000" smtClean="0"/>
              <a:t>Окончание игры не должно быть для учеников неожиданным, можно предупредить играющих:  «Играем ещё 3 минуты» и т. д.</a:t>
            </a:r>
          </a:p>
          <a:p>
            <a:pPr algn="just" eaLnBrk="1" hangingPunct="1">
              <a:lnSpc>
                <a:spcPct val="80000"/>
              </a:lnSpc>
            </a:pPr>
            <a:r>
              <a:rPr lang="ru-RU" altLang="ru-RU" sz="2000" smtClean="0"/>
              <a:t>Для снятия чрезмерного физического напряжения в ходе игры нужно периодически делать перерывы, заполняя их анализом технических ошибок, уточнением отдельных пунктов правил. В зависимости от решаемых задач и физического состояния учеников варьируют в эстафетах  и играх длину преодолеваемой дистанции, количество повторений, продолжительность пауз.</a:t>
            </a:r>
          </a:p>
          <a:p>
            <a:pPr algn="just" eaLnBrk="1" hangingPunct="1">
              <a:lnSpc>
                <a:spcPct val="80000"/>
              </a:lnSpc>
            </a:pPr>
            <a:endParaRPr lang="ru-RU" altLang="ru-RU" sz="2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2" name="Rectangle 4"/>
          <p:cNvSpPr>
            <a:spLocks noGrp="1" noChangeArrowheads="1"/>
          </p:cNvSpPr>
          <p:nvPr>
            <p:ph type="ctrTitle"/>
          </p:nvPr>
        </p:nvSpPr>
        <p:spPr>
          <a:xfrm>
            <a:off x="1763713" y="5387975"/>
            <a:ext cx="7196137" cy="1470025"/>
          </a:xfrm>
        </p:spPr>
        <p:txBody>
          <a:bodyPr/>
          <a:lstStyle/>
          <a:p>
            <a:pPr eaLnBrk="1" hangingPunct="1">
              <a:defRPr/>
            </a:pPr>
            <a:r>
              <a:rPr lang="ru-RU" altLang="ru-RU" sz="4800" b="1" i="1">
                <a:solidFill>
                  <a:schemeClr val="accent2"/>
                </a:solidFill>
                <a:effectLst>
                  <a:outerShdw blurRad="38100" dist="38100" dir="2700000" algn="tl">
                    <a:srgbClr val="C0C0C0"/>
                  </a:outerShdw>
                </a:effectLst>
                <a:latin typeface="Bodoni MT Poster Compressed" pitchFamily="18" charset="0"/>
              </a:rPr>
              <a:t>ЛЫЖНЫЕ ЭСТАФЕТЫ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TotalTime>
  <Words>4447</Words>
  <Application>Microsoft Office PowerPoint</Application>
  <PresentationFormat>Экран (4:3)</PresentationFormat>
  <Paragraphs>153</Paragraphs>
  <Slides>27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Calibri</vt:lpstr>
      <vt:lpstr>Bodoni MT Poster Compressed</vt:lpstr>
      <vt:lpstr>Оформление по умолчанию</vt:lpstr>
      <vt:lpstr>ПОДВИЖНЫЕ ИГРЫ И ЭСТАФЕТЫ НА ЛЫЖАХ</vt:lpstr>
      <vt:lpstr>Презентация PowerPoint</vt:lpstr>
      <vt:lpstr> КЛАССИФИКАЦИЯ ПОДВИЖНЫХ ИГР </vt:lpstr>
      <vt:lpstr>НЕКОМАНДНЫЕ ИГРЫ</vt:lpstr>
      <vt:lpstr>ПЕРЕХОДНЫЕ ИГРЫ</vt:lpstr>
      <vt:lpstr>КОМАНДНЫЕ ИГРЫ</vt:lpstr>
      <vt:lpstr>ТРЕБОВАНИЯ, ПРЕДЪЯВЛЯЕМЫЕ К ПОДВИЖНЫМ ИГРАМ</vt:lpstr>
      <vt:lpstr>Презентация PowerPoint</vt:lpstr>
      <vt:lpstr>ЛЫЖНЫЕ ЭСТАФЕТЫ</vt:lpstr>
      <vt:lpstr>ВСТРЕЧНАЯ ЭСТАФЕТА</vt:lpstr>
      <vt:lpstr>С ПАЛКАМИ  И  БЕЗ ПАЛОК</vt:lpstr>
      <vt:lpstr>У КОГО СИЛЬНЕЕ РУКИ</vt:lpstr>
      <vt:lpstr>С ГОРКИ НА ГОРКУ</vt:lpstr>
      <vt:lpstr>ЗМЕЙКА</vt:lpstr>
      <vt:lpstr>БЫСТРЕЙ ПОВЕРНЕШЬСЯ — СКОРЕЕ ВЕРНЕШЬСЯ</vt:lpstr>
      <vt:lpstr>ФЛАГ ПОДНЯТ - БЕГИ!</vt:lpstr>
      <vt:lpstr>ИГРЫ НА ЛЫЖАХ</vt:lpstr>
      <vt:lpstr>ГУСЬКОМ  НА  ЛЫЖАХ</vt:lpstr>
      <vt:lpstr>СПУСК  ШЕРЕНГАМИ</vt:lpstr>
      <vt:lpstr>ДОГОНЯДКИ  ПО  КРУГУ</vt:lpstr>
      <vt:lpstr>ЗАНЯТЬ МЕСТО  </vt:lpstr>
      <vt:lpstr>НАПАДЕНИЕ  АКУЛЫ</vt:lpstr>
      <vt:lpstr>КАЗАКИ - РАЗБОЙНИКИ </vt:lpstr>
      <vt:lpstr>ОХОТНИКИ  И УТКИ  НА  ЛЫЖАХ</vt:lpstr>
      <vt:lpstr>СОРОКОНОЖКА  НА  ЛЫЖАХ</vt:lpstr>
      <vt:lpstr>ВЫВОД</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ПОДВИЖНЫЕ ИГРЫ И ЭСТАФЕТЫ НА ЛЫЖАХ</dc:title>
  <dc:creator>ПК</dc:creator>
  <cp:lastModifiedBy>ПК</cp:lastModifiedBy>
  <cp:revision>12</cp:revision>
  <cp:lastPrinted>2015-01-27T12:55:18Z</cp:lastPrinted>
  <dcterms:created xsi:type="dcterms:W3CDTF">2013-03-10T10:08:55Z</dcterms:created>
  <dcterms:modified xsi:type="dcterms:W3CDTF">2020-12-02T15:52:03Z</dcterms:modified>
</cp:coreProperties>
</file>