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FCDAE9-8175-4B9F-A39A-56DAFA71E3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395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55355-986D-491E-BD04-1B7169D9F8A3}" type="slidenum">
              <a:rPr lang="ru-RU"/>
              <a:pPr/>
              <a:t>1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3448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7B4C2-C8C2-47BC-B3BC-3D8CB647D8E6}" type="slidenum">
              <a:rPr lang="ru-RU"/>
              <a:pPr/>
              <a:t>10</a:t>
            </a:fld>
            <a:endParaRPr lang="ru-RU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625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CDAFA-BD2D-4E28-844E-B35E5AC8F8EB}" type="slidenum">
              <a:rPr lang="ru-RU"/>
              <a:pPr/>
              <a:t>11</a:t>
            </a:fld>
            <a:endParaRPr lang="ru-RU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438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F3F672-5CED-4EF6-9049-BF85C01486EF}" type="slidenum">
              <a:rPr lang="ru-RU"/>
              <a:pPr/>
              <a:t>12</a:t>
            </a:fld>
            <a:endParaRPr lang="ru-RU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9205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FE2FAB-F124-46DF-8EFE-94B487392A1C}" type="slidenum">
              <a:rPr lang="ru-RU"/>
              <a:pPr/>
              <a:t>13</a:t>
            </a:fld>
            <a:endParaRPr lang="ru-RU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526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B053AB-3E81-4B0F-A69B-5D9D8C0120AE}" type="slidenum">
              <a:rPr lang="ru-RU"/>
              <a:pPr/>
              <a:t>14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2174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96687-40D7-4933-98AE-43B0FA55E83E}" type="slidenum">
              <a:rPr lang="ru-RU"/>
              <a:pPr/>
              <a:t>15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3670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E9ED1-BB2C-4F65-903F-19FDC977B444}" type="slidenum">
              <a:rPr lang="ru-RU"/>
              <a:pPr/>
              <a:t>16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9392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E38D0-CC0E-4CE8-B52D-B68FE3DFCE6A}" type="slidenum">
              <a:rPr lang="ru-RU"/>
              <a:pPr/>
              <a:t>17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1874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23041-4231-436E-BE1A-73D211F18EC4}" type="slidenum">
              <a:rPr lang="ru-RU"/>
              <a:pPr/>
              <a:t>18</a:t>
            </a:fld>
            <a:endParaRPr lang="ru-R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78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BFF686-AA3D-4792-A890-2B691FDAEC9B}" type="slidenum">
              <a:rPr lang="ru-RU"/>
              <a:pPr/>
              <a:t>2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349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B2E15-4177-4908-B2AF-0E27752B3560}" type="slidenum">
              <a:rPr lang="ru-RU"/>
              <a:pPr/>
              <a:t>3</a:t>
            </a:fld>
            <a:endParaRPr 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458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E237AE-C758-4625-A8D2-11E351D234A4}" type="slidenum">
              <a:rPr lang="ru-RU"/>
              <a:pPr/>
              <a:t>4</a:t>
            </a:fld>
            <a:endParaRPr lang="ru-RU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244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418064-1CE8-47D5-9C47-48D651AAA409}" type="slidenum">
              <a:rPr lang="ru-RU"/>
              <a:pPr/>
              <a:t>5</a:t>
            </a:fld>
            <a:endParaRPr lang="ru-RU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748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4617A5-DDDD-4B2E-9766-1C83DF55A0DA}" type="slidenum">
              <a:rPr lang="ru-RU"/>
              <a:pPr/>
              <a:t>6</a:t>
            </a:fld>
            <a:endParaRPr lang="ru-RU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256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8DF938-0459-4153-B802-DE69B658E77B}" type="slidenum">
              <a:rPr lang="ru-RU"/>
              <a:pPr/>
              <a:t>7</a:t>
            </a:fld>
            <a:endParaRPr lang="ru-RU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626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7507E2-88B2-4865-A12C-5A92D63BAE39}" type="slidenum">
              <a:rPr lang="ru-RU"/>
              <a:pPr/>
              <a:t>8</a:t>
            </a:fld>
            <a:endParaRPr lang="ru-RU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244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3344AF-C2F8-4527-AFE4-F08A7B67541F}" type="slidenum">
              <a:rPr lang="ru-RU"/>
              <a:pPr/>
              <a:t>9</a:t>
            </a:fld>
            <a:endParaRPr lang="ru-R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474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54433-7036-453F-BA03-8D3BB5CDE9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89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F1ED0-5062-4450-81FC-538FA90483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0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FD633-2F24-48E1-868A-8F928117E9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8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4B089-2656-469C-A2EF-EC45A70762E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72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FBDD4-75B2-4A77-AE38-3CDDF1CB8E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26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7B22B-B989-4714-8D74-0D1CE883D41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48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02477-BB79-4DC9-8B63-8E565E2151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27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CA732-3411-4F2B-A909-197C386711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41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65CE6-C1FD-4BA7-A08C-D6A4604C0B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02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51581-B7E1-4BBD-924C-D5751CC3EB5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38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C7826-2E05-4225-B1AE-0E02CB6A97F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85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939B9A-8AC2-4F9F-9AAC-3B78F454F6B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0%B0%D0%BD%D1%82%D0%B5%D0%BB%D0%B8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656_%D0%B3%D0%BE%D0%B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XIX_%D0%B2%D0%B5%D0%BA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35_%D0%B3%D0%BE%D0%B4" TargetMode="External"/><Relationship Id="rId5" Type="http://schemas.openxmlformats.org/officeDocument/2006/relationships/hyperlink" Target="http://ru.wikipedia.org/wiki/%D0%9F%D1%80%D0%B8%D0%BD%D1%88%D1%82%D0%B0%D0%B9%D0%BD,_%D0%9C%D0%B0%D0%B9%D0%B5%D1%80" TargetMode="External"/><Relationship Id="rId4" Type="http://schemas.openxmlformats.org/officeDocument/2006/relationships/hyperlink" Target="http://ru.wikipedia.org/wiki/1898_%D0%B3%D0%BE%D0%B4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http://upload.wikimedia.org/wikipedia/commons/thumb/a/a1/Flag_of_East_Germany.svg/22px-Flag_of_East_Germany.svg.png" TargetMode="External"/><Relationship Id="rId13" Type="http://schemas.openxmlformats.org/officeDocument/2006/relationships/hyperlink" Target="http://ru.wikipedia.org/wiki/%D0%A2%D0%BE%D0%BA%D0%B8%D0%BE" TargetMode="External"/><Relationship Id="rId18" Type="http://schemas.openxmlformats.org/officeDocument/2006/relationships/hyperlink" Target="http://ru.wikipedia.org/wiki/1988" TargetMode="External"/><Relationship Id="rId26" Type="http://schemas.openxmlformats.org/officeDocument/2006/relationships/hyperlink" Target="http://ru.wikipedia.org/wiki/%D0%93%D0%B5%D1%80%D0%BC%D0%B0%D0%BD%D1%81%D0%BA%D0%B0%D1%8F_%D0%94%D0%B5%D0%BC%D0%BE%D0%BA%D1%80%D0%B0%D1%82%D0%B8%D1%87%D0%B5%D1%81%D0%BA%D0%B0%D1%8F_%D0%A0%D0%B5%D1%81%D0%BF%D1%83%D0%B1%D0%BB%D0%B8%D0%BA%D0%B0" TargetMode="External"/><Relationship Id="rId3" Type="http://schemas.openxmlformats.org/officeDocument/2006/relationships/image" Target="../media/image4.png"/><Relationship Id="rId21" Type="http://schemas.openxmlformats.org/officeDocument/2006/relationships/hyperlink" Target="http://ru.wikipedia.org/wiki/27_%D1%8F%D0%BD%D0%B2%D0%B0%D1%80%D1%8F" TargetMode="External"/><Relationship Id="rId7" Type="http://schemas.openxmlformats.org/officeDocument/2006/relationships/image" Target="../media/image6.png"/><Relationship Id="rId12" Type="http://schemas.openxmlformats.org/officeDocument/2006/relationships/hyperlink" Target="http://ru.wikipedia.org/wiki/1991" TargetMode="External"/><Relationship Id="rId17" Type="http://schemas.openxmlformats.org/officeDocument/2006/relationships/hyperlink" Target="http://ru.wikipedia.org/wiki/11_%D0%B8%D1%8E%D0%BD%D1%8F" TargetMode="External"/><Relationship Id="rId25" Type="http://schemas.openxmlformats.org/officeDocument/2006/relationships/hyperlink" Target="http://ru.wikipedia.org/wiki/%D0%A5%D0%B0%D0%B9%D0%BA%D0%B5_%D0%94%D1%80%D0%B5%D1%85%D1%81%D0%BB%D0%B5%D1%80" TargetMode="External"/><Relationship Id="rId2" Type="http://schemas.openxmlformats.org/officeDocument/2006/relationships/notesSlide" Target="../notesSlides/notesSlide12.xml"/><Relationship Id="rId16" Type="http://schemas.openxmlformats.org/officeDocument/2006/relationships/hyperlink" Target="http://ru.wikipedia.org/wiki/%D0%A1%D0%A1%D0%A1%D0%A0" TargetMode="External"/><Relationship Id="rId20" Type="http://schemas.openxmlformats.org/officeDocument/2006/relationships/hyperlink" Target="http://ru.wikipedia.org/wiki/%D0%9A%D0%B0%D1%80%D0%BB_%D0%9B%D1%8C%D1%8E%D0%B8%D1%81" TargetMode="External"/><Relationship Id="rId29" Type="http://schemas.openxmlformats.org/officeDocument/2006/relationships/hyperlink" Target="http://ru.wikipedia.org/wiki/%D0%90%D0%B2%D1%81%D1%82%D1%80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http://upload.wikimedia.org/wikipedia/commons/thumb/a/a9/Flag_of_the_Soviet_Union.svg/25px-Flag_of_the_Soviet_Union.svg.png" TargetMode="External"/><Relationship Id="rId11" Type="http://schemas.openxmlformats.org/officeDocument/2006/relationships/hyperlink" Target="http://ru.wikipedia.org/wiki/30_%D0%B0%D0%B2%D0%B3%D1%83%D1%81%D1%82%D0%B0" TargetMode="External"/><Relationship Id="rId24" Type="http://schemas.openxmlformats.org/officeDocument/2006/relationships/hyperlink" Target="http://ru.wikipedia.org/wiki/%D0%A1%D0%A8%D0%90" TargetMode="External"/><Relationship Id="rId5" Type="http://schemas.openxmlformats.org/officeDocument/2006/relationships/image" Target="../media/image5.png"/><Relationship Id="rId15" Type="http://schemas.openxmlformats.org/officeDocument/2006/relationships/hyperlink" Target="http://ru.wikipedia.org/wiki/%D0%A7%D0%B8%D1%81%D1%82%D1%8F%D0%BA%D0%BE%D0%B2%D0%B0,_%D0%93%D0%B0%D0%BB%D0%B8%D0%BD%D0%B0_%D0%92%D0%B0%D0%BB%D0%B5%D0%BD%D1%82%D0%B8%D0%BD%D0%BE%D0%B2%D0%BD%D0%B0" TargetMode="External"/><Relationship Id="rId23" Type="http://schemas.openxmlformats.org/officeDocument/2006/relationships/hyperlink" Target="http://ru.wikipedia.org/wiki/%D0%9D%D1%8C%D1%8E-%D0%99%D0%BE%D1%80%D0%BA" TargetMode="External"/><Relationship Id="rId28" Type="http://schemas.openxmlformats.org/officeDocument/2006/relationships/hyperlink" Target="http://ru.wikipedia.org/wiki/%D0%92%D0%B5%D0%BD%D0%B0" TargetMode="External"/><Relationship Id="rId10" Type="http://schemas.openxmlformats.org/officeDocument/2006/relationships/hyperlink" Target="http://ru.wikipedia.org/wiki/%D0%A1%D0%BE%D0%B5%D0%B4%D0%B8%D0%BD%D1%91%D0%BD%D0%BD%D1%8B%D0%B5_%D0%A8%D1%82%D0%B0%D1%82%D1%8B_%D0%90%D0%BC%D0%B5%D1%80%D0%B8%D0%BA%D0%B8" TargetMode="External"/><Relationship Id="rId19" Type="http://schemas.openxmlformats.org/officeDocument/2006/relationships/hyperlink" Target="http://ru.wikipedia.org/wiki/%D0%9B%D0%B5%D0%BD%D0%B8%D0%BD%D0%B3%D1%80%D0%B0%D0%B4" TargetMode="External"/><Relationship Id="rId4" Type="http://schemas.openxmlformats.org/officeDocument/2006/relationships/image" Target="http://upload.wikimedia.org/wikipedia/commons/thumb/a/a4/Flag_of_the_United_States.svg/22px-Flag_of_the_United_States.svg.png" TargetMode="External"/><Relationship Id="rId9" Type="http://schemas.openxmlformats.org/officeDocument/2006/relationships/hyperlink" Target="http://ru.wikipedia.org/wiki/%D0%9C%D0%B0%D0%B9%D0%BA_%D0%9F%D0%B0%D1%83%D1%8D%D0%BB%D0%BB" TargetMode="External"/><Relationship Id="rId14" Type="http://schemas.openxmlformats.org/officeDocument/2006/relationships/hyperlink" Target="http://ru.wikipedia.org/wiki/%D0%AF%D0%BF%D0%BE%D0%BD%D0%B8%D1%8F" TargetMode="External"/><Relationship Id="rId22" Type="http://schemas.openxmlformats.org/officeDocument/2006/relationships/hyperlink" Target="http://ru.wikipedia.org/wiki/1984" TargetMode="External"/><Relationship Id="rId27" Type="http://schemas.openxmlformats.org/officeDocument/2006/relationships/hyperlink" Target="http://ru.wikipedia.org/wiki/13_%D1%84%D0%B5%D0%B2%D1%80%D0%B0%D0%BB%D1%8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CF%F0%FB%E6%EE%EA_%E2_%E4%EB%E8%ED%F3#.D0.94.D1.83.D1.8D.D0.BB.D1.8C_.D0.9B.D1.8C.D1.8E.D0.B8.D1.81.D0.B0_.D0.B8_.D0.9F.D0.B0.D1.83.D1.8D.D0.BB.D0.BB.D0.B0_.D0.BD.D0.B0_.D1.87.D0.B5.D0.BC.D0.BF.D0.B8.D0.BE.D0.BD.D0.B0.D1.82.D0.B5_.D0.BC.D0.B8.D1.80.D0.B0_.D0.B2_.D0.A2.D0.BE.D0.BA.D0.B8.D0.BE#" TargetMode="External"/><Relationship Id="rId13" Type="http://schemas.openxmlformats.org/officeDocument/2006/relationships/hyperlink" Target="http://ru.wikipedia.org/wiki/%CF%F0%FB%E6%EE%EA_%E2_%E4%EB%E8%ED%F3#.D0.96.D0.B5.D0.BD.D1.89.D0.B8.D0.BD.D1.8B#.D0.96.D0.B5.D0.BD.D1.89.D0.B8.D0.BD.D1.8B" TargetMode="External"/><Relationship Id="rId3" Type="http://schemas.openxmlformats.org/officeDocument/2006/relationships/hyperlink" Target="http://ru.wikipedia.org/wiki/%CF%F0%FB%E6%EE%EA_%E2_%E4%EB%E8%ED%F3#.D0.9F.D1.80.D0.B0.D0.B2.D0.B8.D0.BB.D0.B0_.D1.81.D0.BE.D1.80.D0.B5.D0.B2.D0.BD.D0.BE.D0.B2.D0.B0.D0.BD.D0.B8.D0.B9#.D0.9F.D1.80.D0.B0.D0.B2.D0.B8.D0.BB.D0.B0_.D1.81.D0.BE.D1.80.D0.B5.D0.B2.D0.BD.D0.BE.D0.B2.D0.B0.D0.BD.D0.B8.D0.B9" TargetMode="External"/><Relationship Id="rId7" Type="http://schemas.openxmlformats.org/officeDocument/2006/relationships/hyperlink" Target="http://ru.wikipedia.org/wiki/%CF%F0%FB%E6%EE%EA_%E2_%E4%EB%E8%ED%F3#.D0.A1.D0.BE.D0.B2.D1.80.D0.B5.D0.BC.D0.B5.D0.BD.D0.BD.D0.BE.D0.B5_.D1.81.D0.BE.D1.81.D1.82.D0.BE.D1.8F.D0.BD.D0.B8.D0.B5#.D0.A1.D0.BE.D0.B2.D1.80.D0.B5.D0.BC.D0.B5.D0.BD.D0.BD.D0.BE.D0.B5_.D1.81.D0.BE.D1.81.D1.82.D0.BE.D1.8F.D0.BD.D0.B8.D0.B5" TargetMode="External"/><Relationship Id="rId12" Type="http://schemas.openxmlformats.org/officeDocument/2006/relationships/hyperlink" Target="http://ru.wikipedia.org/wiki/%CF%F0%FB%E6%EE%EA_%E2_%E4%EB%E8%ED%F3#.D0.9C.D1.83.D0.B6.D1.87.D0.B8.D0.BD.D1.8B#.D0.9C.D1.83.D0.B6.D1.87.D0.B8.D0.BD.D1.8B" TargetMode="External"/><Relationship Id="rId17" Type="http://schemas.openxmlformats.org/officeDocument/2006/relationships/hyperlink" Target="http://ru.wikipedia.org/wiki/%CF%F0%FB%E6%EE%EA_%E2_%E4%EB%E8%ED%F3#.D0.98.D0.B7.D0.B2.D0.B5.D1.81.D1.82.D0.BD.D0.B5.D0.B9.D1.88.D0.B8.D0.B5_.D0.B0.D1.82.D0.BB.D0.B5.D1.82.D1.8B#.D0.98.D0.B7.D0.B2.D0.B5.D1.81.D1.82.D0.BD.D0.B5.D0.B9.D1.88.D0.B8.D0.B5_.D0.B0.D1.82.D0.BB.D0.B5.D1.82.D1.8B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ru.wikipedia.org/wiki/%CF%F0%FB%E6%EE%EA_%E2_%E4%EB%E8%ED%F3#.D0.96.D0.B5.D0.BD.D1.89.D0.B8.D0.BD.D1.8B_2#.D0.96.D0.B5.D0.BD.D1.89.D0.B8.D0.BD.D1.8B_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CF%F0%FB%E6%EE%EA_%E2_%E4%EB%E8%ED%F3#.D0.9F.D1.80.D1.8B.D0.B6.D0.BA.D0.B8_.D0.B2_.D0.B4.D0.BB.D0.B8.D0.BD.D1.83_.D0.B2_.D0.B4.D1.80.D0.B5.D0.B2.D0.BD.D0.BE.D1.81.D1.82.D0.B8#.D0.9F.D1.80.D1.8B.D0.B6.D0.BA.D0.B8_.D0.B2_.D0.B4.D0.BB.D0.B8.D0.BD.D1.83_.D0.B2_.D0.B4.D1.80.D0.B5.D0.B2.D0.BD.D0.BE" TargetMode="External"/><Relationship Id="rId11" Type="http://schemas.openxmlformats.org/officeDocument/2006/relationships/hyperlink" Target="http://ru.wikipedia.org/wiki/%CF%F0%FB%E6%EE%EA_%E2_%E4%EB%E8%ED%F3#.D0.9B.D1.83.D1.87.D1.88.D0.B8.D0.B5_.D0.BF.D1.80.D1.8B.D0.B3.D1.83.D0.BD.D1.8B_.D0.B2.D1.81.D0.B5.D1.85_.D0.B2.D1.80.D0.B5.D0.BC.D1.91.D0.BD#.D0.9B.D1.83.D1.87.D1.88.D0.B8.D0.B5_.D0.BF.D1.80.D1.8B.D0.B3.D1.83.D0.BD.D1.8B_.D0.B2.D1.81.D0.B5.D1.85_.D0.B2.D" TargetMode="External"/><Relationship Id="rId5" Type="http://schemas.openxmlformats.org/officeDocument/2006/relationships/hyperlink" Target="http://ru.wikipedia.org/wiki/%CF%F0%FB%E6%EE%EA_%E2_%E4%EB%E8%ED%F3#.D0.98.D1.81.D1.82.D0.BE.D1.80.D0.B8.D1.8F#.D0.98.D1.81.D1.82.D0.BE.D1.80.D0.B8.D1.8F" TargetMode="External"/><Relationship Id="rId15" Type="http://schemas.openxmlformats.org/officeDocument/2006/relationships/hyperlink" Target="http://ru.wikipedia.org/wiki/%CF%F0%FB%E6%EE%EA_%E2_%E4%EB%E8%ED%F3#.D0.9C.D1.83.D0.B6.D1.87.D0.B8.D0.BD.D1.8B_2#.D0.9C.D1.83.D0.B6.D1.87.D0.B8.D0.BD.D1.8B_2" TargetMode="External"/><Relationship Id="rId10" Type="http://schemas.openxmlformats.org/officeDocument/2006/relationships/hyperlink" Target="http://ru.wikipedia.org/wiki/%CF%F0%FB%E6%EE%EA_%E2_%E4%EB%E8%ED%F3#.D0.9C.D0.B8.D1.80.D0.BE.D0.B2.D1.8B.D0.B5_.D1.80.D0.B5.D0.BA.D0.BE.D1.80.D0.B4.D1.8B#.D0.9C.D0.B8.D1.80.D0.BE.D0.B2.D1.8B.D0.B5_.D1.80.D0.B5.D0.BA.D0.BE.D1.80.D0.B4.D1.8B" TargetMode="External"/><Relationship Id="rId4" Type="http://schemas.openxmlformats.org/officeDocument/2006/relationships/hyperlink" Target="http://ru.wikipedia.org/wiki/%CF%F0%FB%E6%EE%EA_%E2_%E4%EB%E8%ED%F3#.D0.A2.D0.B5.D1.85.D0.BD.D0.B8.D0.BA.D0.B0_.D0.B8_.D1.81.D1.82.D0.B8.D0.BB.D1.8C#.D0.A2.D0.B5.D1.85.D0.BD.D0.B8.D0.BA.D0.B0_.D0.B8_.D1.81.D1.82.D0.B8.D0.BB.D1.8C" TargetMode="External"/><Relationship Id="rId9" Type="http://schemas.openxmlformats.org/officeDocument/2006/relationships/hyperlink" Target="http://ru.wikipedia.org/wiki/%CF%F0%FB%E6%EE%EA_%E2_%E4%EB%E8%ED%F3#.D0.94.D0.B0.D0.BB.D1.8C.D0.BD.D0.B8.D0.B5_.D0.BF.D1.80.D1.8B.D0.B6.D0.BA.D0.B8_.D1.81_.D0.BF.D0.BE.D0.BF.D1.83.D1.82.D0.BD.D1.8B.D0.BC_.D0.B2.D0.B5.D1.82.D1.80.D0.BE.D0.BC#.D0.94.D0.B0.D0.BB.D1.8C.D0.BD.D0.B8.D0.B5_.D0.BF.D1.80.D1.8B.D0.B6.D0.BA.D0.B8_.D" TargetMode="External"/><Relationship Id="rId14" Type="http://schemas.openxmlformats.org/officeDocument/2006/relationships/hyperlink" Target="http://ru.wikipedia.org/wiki/%CF%F0%FB%E6%EE%EA_%E2_%E4%EB%E8%ED%F3#.D0.A5.D1.80.D0.BE.D0.BD.D0.BE.D0.BB.D0.BE.D0.B3.D0.B8.D1.8F_.D0.BC.D0.B8.D1.80.D0.BE.D0.B2.D1.8B.D1.85_.D1.80.D0.B5.D0.BA.D0.BE.D1.80.D0.B4.D0.BE.D0.B2#.D0.A5.D1.80.D0.BE.D0.BD.D0.BE.D0.BB.D0.BE.D0.B3.D0.B8.D1.8F_.D0.BC.D0.B8.D1.80.D0.BE.D0.B2.D1.8B.D1.8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B%D0%B5%D0%B3%D0%BA%D0%BE%D0%B0%D1%82%D0%BB%D0%B5%D1%82%D0%B8%D1%87%D0%B5%D1%81%D0%BA%D0%B8%D0%B5_%D0%BC%D0%BD%D0%BE%D0%B3%D0%BE%D0%B1%D0%BE%D1%80%D1%8C%D1%8F" TargetMode="External"/><Relationship Id="rId3" Type="http://schemas.openxmlformats.org/officeDocument/2006/relationships/hyperlink" Target="http://ru.wikipedia.org/wiki/%D0%A2%D0%B5%D1%85%D0%BD%D0%B8%D1%87%D0%B5%D1%81%D0%BA%D0%B8%D0%B5_%D0%B4%D0%B8%D1%81%D1%86%D0%B8%D0%BF%D0%BB%D0%B8%D0%BD%D1%8B_%D0%BB%D1%91%D0%B3%D0%BA%D0%BE%D0%B9_%D0%B0%D1%82%D0%BB%D0%B5%D1%82%D0%B8%D0%BA%D0%B8" TargetMode="External"/><Relationship Id="rId7" Type="http://schemas.openxmlformats.org/officeDocument/2006/relationships/hyperlink" Target="http://ru.wikipedia.org/wiki/1948_%D0%B3%D0%BE%D0%B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896_%D0%B3%D0%BE%D0%B4" TargetMode="External"/><Relationship Id="rId5" Type="http://schemas.openxmlformats.org/officeDocument/2006/relationships/hyperlink" Target="http://ru.wikipedia.org/wiki/%D0%90%D0%BD%D1%82%D0%B8%D1%87%D0%BD%D1%8B%D0%B5_%D0%9E%D0%BB%D0%B8%D0%BC%D0%BF%D0%B8%D0%B9%D1%81%D0%BA%D0%B8%D0%B5_%D0%B8%D0%B3%D1%80%D1%8B" TargetMode="External"/><Relationship Id="rId4" Type="http://schemas.openxmlformats.org/officeDocument/2006/relationships/hyperlink" Target="http://ru.wikipedia.org/wiki/%D0%9B%D1%91%D0%B3%D0%BA%D0%B0%D1%8F_%D0%B0%D1%82%D0%BB%D0%B5%D1%82%D0%B8%D0%BA%D0%B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upload.wikimedia.org/wikipedia/commons/thumb/b/be/Long_jump_area_at_TNT_-_Fortuna_Meeting_in_Kladno_16June2010_025.jpg/200px-Long_jump_area_at_TNT_-_Fortuna_Meeting_in_Kladno_16June2010_025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upload.wikimedia.org/wikipedia/commons/thumb/b/b9/Planche_d%27appel_saut_en_longueur.jpg/200px-Planche_d%27appel_saut_en_longueur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6%D0%B5%D0%BD%D1%82%D1%80_%D0%BC%D0%B0%D1%81%D1%8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upload.wikimedia.org/wikipedia/commons/thumb/0/0d/Athlete_jumping_MAR_Palermo_NI2135.jpg/150px-Athlete_jumping_MAR_Palermo_NI2135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Прыжок в длину с разбега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4572000"/>
            <a:ext cx="6400800" cy="17526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defRPr/>
            </a:pPr>
            <a:r>
              <a:rPr lang="ru-RU" sz="2000" dirty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Подготовила:</a:t>
            </a:r>
            <a:endParaRPr lang="ru-RU" sz="2000" dirty="0">
              <a:latin typeface="Arial" charset="0"/>
            </a:endParaRP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2000" dirty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ученица 9 </a:t>
            </a:r>
            <a:r>
              <a:rPr lang="ru-RU" sz="2000" dirty="0">
                <a:latin typeface="Arial" charset="0"/>
              </a:rPr>
              <a:t>класса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2000" dirty="0">
                <a:latin typeface="Arial" charset="0"/>
              </a:rPr>
              <a:t>ГБОУ «Санаторно-лесная школа»  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2000" dirty="0" smtClean="0">
                <a:latin typeface="Arial" charset="0"/>
              </a:rPr>
              <a:t>Тихомирова Алена</a:t>
            </a:r>
            <a:endParaRPr lang="ru-RU" sz="2000" dirty="0">
              <a:latin typeface="Arial" charset="0"/>
            </a:endParaRP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2000" smtClean="0">
                <a:latin typeface="Arial" charset="0"/>
              </a:rPr>
              <a:t>Учитель</a:t>
            </a:r>
            <a:r>
              <a:rPr lang="ru-RU" sz="2000" dirty="0">
                <a:latin typeface="Arial" charset="0"/>
              </a:rPr>
              <a:t>: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2000" dirty="0">
                <a:latin typeface="Arial" charset="0"/>
              </a:rPr>
              <a:t>Бабин Александр Иванович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Прыжок в длину был распространённой дисциплиной античных олимпийских игр. По дошедшим свидетельствам техника прыжка принципиально отличалась от современной. При прыжке атлеты держали в руках специальный груз напоминающий </a:t>
            </a:r>
            <a:r>
              <a:rPr lang="ru-RU" sz="2400">
                <a:hlinkClick r:id="rId3" tooltip="Гантели"/>
              </a:rPr>
              <a:t>гантели</a:t>
            </a:r>
            <a:r>
              <a:rPr lang="ru-RU" sz="2400"/>
              <a:t>, который перед приземлением отбрасывали назад. Вероятно, считалось, что таким образом они увеличивают длину прыжка.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По имеющимся данным древнегреческий атлет Хионис на Играх прошедших в </a:t>
            </a:r>
            <a:r>
              <a:rPr lang="ru-RU" sz="2400">
                <a:hlinkClick r:id="rId4" tooltip="656 год"/>
              </a:rPr>
              <a:t>656 году</a:t>
            </a:r>
            <a:r>
              <a:rPr lang="ru-RU" sz="2400"/>
              <a:t> до н. э. достиг результата 7,05 см. Есть также сведения о том, что некоторые атлеты достигали результатов свыше 15 метров, но исследователи считают, что речь идёт о тройном прыжке.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3.2.  Современное состояние.</a:t>
            </a:r>
            <a:br>
              <a:rPr lang="ru-RU" sz="4000" b="1"/>
            </a:br>
            <a:endParaRPr lang="ru-RU" sz="4000" b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 C возрождением интереса к спорту и лёгкой атлетике, прыжки в длину с конца </a:t>
            </a:r>
            <a:r>
              <a:rPr lang="ru-RU" sz="2400">
                <a:hlinkClick r:id="rId3" tooltip="XIX век"/>
              </a:rPr>
              <a:t>XIX века</a:t>
            </a:r>
            <a:r>
              <a:rPr lang="ru-RU" sz="2400"/>
              <a:t> становятся популярной дисциплиной технических видов. В </a:t>
            </a:r>
            <a:r>
              <a:rPr lang="ru-RU" sz="2400">
                <a:hlinkClick r:id="rId4" tooltip="1898 год"/>
              </a:rPr>
              <a:t>1898 году</a:t>
            </a:r>
            <a:r>
              <a:rPr lang="ru-RU" sz="2400"/>
              <a:t> мировой рекорд в прыжках в длину у мужчин принадлежал американцу </a:t>
            </a:r>
            <a:r>
              <a:rPr lang="ru-RU" sz="2400">
                <a:hlinkClick r:id="rId5" tooltip="Принштайн, Майер"/>
              </a:rPr>
              <a:t>Майеру Принштайну</a:t>
            </a:r>
            <a:r>
              <a:rPr lang="ru-RU" sz="2400"/>
              <a:t> - 7,23 м. На первых Олимпийских играх также проводились соревнования по прыжкам в длину с места, но они быстро потеряли популярность.</a:t>
            </a:r>
          </a:p>
          <a:p>
            <a:pPr>
              <a:lnSpc>
                <a:spcPct val="80000"/>
              </a:lnSpc>
            </a:pPr>
            <a:r>
              <a:rPr lang="ru-RU" sz="2400"/>
              <a:t>          Прыжок в длину относится к наиболее консервативным дисциплинам. Так 8-метровый рубеж (8,13) у мужчин был впервые преодолен Джесси Оуэнсом еще в </a:t>
            </a:r>
            <a:r>
              <a:rPr lang="ru-RU" sz="2400">
                <a:hlinkClick r:id="rId6" tooltip="1935 год"/>
              </a:rPr>
              <a:t>1935 году</a:t>
            </a:r>
            <a:r>
              <a:rPr lang="ru-RU" sz="2400"/>
              <a:t>, и по сей день с этим результатом можно выиграть крупные международные соревнования уровня «Гран-при».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ru-RU" sz="4000"/>
              <a:t>4. </a:t>
            </a:r>
            <a:r>
              <a:rPr lang="ru-RU" sz="4000" b="1"/>
              <a:t>Мировые рекорды.</a:t>
            </a:r>
            <a:r>
              <a:rPr lang="ru-RU" sz="4000" b="1" i="1"/>
              <a:t/>
            </a:r>
            <a:br>
              <a:rPr lang="ru-RU" sz="4000" b="1" i="1"/>
            </a:br>
            <a:endParaRPr lang="ru-RU" sz="4000" b="1" i="1"/>
          </a:p>
        </p:txBody>
      </p:sp>
      <p:pic>
        <p:nvPicPr>
          <p:cNvPr id="27656" name="Picture 8" descr="Соединённые Штаты Америки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8563"/>
            <a:ext cx="20955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5" name="Picture 7" descr="Флаг СССР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8563"/>
            <a:ext cx="2381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Соединённые Штаты Америки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8563"/>
            <a:ext cx="20955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Германская Демократическая Республика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8563"/>
            <a:ext cx="2095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0" y="2468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0" y="2468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0" y="2468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740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459432"/>
              </p:ext>
            </p:extLst>
          </p:nvPr>
        </p:nvGraphicFramePr>
        <p:xfrm>
          <a:off x="685800" y="1524000"/>
          <a:ext cx="8077200" cy="3657603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154113"/>
                <a:gridCol w="611187"/>
                <a:gridCol w="1847850"/>
                <a:gridCol w="941388"/>
                <a:gridCol w="1692275"/>
                <a:gridCol w="1830387"/>
              </a:tblGrid>
              <a:tr h="5222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Рекорд (м)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Спортсмен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Страна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Дата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Место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222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Открытые стадионы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Мужчины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8,95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9" tooltip="Майк Пауэлл"/>
                        </a:rPr>
                        <a:t>Майк Пауэлл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10" tooltip="Соединённые Штаты Америки"/>
                        </a:rPr>
                        <a:t>США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11" tooltip="30 августа"/>
                        </a:rPr>
                        <a:t>30 августа</a:t>
                      </a: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12" tooltip="1991"/>
                        </a:rPr>
                        <a:t>1991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13" tooltip="Токио"/>
                        </a:rPr>
                        <a:t>Токио</a:t>
                      </a: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14" tooltip="Япония"/>
                        </a:rPr>
                        <a:t>Япония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Женщины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7,52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15" tooltip="Чистякова, Галина Валентиновна"/>
                        </a:rPr>
                        <a:t>Галина Чистякова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16" tooltip="СССР"/>
                        </a:rPr>
                        <a:t>СССР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17" tooltip="11 июня"/>
                        </a:rPr>
                        <a:t>11 июня</a:t>
                      </a: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18" tooltip="1988"/>
                        </a:rPr>
                        <a:t>1988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19" tooltip="Ленинград"/>
                        </a:rPr>
                        <a:t>Ленинград</a:t>
                      </a: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16" tooltip="СССР"/>
                        </a:rPr>
                        <a:t>СССР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222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Закрытые помещения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Мужчины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8,79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20" tooltip="Карл Льюис"/>
                        </a:rPr>
                        <a:t>Карл Льюис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10" tooltip="Соединённые Штаты Америки"/>
                        </a:rPr>
                        <a:t>США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21" tooltip="27 января"/>
                        </a:rPr>
                        <a:t>27 января</a:t>
                      </a: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22" tooltip="1984"/>
                        </a:rPr>
                        <a:t>1984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23" tooltip="Нью-Йорк"/>
                        </a:rPr>
                        <a:t>Нью-Йорк</a:t>
                      </a: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24" tooltip="США"/>
                        </a:rPr>
                        <a:t>США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Женщины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7,37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25" tooltip="Хайке Дрехслер"/>
                        </a:rPr>
                        <a:t>Хайке Дрехслер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26" tooltip="Германская Демократическая Республика"/>
                        </a:rPr>
                        <a:t>ГДР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27" tooltip="13 февраля"/>
                        </a:rPr>
                        <a:t>13 февраля</a:t>
                      </a: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18" tooltip="1988"/>
                        </a:rPr>
                        <a:t>1988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hlinkClick r:id="rId28" tooltip="Вена"/>
                        </a:rPr>
                        <a:t>Вена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hlinkClick r:id="rId29" tooltip="Австрия"/>
                        </a:rPr>
                        <a:t>Австрия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Техника прыжков в длину с разбега.</a:t>
            </a:r>
            <a:br>
              <a:rPr lang="ru-RU" sz="4000" b="1"/>
            </a:br>
            <a:endParaRPr lang="ru-RU" sz="4000" b="1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2592388"/>
            <a:ext cx="9144000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/>
              <a:t>Прыжок в длину с разбега, несмотря на кажущуюся простоту движений, предъявляет к учащемуся ряд серьезных требований, без которых невозможно достичь определенного результата. Высокий уровень развития быстроты, силы, прыгучести и ловкости является определяющим в достижении хороших результатов в этом виде легкой атлетики.</a:t>
            </a:r>
            <a:br>
              <a:rPr lang="ru-RU"/>
            </a:br>
            <a:r>
              <a:rPr lang="ru-RU"/>
              <a:t>Перед прыгуном ставится не только задача достичь максимальной скорости бега к моменту постановки ноги, но и более сложное требование - в процессе отталкивания трансформировать часть горизонтальной скорости в вертикальную, что посильно тому, кто обладает высоким уровнем развития быстроты и силы.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Прыжок не засчитывается, если участник: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а) пробежал через брусок или сбоку от него;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б) наступил на линию измерения;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в) во время прыжка коснулся земли до ямы;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г) оттолкнулся двумя ногами;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д) применил в прыжке сальто.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Методика обучения технике прыжка.</a:t>
            </a:r>
            <a:r>
              <a:rPr lang="ru-RU" sz="400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На первых занятиях необходимо четко и ясно рассказать занимающимся, в чем состоит сущность прыжка в длину с разбега и об основных элементах техники. Следует обратить особое внимание на главные фазы, обеспечивающие дальность прыжка, отталкивание и разбег, на их взаимозависимость и взаимосвязь. При этом важно указать, что наиболее существенным и трудным элементом является отталкивание, во время которого прыгуном создается вертикальная скорость. Полноценное отталкивание зависит от скорости разбега и точного попадания на брусок.           Следует, кроме того, объяснить занимающимся, что если горизонтальная скорость создается в течение 3-4 секунд на протяжении разбега (25-40 м), то вертикальная скорость - в течение сотых долей секунды, что вызывает значительные трудности, так как прыгуну при этом следует добиваться точного попадания на брусок.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ru-RU" sz="4000" b="1"/>
              <a:t>Прыжок в длину «согнув ноги».</a:t>
            </a:r>
            <a:r>
              <a:rPr lang="ru-RU" sz="400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Разбег применяется для создания  начальной  скорости  полета  тела.  Он характеризуется определенным углом  шагов,  изменением  их  длины  и  темпа, скоростью бега и общей длиной.          Длина разбега зависит от роста, пола,  подготовленности  в  прыжках  и, главное, способности к ускорению в беге.    Исходное положение и начало  разбега  должны  обеспечить  стандартность шагов  по  длине.  Амплитуда  первого  шага  ограничена,   начало   движения характерно  падением  вперед,  т.  е.  всегда  с  одинаковыми   усилиями   и ускорением. Наивысшая скорость разбега должна быть к моменту отталкивания.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Полет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После  вылета  туловище  находится  примерно  в  положении,  что   и   после отталкивания, нога, находящаяся сзади, подтягивается к маховой, и  обе  ноги приближаются  к  груди.  Не  следует  слишком  наклонять  туловище  в   этом положении.  Примерно  за  0,5  м  до  приземления   ноги   почти   полностью выпрямляются. Руки, продолжая начатое движение, опускаются  вниз - назад.  Это компенсаторное  движение  способствует  лучшему  разгибанию  голеней   перед приземлением и сохранению устойчивости.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Приземление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При всех способах прыжков в длину с разбега  приземляются  одновременно на  обе  ноги  в  яму  с  песком.  Приземление    заканчивается     глубоким приседанием и выходом вперед или падением вперед - в сторону.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Содержание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600">
                <a:hlinkClick r:id="rId3"/>
              </a:rPr>
              <a:t>1. Правила соревнований</a:t>
            </a:r>
            <a:r>
              <a:rPr lang="ru-RU" sz="1600"/>
              <a:t> </a:t>
            </a:r>
            <a:endParaRPr lang="ru-RU" sz="1600">
              <a:hlinkClick r:id="rId4"/>
            </a:endParaRPr>
          </a:p>
          <a:p>
            <a:pPr>
              <a:lnSpc>
                <a:spcPct val="80000"/>
              </a:lnSpc>
            </a:pPr>
            <a:r>
              <a:rPr lang="ru-RU" sz="1600">
                <a:hlinkClick r:id="rId4"/>
              </a:rPr>
              <a:t>2. Техника и стиль</a:t>
            </a:r>
            <a:r>
              <a:rPr lang="ru-RU" sz="1600"/>
              <a:t> </a:t>
            </a:r>
            <a:endParaRPr lang="ru-RU" sz="1600">
              <a:hlinkClick r:id="rId5"/>
            </a:endParaRPr>
          </a:p>
          <a:p>
            <a:pPr>
              <a:lnSpc>
                <a:spcPct val="80000"/>
              </a:lnSpc>
            </a:pPr>
            <a:r>
              <a:rPr lang="ru-RU" sz="1600">
                <a:hlinkClick r:id="rId5"/>
              </a:rPr>
              <a:t>3. История</a:t>
            </a:r>
            <a:r>
              <a:rPr lang="ru-RU" sz="1600"/>
              <a:t> </a:t>
            </a:r>
            <a:endParaRPr lang="ru-RU" sz="1600">
              <a:hlinkClick r:id="rId6"/>
            </a:endParaRPr>
          </a:p>
          <a:p>
            <a:pPr>
              <a:lnSpc>
                <a:spcPct val="80000"/>
              </a:lnSpc>
            </a:pPr>
            <a:r>
              <a:rPr lang="ru-RU" sz="1600">
                <a:hlinkClick r:id="rId6"/>
              </a:rPr>
              <a:t>3.1 Прыжки в длину в древности</a:t>
            </a:r>
            <a:r>
              <a:rPr lang="ru-RU" sz="1600"/>
              <a:t> </a:t>
            </a:r>
            <a:endParaRPr lang="ru-RU" sz="1600">
              <a:hlinkClick r:id="rId7"/>
            </a:endParaRPr>
          </a:p>
          <a:p>
            <a:pPr>
              <a:lnSpc>
                <a:spcPct val="80000"/>
              </a:lnSpc>
            </a:pPr>
            <a:r>
              <a:rPr lang="ru-RU" sz="1600">
                <a:hlinkClick r:id="rId7"/>
              </a:rPr>
              <a:t>3.2 Современное состояние</a:t>
            </a:r>
            <a:r>
              <a:rPr lang="ru-RU" sz="1600"/>
              <a:t> </a:t>
            </a:r>
            <a:endParaRPr lang="ru-RU" sz="1600">
              <a:hlinkClick r:id="rId8"/>
            </a:endParaRPr>
          </a:p>
          <a:p>
            <a:pPr>
              <a:lnSpc>
                <a:spcPct val="80000"/>
              </a:lnSpc>
            </a:pPr>
            <a:r>
              <a:rPr lang="ru-RU" sz="1600">
                <a:hlinkClick r:id="rId8"/>
              </a:rPr>
              <a:t>3.3 Дуэль Льюиса и Пауэлла на чемпионате мира в Токио</a:t>
            </a:r>
            <a:r>
              <a:rPr lang="ru-RU" sz="1600"/>
              <a:t> </a:t>
            </a:r>
            <a:endParaRPr lang="ru-RU" sz="1600">
              <a:hlinkClick r:id="rId9"/>
            </a:endParaRPr>
          </a:p>
          <a:p>
            <a:pPr>
              <a:lnSpc>
                <a:spcPct val="80000"/>
              </a:lnSpc>
            </a:pPr>
            <a:r>
              <a:rPr lang="ru-RU" sz="1600">
                <a:hlinkClick r:id="rId9"/>
              </a:rPr>
              <a:t>3.4 Дальние прыжки с попутным ветром</a:t>
            </a:r>
            <a:r>
              <a:rPr lang="ru-RU" sz="1600"/>
              <a:t> </a:t>
            </a:r>
            <a:endParaRPr lang="ru-RU" sz="1600">
              <a:hlinkClick r:id="rId10"/>
            </a:endParaRPr>
          </a:p>
          <a:p>
            <a:pPr>
              <a:lnSpc>
                <a:spcPct val="80000"/>
              </a:lnSpc>
            </a:pPr>
            <a:r>
              <a:rPr lang="ru-RU" sz="1600">
                <a:hlinkClick r:id="rId10"/>
              </a:rPr>
              <a:t>4. Мировые рекорды</a:t>
            </a:r>
            <a:r>
              <a:rPr lang="ru-RU" sz="1600"/>
              <a:t> </a:t>
            </a:r>
            <a:endParaRPr lang="ru-RU" sz="1600">
              <a:hlinkClick r:id="rId11"/>
            </a:endParaRPr>
          </a:p>
          <a:p>
            <a:pPr>
              <a:lnSpc>
                <a:spcPct val="80000"/>
              </a:lnSpc>
            </a:pPr>
            <a:r>
              <a:rPr lang="ru-RU" sz="1600">
                <a:hlinkClick r:id="rId11"/>
              </a:rPr>
              <a:t>5. Лучшие прыгуны всех времён</a:t>
            </a:r>
            <a:r>
              <a:rPr lang="ru-RU" sz="1600"/>
              <a:t> </a:t>
            </a:r>
            <a:endParaRPr lang="ru-RU" sz="1600">
              <a:hlinkClick r:id="rId12"/>
            </a:endParaRPr>
          </a:p>
          <a:p>
            <a:pPr>
              <a:lnSpc>
                <a:spcPct val="80000"/>
              </a:lnSpc>
            </a:pPr>
            <a:r>
              <a:rPr lang="ru-RU" sz="1600">
                <a:hlinkClick r:id="rId12"/>
              </a:rPr>
              <a:t>5.1 Мужчины</a:t>
            </a:r>
            <a:r>
              <a:rPr lang="ru-RU" sz="1600"/>
              <a:t> </a:t>
            </a:r>
            <a:endParaRPr lang="ru-RU" sz="1600">
              <a:hlinkClick r:id="rId13"/>
            </a:endParaRPr>
          </a:p>
          <a:p>
            <a:pPr>
              <a:lnSpc>
                <a:spcPct val="80000"/>
              </a:lnSpc>
            </a:pPr>
            <a:r>
              <a:rPr lang="ru-RU" sz="1600">
                <a:hlinkClick r:id="rId13"/>
              </a:rPr>
              <a:t>5.2 Женщины</a:t>
            </a:r>
            <a:r>
              <a:rPr lang="ru-RU" sz="1600"/>
              <a:t> </a:t>
            </a:r>
            <a:endParaRPr lang="ru-RU" sz="1600">
              <a:hlinkClick r:id="rId14"/>
            </a:endParaRPr>
          </a:p>
          <a:p>
            <a:pPr>
              <a:lnSpc>
                <a:spcPct val="80000"/>
              </a:lnSpc>
            </a:pPr>
            <a:r>
              <a:rPr lang="ru-RU" sz="1600">
                <a:hlinkClick r:id="rId14"/>
              </a:rPr>
              <a:t>6 Хронология мировых рекордов</a:t>
            </a:r>
            <a:r>
              <a:rPr lang="ru-RU" sz="1600"/>
              <a:t> </a:t>
            </a:r>
            <a:endParaRPr lang="ru-RU" sz="1600">
              <a:hlinkClick r:id="rId15"/>
            </a:endParaRPr>
          </a:p>
          <a:p>
            <a:pPr>
              <a:lnSpc>
                <a:spcPct val="80000"/>
              </a:lnSpc>
            </a:pPr>
            <a:r>
              <a:rPr lang="ru-RU" sz="1600">
                <a:hlinkClick r:id="rId15"/>
              </a:rPr>
              <a:t>6.1 Мужчины</a:t>
            </a:r>
            <a:r>
              <a:rPr lang="ru-RU" sz="1600"/>
              <a:t> </a:t>
            </a:r>
            <a:endParaRPr lang="ru-RU" sz="1600">
              <a:hlinkClick r:id="rId16"/>
            </a:endParaRPr>
          </a:p>
          <a:p>
            <a:pPr>
              <a:lnSpc>
                <a:spcPct val="80000"/>
              </a:lnSpc>
            </a:pPr>
            <a:r>
              <a:rPr lang="ru-RU" sz="1600">
                <a:hlinkClick r:id="rId16"/>
              </a:rPr>
              <a:t>6.2 Женщины</a:t>
            </a:r>
            <a:r>
              <a:rPr lang="ru-RU" sz="1600"/>
              <a:t> </a:t>
            </a:r>
            <a:endParaRPr lang="ru-RU" sz="1600">
              <a:hlinkClick r:id="rId17"/>
            </a:endParaRPr>
          </a:p>
          <a:p>
            <a:pPr>
              <a:lnSpc>
                <a:spcPct val="80000"/>
              </a:lnSpc>
            </a:pPr>
            <a:r>
              <a:rPr lang="ru-RU" sz="1600">
                <a:hlinkClick r:id="rId17"/>
              </a:rPr>
              <a:t>7. Известнейшие атлеты</a:t>
            </a:r>
            <a:r>
              <a:rPr lang="ru-RU" sz="1600"/>
              <a:t> </a:t>
            </a:r>
          </a:p>
          <a:p>
            <a:pPr>
              <a:lnSpc>
                <a:spcPct val="80000"/>
              </a:lnSpc>
            </a:pPr>
            <a:r>
              <a:rPr lang="ru-RU" sz="1600"/>
              <a:t>8. Подготовительные упражнения для развития прыгучести.  </a:t>
            </a:r>
          </a:p>
          <a:p>
            <a:pPr>
              <a:lnSpc>
                <a:spcPct val="80000"/>
              </a:lnSpc>
            </a:pPr>
            <a:r>
              <a:rPr lang="ru-RU" sz="1600"/>
              <a:t>9. Техника прыжков в длину с разбега</a:t>
            </a:r>
            <a:endParaRPr lang="ru-RU" sz="1600" b="1"/>
          </a:p>
          <a:p>
            <a:pPr>
              <a:lnSpc>
                <a:spcPct val="80000"/>
              </a:lnSpc>
            </a:pPr>
            <a:r>
              <a:rPr lang="ru-RU" sz="1600"/>
              <a:t>10. Методика обучения технике прыжка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Прыжок в длину</a:t>
            </a:r>
            <a:r>
              <a:rPr lang="ru-RU" sz="2800"/>
              <a:t> — дисциплина </a:t>
            </a:r>
            <a:r>
              <a:rPr lang="ru-RU" sz="2800">
                <a:hlinkClick r:id="rId3" tooltip="Технические дисциплины лёгкой атлетики"/>
              </a:rPr>
              <a:t>технических</a:t>
            </a:r>
            <a:r>
              <a:rPr lang="ru-RU" sz="2800"/>
              <a:t> видов </a:t>
            </a:r>
            <a:r>
              <a:rPr lang="ru-RU" sz="2800">
                <a:hlinkClick r:id="rId4" tooltip="Лёгкая атлетика"/>
              </a:rPr>
              <a:t>легкоатлетической</a:t>
            </a:r>
            <a:r>
              <a:rPr lang="ru-RU" sz="2800"/>
              <a:t> программы, относящаяся к горизонтальным прыжкам.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       Прыжок в длину требует от спортсменов прыгучести, спринтерских качеств. Прыжок в длину входил в соревновательную программу </a:t>
            </a:r>
            <a:r>
              <a:rPr lang="ru-RU" sz="2800">
                <a:hlinkClick r:id="rId5" tooltip="Античные Олимпийские игры"/>
              </a:rPr>
              <a:t>античных</a:t>
            </a:r>
            <a:r>
              <a:rPr lang="ru-RU" sz="2800"/>
              <a:t> Олимпийских игр. Является современной олимпийской дисциплиной лёгкой атлетики для мужчин с </a:t>
            </a:r>
            <a:r>
              <a:rPr lang="ru-RU" sz="2800">
                <a:hlinkClick r:id="rId6" tooltip="1896 год"/>
              </a:rPr>
              <a:t>1896 года</a:t>
            </a:r>
            <a:r>
              <a:rPr lang="ru-RU" sz="2800"/>
              <a:t>, для женщин — с </a:t>
            </a:r>
            <a:r>
              <a:rPr lang="ru-RU" sz="2800">
                <a:hlinkClick r:id="rId7" tooltip="1948 год"/>
              </a:rPr>
              <a:t>1948 года</a:t>
            </a:r>
            <a:r>
              <a:rPr lang="ru-RU" sz="2800"/>
              <a:t>. Входит в состав </a:t>
            </a:r>
            <a:r>
              <a:rPr lang="ru-RU" sz="2800">
                <a:hlinkClick r:id="rId8" tooltip="Легкоатлетические многоборья"/>
              </a:rPr>
              <a:t>легкоатлетических многоборий</a:t>
            </a:r>
            <a:r>
              <a:rPr lang="ru-RU" sz="280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ru-RU" sz="4000" b="1"/>
              <a:t>Правила соревнований.</a:t>
            </a:r>
            <a:r>
              <a:rPr lang="ru-RU" sz="4000" b="1" i="1"/>
              <a:t/>
            </a:r>
            <a:br>
              <a:rPr lang="ru-RU" sz="4000" b="1" i="1"/>
            </a:br>
            <a:endParaRPr lang="ru-RU" sz="4000" b="1" i="1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Задача атлета - достигнуть наибольшей горизонтальной длины прыжка с разбега. Прыжки в длину проводятся в секторе для горизонтальных прыжков по общим правилам, установленным для этой разновидности технических видов. При выполнении прыжка атлеты в первой стадии совершают разбег по дорожке, затем отталкиваются одной ногой от специальной доски и прыгают в яму с песком. Дальность прыжка рассчитывается как расстояние от специальной метки на доске отталкивания до начала лунки от приземления в песке.</a:t>
            </a:r>
          </a:p>
          <a:p>
            <a:pPr>
              <a:lnSpc>
                <a:spcPct val="80000"/>
              </a:lnSpc>
            </a:pPr>
            <a:r>
              <a:rPr lang="ru-RU" sz="2000"/>
              <a:t>          Расстояние от доски отталкивания до дальнего края ямы для приземления должно быть не менее 10 м. Сама линия отталкивания должна быть расположена на расстоянии до 5 м от ближнего края ямы для приземления.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15400" cy="548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Задача атлета - достигнуть наибольшей горизонтальной длины прыжка с разбега. Прыжки в длину проводятся в секторе для горизонтальных прыжков по общим правилам, установленным для этой разновидности технических видов. При выполнении прыжка атлеты в первой стадии совершают разбег по дорожке, затем отталкиваются одной ногой от специальной доски и прыгают в яму с песком. Дальность прыжка рассчитывается как расстояние от специальной метки на доске отталкивания до начала лунки от приземления в песке.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      Расстояние от доски отталкивания до дальнего края ямы для приземления должно быть не менее 10 м. Сама линия отталкивания должна быть расположена на расстоянии до 5 м от ближнего края ямы для приземления.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Сектор для прыжка в длину</a:t>
            </a:r>
          </a:p>
        </p:txBody>
      </p:sp>
      <p:pic>
        <p:nvPicPr>
          <p:cNvPr id="15364" name="Picture 4" descr="http://upload.wikimedia.org/wikipedia/commons/thumb/b/be/Long_jump_area_at_TNT_-_Fortuna_Meeting_in_Kladno_16June2010_025.jpg/200px-Long_jump_area_at_TNT_-_Fortuna_Meeting_in_Kladno_16June2010_025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2057400"/>
            <a:ext cx="4927600" cy="3695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Попадание на доску отталкивания</a:t>
            </a:r>
          </a:p>
        </p:txBody>
      </p:sp>
      <p:pic>
        <p:nvPicPr>
          <p:cNvPr id="17412" name="Picture 4" descr="http://upload.wikimedia.org/wikipedia/commons/thumb/b/b9/Planche_d%27appel_saut_en_longueur.jpg/200px-Planche_d%27appel_saut_en_longueur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2590800"/>
            <a:ext cx="4470400" cy="2973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/>
              <a:t>2.  Техника и стиль</a:t>
            </a:r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066800" y="2057400"/>
            <a:ext cx="66929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/>
              <a:t>У мужчин атлетов мирового класса, начальная скорость при отталкивании от доски достигает 9,4-9,8 м/c. Оптимальным углом вылета </a:t>
            </a:r>
            <a:r>
              <a:rPr lang="ru-RU">
                <a:hlinkClick r:id="rId3" tooltip="Центр масс"/>
              </a:rPr>
              <a:t>центра масс</a:t>
            </a:r>
            <a:r>
              <a:rPr lang="ru-RU"/>
              <a:t> спортсмена к горизонту считается 20-22 градуса и высота центра масс относительно обычного положения при ходьбе — 50-70 см. Наивысшей скорости атлеты обычно достигают на последних трёх-четырёх шагах разбега.</a:t>
            </a:r>
          </a:p>
          <a:p>
            <a:pPr algn="ctr"/>
            <a:r>
              <a:rPr lang="ru-RU"/>
              <a:t>          Прыжок состоит из четырёх фаз: </a:t>
            </a:r>
            <a:r>
              <a:rPr lang="ru-RU" i="1"/>
              <a:t>разбега</a:t>
            </a:r>
            <a:r>
              <a:rPr lang="ru-RU"/>
              <a:t>, </a:t>
            </a:r>
            <a:r>
              <a:rPr lang="ru-RU" i="1"/>
              <a:t>отталкивания</a:t>
            </a:r>
            <a:r>
              <a:rPr lang="ru-RU"/>
              <a:t>, </a:t>
            </a:r>
            <a:r>
              <a:rPr lang="ru-RU" i="1"/>
              <a:t>полёта</a:t>
            </a:r>
            <a:r>
              <a:rPr lang="ru-RU"/>
              <a:t> и </a:t>
            </a:r>
            <a:r>
              <a:rPr lang="ru-RU" i="1"/>
              <a:t>приземления</a:t>
            </a:r>
            <a:r>
              <a:rPr lang="ru-RU"/>
              <a:t>. Наибольшие различия, с точки зрения техники, затрагивают полётную фазу прыжка.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История</a:t>
            </a:r>
          </a:p>
        </p:txBody>
      </p:sp>
      <p:pic>
        <p:nvPicPr>
          <p:cNvPr id="21508" name="Picture 4" descr="http://upload.wikimedia.org/wikipedia/commons/thumb/0/0d/Athlete_jumping_MAR_Palermo_NI2135.jpg/150px-Athlete_jumping_MAR_Palermo_NI2135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1752600"/>
            <a:ext cx="2084388" cy="3654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876800" y="3657600"/>
            <a:ext cx="292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/>
              <a:t>Античный прыгун в длину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758</Words>
  <Application>Microsoft Office PowerPoint</Application>
  <PresentationFormat>Экран (4:3)</PresentationFormat>
  <Paragraphs>113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Arial</vt:lpstr>
      <vt:lpstr>Оформление по умолчанию</vt:lpstr>
      <vt:lpstr>Прыжок в длину с разбега </vt:lpstr>
      <vt:lpstr>Содержание</vt:lpstr>
      <vt:lpstr>Презентация PowerPoint</vt:lpstr>
      <vt:lpstr>Правила соревнований. </vt:lpstr>
      <vt:lpstr>Презентация PowerPoint</vt:lpstr>
      <vt:lpstr>Сектор для прыжка в длину</vt:lpstr>
      <vt:lpstr>Попадание на доску отталкивания</vt:lpstr>
      <vt:lpstr>2.  Техника и стиль</vt:lpstr>
      <vt:lpstr>История</vt:lpstr>
      <vt:lpstr>Презентация PowerPoint</vt:lpstr>
      <vt:lpstr>3.2.  Современное состояние. </vt:lpstr>
      <vt:lpstr>4. Мировые рекорды. </vt:lpstr>
      <vt:lpstr>Техника прыжков в длину с разбега. </vt:lpstr>
      <vt:lpstr>Презентация PowerPoint</vt:lpstr>
      <vt:lpstr>Методика обучения технике прыжка. </vt:lpstr>
      <vt:lpstr>Прыжок в длину «согнув ноги». </vt:lpstr>
      <vt:lpstr>Полет</vt:lpstr>
      <vt:lpstr>Приземление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Бажукова Н В</dc:creator>
  <cp:lastModifiedBy>User</cp:lastModifiedBy>
  <cp:revision>4</cp:revision>
  <cp:lastPrinted>1601-01-01T00:00:00Z</cp:lastPrinted>
  <dcterms:created xsi:type="dcterms:W3CDTF">2011-05-31T05:25:36Z</dcterms:created>
  <dcterms:modified xsi:type="dcterms:W3CDTF">2020-12-03T11:03:30Z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