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2" r:id="rId4"/>
    <p:sldId id="257" r:id="rId5"/>
    <p:sldId id="277" r:id="rId6"/>
    <p:sldId id="260" r:id="rId7"/>
    <p:sldId id="264" r:id="rId8"/>
    <p:sldId id="263" r:id="rId9"/>
    <p:sldId id="261" r:id="rId10"/>
    <p:sldId id="258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FE47-329B-4008-AE7A-E76C16BF7BB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D037-5D9A-42B0-8AEF-544F9D998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FE47-329B-4008-AE7A-E76C16BF7BB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D037-5D9A-42B0-8AEF-544F9D998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FE47-329B-4008-AE7A-E76C16BF7BB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D037-5D9A-42B0-8AEF-544F9D998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FE47-329B-4008-AE7A-E76C16BF7BB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D037-5D9A-42B0-8AEF-544F9D998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FE47-329B-4008-AE7A-E76C16BF7BB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D037-5D9A-42B0-8AEF-544F9D998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FE47-329B-4008-AE7A-E76C16BF7BB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D037-5D9A-42B0-8AEF-544F9D998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FE47-329B-4008-AE7A-E76C16BF7BB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D037-5D9A-42B0-8AEF-544F9D998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FE47-329B-4008-AE7A-E76C16BF7BB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D037-5D9A-42B0-8AEF-544F9D998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FE47-329B-4008-AE7A-E76C16BF7BB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D037-5D9A-42B0-8AEF-544F9D998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FE47-329B-4008-AE7A-E76C16BF7BB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D037-5D9A-42B0-8AEF-544F9D998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1FFE47-329B-4008-AE7A-E76C16BF7BB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D3D037-5D9A-42B0-8AEF-544F9D998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  <a:alpha val="4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1FFE47-329B-4008-AE7A-E76C16BF7BBC}" type="datetimeFigureOut">
              <a:rPr lang="ru-RU" smtClean="0"/>
              <a:pPr/>
              <a:t>17.01.2014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D3D037-5D9A-42B0-8AEF-544F9D99828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Office_Word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500041"/>
            <a:ext cx="7772400" cy="642943"/>
          </a:xfrm>
        </p:spPr>
        <p:txBody>
          <a:bodyPr>
            <a:normAutofit fontScale="90000"/>
          </a:bodyPr>
          <a:lstStyle/>
          <a:p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Муниципальное казенное образовательное учреждение «</a:t>
            </a:r>
            <a:r>
              <a:rPr lang="ru-RU" sz="1600" dirty="0" err="1">
                <a:latin typeface="Times New Roman" pitchFamily="18" charset="0"/>
                <a:cs typeface="Times New Roman" pitchFamily="18" charset="0"/>
              </a:rPr>
              <a:t>Горковская</a:t>
            </a: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специальная (коррекционная) общеобразовательная школа-интернат для обучающихся, воспитанников с ограниченными возможностями здоровья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1142984"/>
            <a:ext cx="7391447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ЯМАЛ В ЛИЦАХ</a:t>
            </a:r>
          </a:p>
          <a:p>
            <a:pPr algn="ctr"/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Знаменитые люди </a:t>
            </a:r>
            <a:r>
              <a:rPr lang="ru-RU" sz="28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Шурышкарского</a:t>
            </a:r>
            <a:r>
              <a:rPr lang="ru-RU" sz="2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района. </a:t>
            </a:r>
            <a:endParaRPr lang="ru-RU" sz="2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026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  <p:pic>
        <p:nvPicPr>
          <p:cNvPr id="1027" name="Picture 3" descr="C:\Documents and Settings\Долгушина А К\Рабочий стол\Картинки ЯМАЛ\174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14744" y="3143248"/>
            <a:ext cx="1714512" cy="220718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4000496" y="5429264"/>
            <a:ext cx="43474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Долгушина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А.К., библиотекарь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500430" y="6000768"/>
            <a:ext cx="2000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Горки,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2013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28794" y="2643182"/>
            <a:ext cx="53603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Информационный стенд к Дню образования района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251231" cy="121444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C00000"/>
                </a:solidFill>
              </a:rPr>
              <a:t>Талигина</a:t>
            </a:r>
            <a:r>
              <a:rPr lang="ru-RU" dirty="0">
                <a:solidFill>
                  <a:srgbClr val="C00000"/>
                </a:solidFill>
              </a:rPr>
              <a:t> Надежда Михайловна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/>
              <a:t>мастер народного декоративно-прикладного искусства.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73050"/>
            <a:ext cx="5572164" cy="5853113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dirty="0" smtClean="0"/>
              <a:t>         Родилась </a:t>
            </a:r>
            <a:r>
              <a:rPr lang="ru-RU" sz="1400" dirty="0"/>
              <a:t>18.11.1953, в юрты </a:t>
            </a:r>
            <a:r>
              <a:rPr lang="ru-RU" sz="1400" dirty="0" err="1"/>
              <a:t>Тильтим</a:t>
            </a:r>
            <a:r>
              <a:rPr lang="ru-RU" sz="1400" dirty="0"/>
              <a:t> </a:t>
            </a:r>
            <a:r>
              <a:rPr lang="ru-RU" sz="1400" dirty="0" err="1"/>
              <a:t>Шурышкарского</a:t>
            </a:r>
            <a:r>
              <a:rPr lang="ru-RU" sz="1400" dirty="0"/>
              <a:t> района. Известная не только на Ямале, но и во всём финно-угорском мире мастер прикладного искусства, художник и учёный-исследователь, научный сотрудник </a:t>
            </a:r>
            <a:r>
              <a:rPr lang="ru-RU" sz="1400" dirty="0" err="1"/>
              <a:t>Ямальского</a:t>
            </a:r>
            <a:r>
              <a:rPr lang="ru-RU" sz="1400" dirty="0"/>
              <a:t> филиала института истории и этнографии Уральского отделения Российской академии наук, кандидат исторических наук Надежда Михайловна ТАЛИГИНА- частый гость журнала «</a:t>
            </a:r>
            <a:r>
              <a:rPr lang="ru-RU" sz="1400" dirty="0" err="1"/>
              <a:t>Ямальский</a:t>
            </a:r>
            <a:r>
              <a:rPr lang="ru-RU" sz="1400" dirty="0"/>
              <a:t> меридиан», многолетний автор иллюстраций к легендам и мифам </a:t>
            </a:r>
            <a:r>
              <a:rPr lang="ru-RU" sz="1400" dirty="0" err="1"/>
              <a:t>хантов</a:t>
            </a:r>
            <a:r>
              <a:rPr lang="ru-RU" sz="1400" dirty="0"/>
              <a:t>. родного декоративно-прикладного искусства. Работает с мехом, кожей, сукном, бисером, занимается графикой. Окончила </a:t>
            </a:r>
            <a:r>
              <a:rPr lang="ru-RU" sz="1400" dirty="0" err="1"/>
              <a:t>Салехардско</a:t>
            </a:r>
            <a:r>
              <a:rPr lang="ru-RU" sz="1400" dirty="0"/>
              <a:t> е культурно-просветительское училище (1980), Московское высшее художественно-промышленное училище им. С. Г. Строганова (1987). В 1987-92 — преподаватель </a:t>
            </a:r>
            <a:r>
              <a:rPr lang="ru-RU" sz="1400" dirty="0" err="1"/>
              <a:t>Салехардского</a:t>
            </a:r>
            <a:r>
              <a:rPr lang="ru-RU" sz="1400" dirty="0"/>
              <a:t> межокружного училища культуры и искусства. С 1992 — старший научный сотрудник Научного центра гуманитарных исследований коренных малочисленных народов Севера ЯНАО. Изучает традиционные обряды </a:t>
            </a:r>
            <a:r>
              <a:rPr lang="ru-RU" sz="1400" dirty="0" err="1"/>
              <a:t>сынских</a:t>
            </a:r>
            <a:r>
              <a:rPr lang="ru-RU" sz="1400" dirty="0"/>
              <a:t> ханты. Как только высвобождается свободным час-другой, Надежда Михайловна спешит в музейно-выставочный комплекс имени И.С. </a:t>
            </a:r>
            <a:r>
              <a:rPr lang="ru-RU" sz="1400" dirty="0" err="1"/>
              <a:t>Шемановского</a:t>
            </a:r>
            <a:r>
              <a:rPr lang="ru-RU" sz="1400" dirty="0"/>
              <a:t>. Она изучает здесь графику на стенах керамических сосудов, исполненных на сырой глине и обожжённых приблизительно в 5—4 веках до н.э., около двух с половиной тысяч лет назад. Тончайшие красивейшие изделия.</a:t>
            </a:r>
          </a:p>
          <a:p>
            <a:pPr algn="just">
              <a:buNone/>
            </a:pPr>
            <a:r>
              <a:rPr lang="ru-RU" sz="1400" dirty="0" smtClean="0"/>
              <a:t>          </a:t>
            </a:r>
            <a:r>
              <a:rPr lang="ru-RU" sz="1400" dirty="0"/>
              <a:t>Участник выставки «Северная цивилизация на пороге XXI века. Мифология, быт, культура» (г. Москва, 3.12.1999 —16.01.2000). Автор более 10 научных публикаций. Награждена бронзовой медалью ВДНХ.</a:t>
            </a:r>
          </a:p>
          <a:p>
            <a:pPr algn="just">
              <a:buNone/>
            </a:pPr>
            <a:r>
              <a:rPr lang="ru-RU" sz="1400" dirty="0"/>
              <a:t> </a:t>
            </a:r>
          </a:p>
        </p:txBody>
      </p:sp>
      <p:pic>
        <p:nvPicPr>
          <p:cNvPr id="5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 r="15899"/>
          <a:stretch>
            <a:fillRect/>
          </a:stretch>
        </p:blipFill>
        <p:spPr bwMode="auto">
          <a:xfrm>
            <a:off x="571472" y="1285860"/>
            <a:ext cx="2786082" cy="33754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4500570"/>
            <a:ext cx="2928958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251231" cy="207806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ХАРТАГАНОВ Геннадий Ефремович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>хантыйский художник прикладного искусства, резчик по дереву.</a:t>
            </a:r>
            <a:br>
              <a:rPr lang="ru-RU" sz="1800" dirty="0"/>
            </a:br>
            <a:r>
              <a:rPr lang="ru-RU" sz="1800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488" y="142852"/>
            <a:ext cx="6286512" cy="671514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     Родился </a:t>
            </a:r>
            <a:r>
              <a:rPr lang="ru-RU" sz="1600" dirty="0"/>
              <a:t>10 февраля 1945 г. в поселке </a:t>
            </a:r>
            <a:r>
              <a:rPr lang="ru-RU" sz="1600" dirty="0" err="1"/>
              <a:t>Питляр</a:t>
            </a:r>
            <a:r>
              <a:rPr lang="ru-RU" sz="1600" dirty="0"/>
              <a:t> </a:t>
            </a:r>
            <a:r>
              <a:rPr lang="ru-RU" sz="1600" dirty="0" err="1"/>
              <a:t>Шурышкарского</a:t>
            </a:r>
            <a:r>
              <a:rPr lang="ru-RU" sz="1600" dirty="0"/>
              <a:t> района Ямало-Ненецкого автономного округа Тюменской области. Член  СХ СССР с 1990 года. Резчик по дереву. Автор скульптурных композиций, традиционных изделий народа ханты (разные типы черпаков, доски для выделки кожи, национальная посуда).</a:t>
            </a:r>
          </a:p>
          <a:p>
            <a:pPr>
              <a:buNone/>
            </a:pPr>
            <a:r>
              <a:rPr lang="ru-RU" sz="1600" dirty="0" smtClean="0"/>
              <a:t>        С </a:t>
            </a:r>
            <a:r>
              <a:rPr lang="ru-RU" sz="1600" dirty="0"/>
              <a:t>1978 года методист </a:t>
            </a:r>
            <a:r>
              <a:rPr lang="ru-RU" sz="1600" dirty="0" err="1"/>
              <a:t>Шурышкарского</a:t>
            </a:r>
            <a:r>
              <a:rPr lang="ru-RU" sz="1600" dirty="0"/>
              <a:t> районного отдела культуры. Работает с народными мастерами. Организатор и преподаватель детской школы декоративно-прикладного творчества в п. </a:t>
            </a:r>
            <a:r>
              <a:rPr lang="ru-RU" sz="1600" dirty="0" err="1"/>
              <a:t>Питляр</a:t>
            </a:r>
            <a:r>
              <a:rPr lang="ru-RU" sz="1600" dirty="0"/>
              <a:t>. Участник городских, областных, всероссийских, международных (Канада, ЧССР, ГДР) выставок. В 1991 году - персональная выставка (</a:t>
            </a:r>
            <a:r>
              <a:rPr lang="ru-RU" sz="1600" dirty="0" err="1"/>
              <a:t>Салехардский</a:t>
            </a:r>
            <a:r>
              <a:rPr lang="ru-RU" sz="1600" dirty="0"/>
              <a:t> окружной краеведческий музей) и 1991 году - в Канаде. Произведения находятся в ТМИИ, ТОКМ, </a:t>
            </a:r>
            <a:r>
              <a:rPr lang="ru-RU" sz="1600" dirty="0" err="1"/>
              <a:t>Салехардском</a:t>
            </a:r>
            <a:r>
              <a:rPr lang="ru-RU" sz="1600" dirty="0"/>
              <a:t> окружном краеведческом музее, Ханты-Мансийском окружном центре культуры и искусства народов Севера, в частных собраниях России, Канады. </a:t>
            </a:r>
          </a:p>
          <a:p>
            <a:pPr>
              <a:buNone/>
            </a:pPr>
            <a:r>
              <a:rPr lang="ru-RU" sz="1600" dirty="0" smtClean="0"/>
              <a:t>       Живет </a:t>
            </a:r>
            <a:r>
              <a:rPr lang="ru-RU" sz="1600" dirty="0"/>
              <a:t>в поселке </a:t>
            </a:r>
            <a:r>
              <a:rPr lang="ru-RU" sz="1600" dirty="0" err="1"/>
              <a:t>Питляр</a:t>
            </a:r>
            <a:r>
              <a:rPr lang="ru-RU" sz="1600" dirty="0"/>
              <a:t> </a:t>
            </a:r>
            <a:r>
              <a:rPr lang="ru-RU" sz="1600" dirty="0" err="1"/>
              <a:t>Шурышкарского</a:t>
            </a:r>
            <a:r>
              <a:rPr lang="ru-RU" sz="1600" dirty="0"/>
              <a:t> района Ямало-Ненецкого автономного округа </a:t>
            </a:r>
            <a:r>
              <a:rPr lang="ru-RU" sz="1600" dirty="0" err="1"/>
              <a:t>Тюме</a:t>
            </a:r>
            <a:r>
              <a:rPr lang="ru-RU" sz="1600" dirty="0"/>
              <a:t> </a:t>
            </a:r>
            <a:r>
              <a:rPr lang="ru-RU" sz="1600" dirty="0" err="1"/>
              <a:t>нской</a:t>
            </a:r>
            <a:r>
              <a:rPr lang="ru-RU" sz="1600" dirty="0"/>
              <a:t> области Геннадий Ефремович продолжает творить и с удовольствием передает свои знания, свое мастерство ученикам, в родном поселке открыт своеобразный художественный центр, где он работает с </a:t>
            </a:r>
            <a:r>
              <a:rPr lang="ru-RU" sz="1600" dirty="0" smtClean="0"/>
              <a:t>детьми</a:t>
            </a:r>
          </a:p>
          <a:p>
            <a:pPr>
              <a:buNone/>
            </a:pPr>
            <a:r>
              <a:rPr lang="ru-RU" sz="1600" dirty="0" smtClean="0"/>
              <a:t>        На работы Геннадия </a:t>
            </a:r>
            <a:r>
              <a:rPr lang="ru-RU" sz="1600" dirty="0" err="1" smtClean="0"/>
              <a:t>Хартаганова</a:t>
            </a:r>
            <a:r>
              <a:rPr lang="ru-RU" sz="1600" dirty="0" smtClean="0"/>
              <a:t>, народного художника, скульптора малых форм, можно посмотреть в окружном Музейно-выставочном комплексе им. И.С. </a:t>
            </a:r>
            <a:r>
              <a:rPr lang="ru-RU" sz="1600" dirty="0" err="1" smtClean="0"/>
              <a:t>Шемановского</a:t>
            </a:r>
            <a:r>
              <a:rPr lang="ru-RU" sz="1600" dirty="0" smtClean="0"/>
              <a:t>.</a:t>
            </a:r>
          </a:p>
          <a:p>
            <a:r>
              <a:rPr lang="ru-RU" sz="1600" dirty="0"/>
              <a:t> </a:t>
            </a:r>
          </a:p>
          <a:p>
            <a:endParaRPr lang="ru-RU" sz="16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r>
              <a:rPr lang="ru-RU" sz="1800" dirty="0" smtClean="0">
                <a:solidFill>
                  <a:srgbClr val="C00000"/>
                </a:solidFill>
              </a:rPr>
              <a:t>10 .02.1945 г</a:t>
            </a:r>
            <a:endParaRPr lang="ru-RU" sz="1800" dirty="0">
              <a:solidFill>
                <a:srgbClr val="C00000"/>
              </a:solidFill>
            </a:endParaRPr>
          </a:p>
        </p:txBody>
      </p:sp>
      <p:pic>
        <p:nvPicPr>
          <p:cNvPr id="5" name="Рисунок 4" descr="C:\Documents and Settings\Долгушина А К\Мои документы\Мои рисунки\2010-12 (дек)\сканирование00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214554"/>
            <a:ext cx="2857520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3008313" cy="1649438"/>
          </a:xfrm>
        </p:spPr>
        <p:txBody>
          <a:bodyPr>
            <a:normAutofit/>
          </a:bodyPr>
          <a:lstStyle/>
          <a:p>
            <a:pPr algn="ctr"/>
            <a:r>
              <a:rPr lang="ru-RU" dirty="0">
                <a:solidFill>
                  <a:srgbClr val="C00000"/>
                </a:solidFill>
              </a:rPr>
              <a:t>ДУДНИКОВ Николай Федорович</a:t>
            </a:r>
            <a:r>
              <a:rPr lang="ru-RU" dirty="0"/>
              <a:t/>
            </a:r>
            <a:br>
              <a:rPr lang="ru-RU" dirty="0"/>
            </a:br>
            <a:r>
              <a:rPr lang="ru-RU" sz="1600" dirty="0" err="1"/>
              <a:t>ямальский</a:t>
            </a:r>
            <a:r>
              <a:rPr lang="ru-RU" sz="1600" dirty="0"/>
              <a:t> писатель, журналист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71802" y="0"/>
            <a:ext cx="6072198" cy="750096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dirty="0"/>
              <a:t> </a:t>
            </a:r>
            <a:endParaRPr lang="ru-RU" sz="2000" dirty="0"/>
          </a:p>
          <a:p>
            <a:pPr>
              <a:buNone/>
            </a:pPr>
            <a:r>
              <a:rPr lang="ru-RU" sz="1600" dirty="0" smtClean="0"/>
              <a:t>       Родился </a:t>
            </a:r>
            <a:r>
              <a:rPr lang="ru-RU" sz="1600" dirty="0"/>
              <a:t>1 мая 1948 г. в с. </a:t>
            </a:r>
            <a:r>
              <a:rPr lang="ru-RU" sz="1600" dirty="0" err="1"/>
              <a:t>Азовы</a:t>
            </a:r>
            <a:r>
              <a:rPr lang="ru-RU" sz="1600" dirty="0"/>
              <a:t> </a:t>
            </a:r>
            <a:r>
              <a:rPr lang="ru-RU" sz="1600" dirty="0" err="1"/>
              <a:t>Шурышкарского</a:t>
            </a:r>
            <a:r>
              <a:rPr lang="ru-RU" sz="1600" dirty="0"/>
              <a:t> района ЯНАО. В 1952 г. остался без родителей. Рос  у ближайших родственников в п.Горки. После окончания 8 класса обучался в </a:t>
            </a:r>
            <a:r>
              <a:rPr lang="ru-RU" sz="1600" dirty="0" err="1"/>
              <a:t>Салехардском</a:t>
            </a:r>
            <a:r>
              <a:rPr lang="ru-RU" sz="1600" dirty="0"/>
              <a:t> </a:t>
            </a:r>
            <a:r>
              <a:rPr lang="ru-RU" sz="1600" dirty="0" err="1"/>
              <a:t>медучилище</a:t>
            </a:r>
            <a:r>
              <a:rPr lang="ru-RU" sz="1600" dirty="0"/>
              <a:t>. В это время начал писать стихи, заметки.     В 1975 г . Николай Федорович Дудников окончил исторический факультет Кемеровского государственного университета. </a:t>
            </a:r>
          </a:p>
          <a:p>
            <a:r>
              <a:rPr lang="ru-RU" sz="1600" dirty="0"/>
              <a:t>Для Николая Фёдоровича профессиональная журналистская деятельность началась с районной газеты «Советское Заполярье» (п. Тазовский). </a:t>
            </a:r>
          </a:p>
          <a:p>
            <a:r>
              <a:rPr lang="ru-RU" sz="1600" dirty="0"/>
              <a:t> Работал на речном флоте, штатным корреспондентом газеты «Советское Заполярье», «Красный Север». В 1975 г. окончил историко-философский факультет Кемеровского университета. Написал книги для детей: «Медвежьи забавы», «Осетр-хвастун», «Мой дом Север», книги о </a:t>
            </a:r>
            <a:r>
              <a:rPr lang="ru-RU" sz="1600" dirty="0" err="1"/>
              <a:t>Пуровском</a:t>
            </a:r>
            <a:r>
              <a:rPr lang="ru-RU" sz="1600" dirty="0"/>
              <a:t>  и Тазовском районах.  Проведенное в Горках детство и неоднократные командировки в это село, вылились в сценарий документального фильма о сосланных на Ямал в годы Великой Отечественной войны поволжских немцах. По его сценарию в ФРГ поставлен фильм, а Николаю Федоровичу присуждена Международная творческая премия «</a:t>
            </a:r>
            <a:r>
              <a:rPr lang="ru-RU" sz="1600" dirty="0" err="1"/>
              <a:t>Дойче</a:t>
            </a:r>
            <a:r>
              <a:rPr lang="ru-RU" sz="1600" dirty="0"/>
              <a:t> </a:t>
            </a:r>
            <a:r>
              <a:rPr lang="ru-RU" sz="1600" dirty="0" err="1"/>
              <a:t>гемайншафт</a:t>
            </a:r>
            <a:r>
              <a:rPr lang="ru-RU" sz="1600" dirty="0"/>
              <a:t>». </a:t>
            </a:r>
          </a:p>
          <a:p>
            <a:pPr>
              <a:buNone/>
            </a:pPr>
            <a:r>
              <a:rPr lang="ru-RU" sz="1600" dirty="0"/>
              <a:t>     Н.Ф. Дудников первый из </a:t>
            </a:r>
            <a:r>
              <a:rPr lang="ru-RU" sz="1600" dirty="0" err="1"/>
              <a:t>ямальских</a:t>
            </a:r>
            <a:r>
              <a:rPr lang="ru-RU" sz="1600" dirty="0"/>
              <a:t> журналистов получил звание «Заслуженный работник культуры Российской Федерации» (1997). Член союза журналистов СССР (1972). Лауреат Международной творческой премии. </a:t>
            </a:r>
          </a:p>
          <a:p>
            <a:endParaRPr lang="ru-RU" sz="1600" dirty="0"/>
          </a:p>
        </p:txBody>
      </p:sp>
      <p:pic>
        <p:nvPicPr>
          <p:cNvPr id="5" name="Рисунок 4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643050"/>
            <a:ext cx="3143272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079751" cy="200665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</a:rPr>
              <a:t>Роман Прокопьевич РУГИН</a:t>
            </a:r>
            <a:r>
              <a:rPr lang="ru-RU" dirty="0"/>
              <a:t/>
            </a:r>
            <a:br>
              <a:rPr lang="ru-RU" dirty="0"/>
            </a:br>
            <a:r>
              <a:rPr lang="ru-RU" sz="1800" dirty="0"/>
              <a:t>писатель и общественный деятель, Почётный гражданин 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 smtClean="0"/>
              <a:t>г</a:t>
            </a:r>
            <a:r>
              <a:rPr lang="ru-RU" sz="1800" dirty="0"/>
              <a:t>. Салехарда </a:t>
            </a:r>
            <a:r>
              <a:rPr lang="ru-RU" sz="1800" dirty="0" smtClean="0"/>
              <a:t>,Ямало-Ненецкого </a:t>
            </a:r>
            <a:r>
              <a:rPr lang="ru-RU" sz="1800" dirty="0"/>
              <a:t>АО </a:t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571480"/>
            <a:ext cx="5929354" cy="58531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    главный </a:t>
            </a:r>
            <a:r>
              <a:rPr lang="ru-RU" sz="1600" dirty="0"/>
              <a:t>редактор журнала "</a:t>
            </a:r>
            <a:r>
              <a:rPr lang="ru-RU" sz="1600" dirty="0" err="1"/>
              <a:t>Ямальский</a:t>
            </a:r>
            <a:r>
              <a:rPr lang="ru-RU" sz="1600" dirty="0"/>
              <a:t> меридиан", член Союза писателей СССР, Лауреат литературной премии Союза писателей России, академик, автор 30 книг стихов и </a:t>
            </a:r>
            <a:r>
              <a:rPr lang="ru-RU" sz="1600" dirty="0" err="1" smtClean="0"/>
              <a:t>прозы.Роман</a:t>
            </a:r>
            <a:r>
              <a:rPr lang="ru-RU" sz="1600" dirty="0" smtClean="0"/>
              <a:t> </a:t>
            </a:r>
            <a:r>
              <a:rPr lang="ru-RU" sz="1600" dirty="0"/>
              <a:t>Прокопьевич </a:t>
            </a:r>
            <a:r>
              <a:rPr lang="ru-RU" sz="1600" dirty="0" err="1"/>
              <a:t>Ругин</a:t>
            </a:r>
            <a:r>
              <a:rPr lang="ru-RU" sz="1600" dirty="0"/>
              <a:t> родился 31 января 1939 года в поселке </a:t>
            </a:r>
            <a:r>
              <a:rPr lang="ru-RU" sz="1600" dirty="0" err="1"/>
              <a:t>Питляр</a:t>
            </a:r>
            <a:r>
              <a:rPr lang="ru-RU" sz="1600" dirty="0"/>
              <a:t> </a:t>
            </a:r>
            <a:r>
              <a:rPr lang="ru-RU" sz="1600" dirty="0" err="1"/>
              <a:t>Шурышкарского</a:t>
            </a:r>
            <a:r>
              <a:rPr lang="ru-RU" sz="1600" dirty="0"/>
              <a:t> района Ямало-Ненецкого автономного округа, в семье обского ханты. В 1958 году окончил </a:t>
            </a:r>
            <a:r>
              <a:rPr lang="ru-RU" sz="1600" dirty="0" err="1"/>
              <a:t>Салехардское</a:t>
            </a:r>
            <a:r>
              <a:rPr lang="ru-RU" sz="1600" dirty="0"/>
              <a:t> национальное педагогическое училище, затем был призван в ряды Советской Армии. В 1964 году поступил в Ленинградский государственный педагогический институт имени А. И. Герцена и окончил его в 1964 году по специальности педагогика и методика начального образования. С 1964 года по 1968 год работал вначале завучем, затем директором </a:t>
            </a:r>
            <a:r>
              <a:rPr lang="ru-RU" sz="1600" dirty="0" err="1"/>
              <a:t>Восяховской</a:t>
            </a:r>
            <a:r>
              <a:rPr lang="ru-RU" sz="1600" dirty="0"/>
              <a:t> восьмилетней школы </a:t>
            </a:r>
            <a:r>
              <a:rPr lang="ru-RU" sz="1600" dirty="0" err="1"/>
              <a:t>Шурышкарского</a:t>
            </a:r>
            <a:r>
              <a:rPr lang="ru-RU" sz="1600" dirty="0"/>
              <a:t> района.  С 1985 года - старший методист окружной </a:t>
            </a:r>
            <a:r>
              <a:rPr lang="ru-RU" sz="1600" dirty="0" err="1"/>
              <a:t>агиткультбригады</a:t>
            </a:r>
            <a:r>
              <a:rPr lang="ru-RU" sz="1600" dirty="0"/>
              <a:t>. За педагогическую деятельность награжден Почетной" грамотой Министерства просвещения РСФСР, в 1970 году - медалью "За доблестный труд. В ознаменование 100-летия со дня рождения Владимира Ильича Ленина".</a:t>
            </a:r>
          </a:p>
          <a:p>
            <a:pPr>
              <a:buNone/>
            </a:pPr>
            <a:r>
              <a:rPr lang="ru-RU" sz="1600" dirty="0" smtClean="0"/>
              <a:t>        В </a:t>
            </a:r>
            <a:r>
              <a:rPr lang="ru-RU" sz="1600" dirty="0"/>
              <a:t>90-е годы становится редактором окружного историко-культурного, научно-популярного журнала "</a:t>
            </a:r>
            <a:r>
              <a:rPr lang="ru-RU" sz="1600" dirty="0" err="1"/>
              <a:t>Ямальский</a:t>
            </a:r>
            <a:r>
              <a:rPr lang="ru-RU" sz="1600" dirty="0"/>
              <a:t> меридиан", лидером литературно-культурной жизни региона</a:t>
            </a:r>
            <a:r>
              <a:rPr lang="ru-RU" sz="1400" dirty="0"/>
              <a:t>. </a:t>
            </a:r>
          </a:p>
        </p:txBody>
      </p:sp>
      <p:pic>
        <p:nvPicPr>
          <p:cNvPr id="5" name="Рисунок 4" descr="C:\Documents and Settings\Долгушина А К\Мои документы\Документы для сохраненния\2009-12 (дек)\сканирование0003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357430"/>
            <a:ext cx="2786082" cy="3624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642918"/>
            <a:ext cx="7472386" cy="5853113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dirty="0" smtClean="0"/>
              <a:t>           В писательском союзе с 1983 года. Широко известный публицист, прозаик, поэт. Писать стал в конце 50-х годов, В 1996-1998 годах вышел трехтомник избранных произведений Р.П. </a:t>
            </a:r>
            <a:r>
              <a:rPr lang="ru-RU" dirty="0" err="1" smtClean="0"/>
              <a:t>Ругина</a:t>
            </a:r>
            <a:r>
              <a:rPr lang="ru-RU" dirty="0" smtClean="0"/>
              <a:t>. В последующие годы в различных центральных и региональных изданиях увидели свет 30 книг с его стихами, и прозой, фольклором. Публиковался во многих коллективных сборниках и антологиях. Отдельные стихи и проза </a:t>
            </a:r>
            <a:r>
              <a:rPr lang="ru-RU" dirty="0" err="1" smtClean="0"/>
              <a:t>ямальского</a:t>
            </a:r>
            <a:r>
              <a:rPr lang="ru-RU" dirty="0" smtClean="0"/>
              <a:t> автора переведены на финский, эстонский, французский, итальянский, венгерский, чешский, испанский, польский и английский языки. В 2001 году вышла в свет книга избранных произведений, открывшая серию "Библиотека писателей Ямала".Два его стихотворения вошли в антологию мировой поэзии. Роман </a:t>
            </a:r>
            <a:r>
              <a:rPr lang="ru-RU" dirty="0" err="1" smtClean="0"/>
              <a:t>Ругин</a:t>
            </a:r>
            <a:r>
              <a:rPr lang="ru-RU" dirty="0" smtClean="0"/>
              <a:t> активно сотрудничает с композиторами округа и города Москвы, многие его стихи положены на музыку.</a:t>
            </a:r>
          </a:p>
          <a:p>
            <a:pPr>
              <a:buNone/>
            </a:pPr>
            <a:r>
              <a:rPr lang="ru-RU" dirty="0" smtClean="0"/>
              <a:t>            В 1988 году Р.П. </a:t>
            </a:r>
            <a:r>
              <a:rPr lang="ru-RU" dirty="0" err="1" smtClean="0"/>
              <a:t>Ругин</a:t>
            </a:r>
            <a:r>
              <a:rPr lang="ru-RU" dirty="0" smtClean="0"/>
              <a:t> был удостоен звания лауреата литературной премии писателей СССР, с 1983 года – член Союза писателей России.  Живет и работает в г. Салехарде.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5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200" dirty="0">
                <a:solidFill>
                  <a:srgbClr val="C00000"/>
                </a:solidFill>
              </a:rPr>
              <a:t>Федор Егорович Конев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поэт, писатель, драматург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73050"/>
            <a:ext cx="5643602" cy="6156346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 </a:t>
            </a:r>
            <a:r>
              <a:rPr lang="ru-RU" sz="1400" dirty="0" smtClean="0"/>
              <a:t>Я</a:t>
            </a:r>
            <a:r>
              <a:rPr lang="ru-RU" sz="1400" dirty="0"/>
              <a:t>, Федор Егорович Конев. Родился 28 февраля 1935 года в селе Мужи. Окончил среднюю школу. После школы поехал в Москву поступать в Литературный институт, получив вызов. Прежде послал свои стихи. Но сдавать экзамены не стал, потому что испугался немецкого языка. Мне посоветовали пойти в институт кинематографии. Там немецкий не сдавали. Я там хорошо прошел творческий конкурс, но провалил последний экзамен по истории. Вернулся назад. Иван Истомин, писатель, устроил меня в Салехарде работать в газете. Но бытовые условия заставили поехать в Мужи. А там подоспела мобилизация. Был военком, фамилию забыл, что-то вроде – </a:t>
            </a:r>
            <a:r>
              <a:rPr lang="ru-RU" sz="1400" dirty="0" err="1"/>
              <a:t>Кешко</a:t>
            </a:r>
            <a:r>
              <a:rPr lang="ru-RU" sz="1400" dirty="0"/>
              <a:t>, тоже стихами баловался. Долго раздумывал – послать меня в армию или дать год подготовиться в институт. Я попросился в армию. Отслужил два года в Забайкалье. Был командиром танка, гвардии старшим сержантом. Но капитан </a:t>
            </a:r>
            <a:r>
              <a:rPr lang="ru-RU" sz="1400" dirty="0" err="1"/>
              <a:t>Цибизов</a:t>
            </a:r>
            <a:r>
              <a:rPr lang="ru-RU" sz="1400" dirty="0"/>
              <a:t> вырвал одну лычку за самоволку – любил уходить в степь. Вернулся в Мужи и поначалу работал в собесе, недолго, а потом меня перевели в районную газету. Редактором был </a:t>
            </a:r>
            <a:r>
              <a:rPr lang="ru-RU" sz="1400" dirty="0" err="1"/>
              <a:t>Тутолмин</a:t>
            </a:r>
            <a:r>
              <a:rPr lang="ru-RU" sz="1400" dirty="0"/>
              <a:t>. В двадцать три года снова поехал в Москву и на этот раз успешно сдал экзамены, поступил во ВГИК на сценарный факультет.</a:t>
            </a:r>
          </a:p>
          <a:p>
            <a:pPr>
              <a:buNone/>
            </a:pPr>
            <a:r>
              <a:rPr lang="ru-RU" sz="1400" dirty="0" smtClean="0"/>
              <a:t>         В </a:t>
            </a:r>
            <a:r>
              <a:rPr lang="ru-RU" sz="1400" dirty="0"/>
              <a:t>1960 году проходил практику на Тюменском телевидении. Впервые снял по своему сценарию художественную киноновеллу. Потом взял академический отпуск по семейным обстоятельствам, родился сын Андрей. Окончил ВГИК и поехал по направлению в Сыктывкар, там открывалось телевидение. Делали все с нуля. Там снял несколько фильмов в качестве режиссера, документальных. Заведовал редакцией литературно-художественных передач.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Рисунок 4" descr="C:\Documents and Settings\Долгушина А К\Мои документы\Мои рисунки\2010-12 (дек)\сканирование0005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500174"/>
            <a:ext cx="3071834" cy="4167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85728"/>
            <a:ext cx="8072494" cy="628654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200" dirty="0" smtClean="0"/>
              <a:t>          Написал </a:t>
            </a:r>
            <a:r>
              <a:rPr lang="ru-RU" sz="1200" dirty="0"/>
              <a:t>сценарий «Судный день» и послал на «</a:t>
            </a:r>
            <a:r>
              <a:rPr lang="ru-RU" sz="1200" dirty="0" err="1"/>
              <a:t>Беларусьфильм</a:t>
            </a:r>
            <a:r>
              <a:rPr lang="ru-RU" sz="1200" dirty="0"/>
              <a:t>». Там заинтересовались </a:t>
            </a:r>
            <a:r>
              <a:rPr lang="ru-RU" sz="1200" dirty="0" smtClean="0"/>
              <a:t>мною, как </a:t>
            </a:r>
            <a:r>
              <a:rPr lang="ru-RU" sz="1200" dirty="0" err="1" smtClean="0"/>
              <a:t>автором,и</a:t>
            </a:r>
            <a:r>
              <a:rPr lang="ru-RU" sz="1200" dirty="0" smtClean="0"/>
              <a:t> </a:t>
            </a:r>
            <a:r>
              <a:rPr lang="ru-RU" sz="1200" dirty="0"/>
              <a:t>пригласили на работу. 1968 году я переехал в Минск и бессменно проработал там двадцать девять лет. Был членом сценарно-редакционной коллегии, главным редактор студии им. </a:t>
            </a:r>
            <a:r>
              <a:rPr lang="ru-RU" sz="1200" dirty="0" err="1"/>
              <a:t>Тарича</a:t>
            </a:r>
            <a:r>
              <a:rPr lang="ru-RU" sz="1200" dirty="0"/>
              <a:t>, когда «</a:t>
            </a:r>
            <a:r>
              <a:rPr lang="ru-RU" sz="1200" dirty="0" err="1"/>
              <a:t>Беларусьфильм</a:t>
            </a:r>
            <a:r>
              <a:rPr lang="ru-RU" sz="1200" dirty="0"/>
              <a:t>» разделился на три студии, после воссоединения стал заместителем главного редактора «</a:t>
            </a:r>
            <a:r>
              <a:rPr lang="ru-RU" sz="1200" dirty="0" err="1"/>
              <a:t>Беларусьфильма</a:t>
            </a:r>
            <a:r>
              <a:rPr lang="ru-RU" sz="1200" dirty="0"/>
              <a:t>». Ровно в шестьдесят лет по своей воле ушел с работы, чтобы заняться прозой, которой уделял мало времени, выпустил всего две книжки, а замыслов набралось много. За эти годы написал два романа и большую повесть о своем брате Петре. Закончил первую часть большого романа под условным названием «Золотая баба». Это о вечном поиске человеком Красоты. Собираюсь засесть за вторую часть, в которой действие проходит в дебрях верховьев </a:t>
            </a:r>
            <a:r>
              <a:rPr lang="ru-RU" sz="1200" dirty="0" err="1"/>
              <a:t>Сыни</a:t>
            </a:r>
            <a:r>
              <a:rPr lang="ru-RU" sz="1200" dirty="0"/>
              <a:t>.</a:t>
            </a:r>
          </a:p>
          <a:p>
            <a:pPr>
              <a:buNone/>
            </a:pPr>
            <a:r>
              <a:rPr lang="ru-RU" sz="1200" dirty="0" smtClean="0"/>
              <a:t>            За </a:t>
            </a:r>
            <a:r>
              <a:rPr lang="ru-RU" sz="1200" dirty="0"/>
              <a:t>годы работы на киностудии участвовал в создании многих фильмов качестве редактора.. Как </a:t>
            </a:r>
            <a:r>
              <a:rPr lang="ru-RU" sz="1200" dirty="0" smtClean="0"/>
              <a:t>автор участвовал </a:t>
            </a:r>
            <a:r>
              <a:rPr lang="ru-RU" sz="1200" dirty="0"/>
              <a:t>в создании следующих фильмов:</a:t>
            </a:r>
          </a:p>
          <a:p>
            <a:pPr>
              <a:buNone/>
            </a:pPr>
            <a:r>
              <a:rPr lang="ru-RU" sz="1200" dirty="0" smtClean="0"/>
              <a:t>1. "Счастливый человек" –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И. Добролюбов.</a:t>
            </a:r>
          </a:p>
          <a:p>
            <a:pPr>
              <a:buNone/>
            </a:pPr>
            <a:r>
              <a:rPr lang="ru-RU" sz="1200" dirty="0" smtClean="0"/>
              <a:t>2. "Нечаянная любовь" –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И. Шульман.</a:t>
            </a:r>
          </a:p>
          <a:p>
            <a:pPr>
              <a:buNone/>
            </a:pPr>
            <a:r>
              <a:rPr lang="ru-RU" sz="1200" dirty="0" smtClean="0"/>
              <a:t>3. "Обочина" –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В. Никифоров.</a:t>
            </a:r>
          </a:p>
          <a:p>
            <a:pPr>
              <a:buNone/>
            </a:pPr>
            <a:r>
              <a:rPr lang="ru-RU" sz="1200" dirty="0" smtClean="0"/>
              <a:t>4. "Пламя" – две серии –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В. Четвериков.</a:t>
            </a:r>
          </a:p>
          <a:p>
            <a:pPr>
              <a:buNone/>
            </a:pPr>
            <a:r>
              <a:rPr lang="ru-RU" sz="1200" dirty="0" smtClean="0"/>
              <a:t>5. "Половодье" – две серии –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В. Четвериков.</a:t>
            </a:r>
          </a:p>
          <a:p>
            <a:pPr>
              <a:buNone/>
            </a:pPr>
            <a:r>
              <a:rPr lang="ru-RU" sz="1200" dirty="0" smtClean="0"/>
              <a:t>6. "Сад" – </a:t>
            </a:r>
            <a:r>
              <a:rPr lang="ru-RU" sz="1200" dirty="0" err="1" smtClean="0"/>
              <a:t>реж.В</a:t>
            </a:r>
            <a:r>
              <a:rPr lang="ru-RU" sz="1200" dirty="0" smtClean="0"/>
              <a:t> Четвериков.</a:t>
            </a:r>
          </a:p>
          <a:p>
            <a:pPr>
              <a:buNone/>
            </a:pPr>
            <a:r>
              <a:rPr lang="ru-RU" sz="1200" dirty="0" smtClean="0"/>
              <a:t>7. "</a:t>
            </a:r>
            <a:r>
              <a:rPr lang="ru-RU" sz="1200" dirty="0" err="1" smtClean="0"/>
              <a:t>Фруза</a:t>
            </a:r>
            <a:r>
              <a:rPr lang="ru-RU" sz="1200" dirty="0" smtClean="0"/>
              <a:t>" –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В. Никифоров.</a:t>
            </a:r>
          </a:p>
          <a:p>
            <a:pPr>
              <a:buNone/>
            </a:pPr>
            <a:r>
              <a:rPr lang="ru-RU" sz="1200" dirty="0" smtClean="0"/>
              <a:t>8. "Радуница" –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Ю. </a:t>
            </a:r>
            <a:r>
              <a:rPr lang="ru-RU" sz="1200" dirty="0" err="1" smtClean="0"/>
              <a:t>Марухин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9. "Личный интерес" – две серии –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С.Сычев.</a:t>
            </a:r>
          </a:p>
          <a:p>
            <a:pPr>
              <a:buNone/>
            </a:pPr>
            <a:r>
              <a:rPr lang="ru-RU" sz="1200" dirty="0" smtClean="0"/>
              <a:t>10. "Крест милосердия" – четыре серии –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</a:t>
            </a:r>
            <a:r>
              <a:rPr lang="ru-RU" sz="1200" dirty="0" err="1" smtClean="0"/>
              <a:t>Д.Нижнековская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11. "Белое озеро" – </a:t>
            </a:r>
            <a:r>
              <a:rPr lang="ru-RU" sz="1200" dirty="0" err="1" smtClean="0"/>
              <a:t>реж.Л.Мартынюк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12. "</a:t>
            </a:r>
            <a:r>
              <a:rPr lang="ru-RU" sz="1200" dirty="0" err="1" smtClean="0"/>
              <a:t>Ятринская</a:t>
            </a:r>
            <a:r>
              <a:rPr lang="ru-RU" sz="1200" dirty="0" smtClean="0"/>
              <a:t> ведьма" – </a:t>
            </a:r>
            <a:r>
              <a:rPr lang="ru-RU" sz="1200" dirty="0" err="1" smtClean="0"/>
              <a:t>реж.Б</a:t>
            </a:r>
            <a:r>
              <a:rPr lang="ru-RU" sz="1200" dirty="0" smtClean="0"/>
              <a:t>. </a:t>
            </a:r>
            <a:r>
              <a:rPr lang="ru-RU" sz="1200" dirty="0" err="1" smtClean="0"/>
              <a:t>Шадурский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13. "Черный аист" –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В. Туров</a:t>
            </a:r>
          </a:p>
          <a:p>
            <a:pPr>
              <a:buNone/>
            </a:pPr>
            <a:r>
              <a:rPr lang="ru-RU" sz="1200" dirty="0" smtClean="0"/>
              <a:t>14. "Шляхтич </a:t>
            </a:r>
            <a:r>
              <a:rPr lang="ru-RU" sz="1200" dirty="0" err="1" smtClean="0"/>
              <a:t>Завальня</a:t>
            </a:r>
            <a:r>
              <a:rPr lang="ru-RU" sz="1200" dirty="0" smtClean="0"/>
              <a:t>" –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В. Туров.</a:t>
            </a:r>
          </a:p>
          <a:p>
            <a:pPr>
              <a:buNone/>
            </a:pPr>
            <a:r>
              <a:rPr lang="ru-RU" sz="1200" dirty="0" smtClean="0"/>
              <a:t>15. «Бальное платье» – </a:t>
            </a:r>
            <a:r>
              <a:rPr lang="ru-RU" sz="1200" dirty="0" err="1" smtClean="0"/>
              <a:t>реж</a:t>
            </a:r>
            <a:r>
              <a:rPr lang="ru-RU" sz="1200" dirty="0" smtClean="0"/>
              <a:t>. М. </a:t>
            </a:r>
            <a:r>
              <a:rPr lang="ru-RU" sz="1200" dirty="0" err="1" smtClean="0"/>
              <a:t>Касымова</a:t>
            </a:r>
            <a:r>
              <a:rPr lang="ru-RU" sz="1200" dirty="0" smtClean="0"/>
              <a:t>.</a:t>
            </a:r>
          </a:p>
          <a:p>
            <a:pPr>
              <a:buNone/>
            </a:pPr>
            <a:r>
              <a:rPr lang="ru-RU" sz="1200" dirty="0" smtClean="0"/>
              <a:t>16. Киноновеллы – "Аннушка", "Встречайте с оркестром", "Революционный этюд", "Острова на далеких озерах" и ряд документальных фильмов.</a:t>
            </a:r>
          </a:p>
          <a:p>
            <a:pPr>
              <a:buNone/>
            </a:pPr>
            <a:r>
              <a:rPr lang="ru-RU" sz="1400" dirty="0" smtClean="0"/>
              <a:t> </a:t>
            </a:r>
          </a:p>
          <a:p>
            <a:pPr>
              <a:buNone/>
            </a:pPr>
            <a:r>
              <a:rPr lang="ru-RU" sz="1400" dirty="0"/>
              <a:t> </a:t>
            </a:r>
          </a:p>
          <a:p>
            <a:pPr>
              <a:buNone/>
            </a:pPr>
            <a:endParaRPr lang="ru-RU" sz="1400" dirty="0"/>
          </a:p>
        </p:txBody>
      </p:sp>
      <p:pic>
        <p:nvPicPr>
          <p:cNvPr id="5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3008313" cy="21495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200" dirty="0">
                <a:solidFill>
                  <a:srgbClr val="C00000"/>
                </a:solidFill>
              </a:rPr>
              <a:t>Юрий АФАНАСЬЕВ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журналист, прозаик, детский писатель, член Союза писателей СССР, главный редактор альманаха "Обская радуга"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571480"/>
            <a:ext cx="5500726" cy="585311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1600" dirty="0" smtClean="0"/>
              <a:t>         </a:t>
            </a:r>
            <a:r>
              <a:rPr lang="ru-RU" sz="1400" dirty="0" smtClean="0"/>
              <a:t>Афанасьев </a:t>
            </a:r>
            <a:r>
              <a:rPr lang="ru-RU" sz="1400" dirty="0"/>
              <a:t>Юрий Николаевич (11.04.1940 г. – 2004г.) - журналист, прозаик, детский писатель. Родился в с. </a:t>
            </a:r>
            <a:r>
              <a:rPr lang="ru-RU" sz="1400" dirty="0" err="1"/>
              <a:t>Питляр</a:t>
            </a:r>
            <a:r>
              <a:rPr lang="ru-RU" sz="1400" dirty="0"/>
              <a:t> </a:t>
            </a:r>
            <a:r>
              <a:rPr lang="ru-RU" sz="1400" dirty="0" err="1"/>
              <a:t>Шурышкарского</a:t>
            </a:r>
            <a:r>
              <a:rPr lang="ru-RU" sz="1400" dirty="0"/>
              <a:t> района Ямало-Ненецкого национального округа. Выпускник </a:t>
            </a:r>
            <a:r>
              <a:rPr lang="ru-RU" sz="1400" dirty="0" err="1"/>
              <a:t>Салехардского</a:t>
            </a:r>
            <a:r>
              <a:rPr lang="ru-RU" sz="1400" dirty="0"/>
              <a:t> национального педагогического училища и Ленинградского педагогического института им. А.И. Герцена. </a:t>
            </a:r>
          </a:p>
          <a:p>
            <a:pPr>
              <a:buNone/>
            </a:pPr>
            <a:r>
              <a:rPr lang="ru-RU" sz="1400" dirty="0" smtClean="0"/>
              <a:t>         "</a:t>
            </a:r>
            <a:r>
              <a:rPr lang="ru-RU" sz="1400" dirty="0"/>
              <a:t>Красный Север" и "Ленинский путь". Публиковался в журналах "Урал" и "Костер", альманахах "Тюмень литературная", "Под сенью </a:t>
            </a:r>
            <a:r>
              <a:rPr lang="ru-RU" sz="1400" dirty="0" err="1"/>
              <a:t>нохар-юха</a:t>
            </a:r>
            <a:r>
              <a:rPr lang="ru-RU" sz="1400" dirty="0"/>
              <a:t>". Работал в жанрах повести, сказа и сказки.</a:t>
            </a:r>
          </a:p>
          <a:p>
            <a:pPr>
              <a:buNone/>
            </a:pPr>
            <a:r>
              <a:rPr lang="ru-RU" sz="1400" dirty="0" smtClean="0"/>
              <a:t>         Первая </a:t>
            </a:r>
            <a:r>
              <a:rPr lang="ru-RU" sz="1400" dirty="0"/>
              <a:t>книга писателя "Сказки дедушки </a:t>
            </a:r>
            <a:r>
              <a:rPr lang="ru-RU" sz="1400" dirty="0" err="1"/>
              <a:t>Ай-по</a:t>
            </a:r>
            <a:r>
              <a:rPr lang="ru-RU" sz="1400" dirty="0"/>
              <a:t>" (1974 г.) основана на мотивах хантыйского фольклора. Автор книг "В морозный день" (1986), "Мы с Митяем" (под одной обложкой с С.Мальцевым) (1980), "Ритмы тундры" (1994) и др. Много пишет для детей. В альманахе </a:t>
            </a:r>
            <a:r>
              <a:rPr lang="ru-RU" sz="1400" dirty="0" err="1"/>
              <a:t>салехардских</a:t>
            </a:r>
            <a:r>
              <a:rPr lang="ru-RU" sz="1400" dirty="0"/>
              <a:t> литераторов "Под сенью </a:t>
            </a:r>
            <a:r>
              <a:rPr lang="ru-RU" sz="1400" dirty="0" err="1"/>
              <a:t>нохар-юха</a:t>
            </a:r>
            <a:r>
              <a:rPr lang="ru-RU" sz="1400" dirty="0"/>
              <a:t>" (издательство "</a:t>
            </a:r>
            <a:r>
              <a:rPr lang="ru-RU" sz="1400" dirty="0" err="1"/>
              <a:t>СофтДизайн</a:t>
            </a:r>
            <a:r>
              <a:rPr lang="ru-RU" sz="1400" dirty="0"/>
              <a:t>", 1995) опубликован его рассказ-быль "Две ели". В своем творчестве Ю. Афанасьев отражает и выражает все многообразие проблем Тюменского севера - экологических, природоохранных, краеведческих, межнациональных отношений, культуры и быта малых народов.</a:t>
            </a:r>
          </a:p>
          <a:p>
            <a:pPr>
              <a:buNone/>
            </a:pPr>
            <a:r>
              <a:rPr lang="ru-RU" sz="1400" dirty="0" smtClean="0"/>
              <a:t>          По </a:t>
            </a:r>
            <a:r>
              <a:rPr lang="ru-RU" sz="1400" dirty="0"/>
              <a:t>сказкам Ю.Н. Афанасьева снят мультипликационный фильм.</a:t>
            </a:r>
          </a:p>
          <a:p>
            <a:pPr>
              <a:buNone/>
            </a:pPr>
            <a:r>
              <a:rPr lang="ru-RU" sz="1400" dirty="0" smtClean="0"/>
              <a:t>          Член </a:t>
            </a:r>
            <a:r>
              <a:rPr lang="ru-RU" sz="1400" dirty="0"/>
              <a:t>Союза писателей России.</a:t>
            </a:r>
          </a:p>
          <a:p>
            <a:pPr>
              <a:buNone/>
            </a:pPr>
            <a:r>
              <a:rPr lang="ru-RU" sz="1400" dirty="0" smtClean="0"/>
              <a:t>          В </a:t>
            </a:r>
            <a:r>
              <a:rPr lang="ru-RU" sz="1400" dirty="0"/>
              <a:t>последние годы активно занимался проблемами экологии Севера, возглавлял комитет по охране природы в с. Мужи. Последнее время жил в г. Салехарде. Был редактором альманаха «Обская радуга».</a:t>
            </a:r>
          </a:p>
          <a:p>
            <a:pPr>
              <a:buNone/>
            </a:pPr>
            <a:r>
              <a:rPr lang="ru-RU" sz="1400" dirty="0"/>
              <a:t> </a:t>
            </a:r>
          </a:p>
          <a:p>
            <a:pPr>
              <a:buNone/>
            </a:pPr>
            <a:endParaRPr lang="ru-RU" sz="1600" dirty="0"/>
          </a:p>
        </p:txBody>
      </p:sp>
      <p:pic>
        <p:nvPicPr>
          <p:cNvPr id="5" name="Рисунок 4" descr="C:\Documents and Settings\Долгушина А К\Мои документы\Документы для сохраненния\2009-12 (дек)\сканирование0006.jpg"/>
          <p:cNvPicPr/>
          <p:nvPr/>
        </p:nvPicPr>
        <p:blipFill>
          <a:blip r:embed="rId2"/>
          <a:srcRect r="4439"/>
          <a:stretch>
            <a:fillRect/>
          </a:stretch>
        </p:blipFill>
        <p:spPr bwMode="auto">
          <a:xfrm>
            <a:off x="214282" y="2071678"/>
            <a:ext cx="314327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3008313" cy="1285884"/>
          </a:xfrm>
        </p:spPr>
        <p:txBody>
          <a:bodyPr>
            <a:normAutofit fontScale="90000"/>
          </a:bodyPr>
          <a:lstStyle/>
          <a:p>
            <a:pPr indent="114300" algn="ctr">
              <a:defRPr/>
            </a:pPr>
            <a: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Павел Рудольфович Черкашин</a:t>
            </a:r>
            <a:b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Поэт</a:t>
            </a:r>
            <a:r>
              <a:rPr lang="ru-RU" sz="1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sz="1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500042"/>
            <a:ext cx="5111750" cy="5853113"/>
          </a:xfrm>
        </p:spPr>
        <p:txBody>
          <a:bodyPr>
            <a:normAutofit fontScale="70000" lnSpcReduction="20000"/>
          </a:bodyPr>
          <a:lstStyle/>
          <a:p>
            <a:pPr indent="114300">
              <a:buNone/>
              <a:defRPr/>
            </a:pP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Родился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в 1972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г.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селе Мужи. Его стихи, очерки, рассказы печатались на страницах областных газет «Тюмень литературная», «Тюменская правда», «Наше время», а также в окружных газетах ХМАО. Он автор книги художественной прозы «Анастасия», сборник « С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Югрой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повенчаны навеки», изданного в честь 25-летия УВД ХМАО. </a:t>
            </a:r>
          </a:p>
          <a:p>
            <a:pPr indent="114300">
              <a:buNone/>
              <a:defRPr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Первый поэтический сборник молодого писателя называется «Память детства», приурочена празднованию 160-летию «малой родины» Павла Черкашина – с. Мужи.</a:t>
            </a:r>
          </a:p>
          <a:p>
            <a:pPr indent="114300">
              <a:buNone/>
              <a:defRPr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Живет и работает в г. Ханты-Мансийск</a:t>
            </a:r>
            <a:r>
              <a:rPr lang="ru-RU" dirty="0"/>
              <a:t>е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/>
          <a:stretch>
            <a:fillRect/>
          </a:stretch>
        </p:blipFill>
        <p:spPr bwMode="auto">
          <a:xfrm>
            <a:off x="214282" y="1785926"/>
            <a:ext cx="3161328" cy="41529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14290"/>
            <a:ext cx="3008313" cy="2006628"/>
          </a:xfrm>
        </p:spPr>
        <p:txBody>
          <a:bodyPr>
            <a:normAutofit fontScale="90000"/>
          </a:bodyPr>
          <a:lstStyle/>
          <a:p>
            <a:pPr indent="342900" algn="ctr">
              <a:defRPr/>
            </a:pPr>
            <a:r>
              <a:rPr lang="ru-RU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Николай </a:t>
            </a:r>
            <a: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Васильевич Архангельский </a:t>
            </a:r>
            <a:b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(1922 – 1945г.г.)</a:t>
            </a:r>
            <a: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Герой Советского Союза</a:t>
            </a:r>
            <a:b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/>
            </a:r>
            <a:br>
              <a:rPr lang="ru-RU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643306" y="571480"/>
            <a:ext cx="5111750" cy="5853113"/>
          </a:xfrm>
        </p:spPr>
        <p:txBody>
          <a:bodyPr>
            <a:normAutofit fontScale="47500" lnSpcReduction="20000"/>
          </a:bodyPr>
          <a:lstStyle/>
          <a:p>
            <a:pPr marL="0" lvl="0" indent="0" algn="just" fontAlgn="base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Родился и закончил школу-семилетку в селе Мужи, Ямало-Ненецкого национального округа. Среднее образование получил в городе Шадринске. В 1940 году поступил в Оренбургское авиационное училище им.Ворошилова, которое закончил</a:t>
            </a:r>
            <a:r>
              <a:rPr lang="ru-RU" sz="34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3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 отличием.</a:t>
            </a:r>
            <a:br>
              <a:rPr kumimoji="0" lang="ru-RU" sz="3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</a:br>
            <a:r>
              <a:rPr kumimoji="0" lang="ru-RU" sz="3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годы войны служил командиром эскадрильи 57 авиационного бомбардировочного полка первого Белорусского фронта. На американском бомбардировщике «Бостон» он участвовал в боях за Белгород, Курск, сражался в небе Польши. Воля, мужество, настойчивость, совершенное владение техникой пилотажа отличали советского воздушного аса. За два с половиной года Николай совершил 220 боевых вылетов. Экипаж Архангельского заносил на карту разведывательные данные, сбрасывал на врага бомбы, уничтожая технику и живую силу противника.</a:t>
            </a:r>
            <a:endParaRPr kumimoji="0" lang="ru-RU" sz="3400" b="1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 eaLnBrk="0" fontAlgn="base" hangingPunct="0"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ru-RU" sz="34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отвагу и мужество Николая Архангельского наградили орденами Ленина, Красного Знамени, Отечественной войны, Красной звезды. За боевые заслуги и грамотную эксплуатацию самолета «Бостон» Николаю Васильевичу вручили специальную золотую медаль от американского президента Т. Рузвельта. В 1944 году Родина отметила его ратные заслуги присвоением звания Героя Советского Союза.</a:t>
            </a:r>
            <a:endParaRPr lang="ru-RU" sz="3400" dirty="0"/>
          </a:p>
        </p:txBody>
      </p:sp>
      <p:pic>
        <p:nvPicPr>
          <p:cNvPr id="5" name="Содержимое 3" descr="E:\загруженное (1).jpg"/>
          <p:cNvPicPr>
            <a:picLocks/>
          </p:cNvPicPr>
          <p:nvPr/>
        </p:nvPicPr>
        <p:blipFill>
          <a:blip r:embed="rId2"/>
          <a:srcRect b="5859"/>
          <a:stretch>
            <a:fillRect/>
          </a:stretch>
        </p:blipFill>
        <p:spPr bwMode="auto">
          <a:xfrm>
            <a:off x="214282" y="1785926"/>
            <a:ext cx="3143272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E:\zvezda_med.png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4714884"/>
            <a:ext cx="92869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500034" y="1214422"/>
          <a:ext cx="7907595" cy="4660919"/>
        </p:xfrm>
        <a:graphic>
          <a:graphicData uri="http://schemas.openxmlformats.org/presentationml/2006/ole">
            <p:oleObj spid="_x0000_s3074" name="Документ" r:id="rId3" imgW="6604231" imgH="3892398" progId="Word.Document.12">
              <p:embed/>
            </p:oleObj>
          </a:graphicData>
        </a:graphic>
      </p:graphicFrame>
      <p:pic>
        <p:nvPicPr>
          <p:cNvPr id="5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285728"/>
            <a:ext cx="3008313" cy="1643074"/>
          </a:xfrm>
        </p:spPr>
        <p:txBody>
          <a:bodyPr>
            <a:noAutofit/>
          </a:bodyPr>
          <a:lstStyle/>
          <a:p>
            <a:pPr indent="228600" algn="ctr">
              <a:defRPr/>
            </a:pPr>
            <a:r>
              <a:rPr lang="ru-RU" sz="2400" dirty="0">
                <a:solidFill>
                  <a:srgbClr val="C00000"/>
                </a:solidFill>
                <a:ea typeface="Arial Unicode MS" pitchFamily="34" charset="-128"/>
                <a:cs typeface="Times New Roman" pitchFamily="18" charset="0"/>
              </a:rPr>
              <a:t>Василий Ефимович </a:t>
            </a:r>
            <a:r>
              <a:rPr lang="ru-RU" sz="2400" dirty="0" smtClean="0">
                <a:solidFill>
                  <a:srgbClr val="C00000"/>
                </a:solidFill>
                <a:ea typeface="Arial Unicode MS" pitchFamily="34" charset="-128"/>
                <a:cs typeface="Times New Roman" pitchFamily="18" charset="0"/>
              </a:rPr>
              <a:t>Ануфриев</a:t>
            </a:r>
            <a:r>
              <a:rPr lang="ru-RU" dirty="0" smtClean="0">
                <a:solidFill>
                  <a:srgbClr val="C00000"/>
                </a:solidFill>
                <a:ea typeface="Arial Unicode MS" pitchFamily="34" charset="-128"/>
                <a:cs typeface="Times New Roman" pitchFamily="18" charset="0"/>
              </a:rPr>
              <a:t/>
            </a:r>
            <a:br>
              <a:rPr lang="ru-RU" dirty="0" smtClean="0">
                <a:solidFill>
                  <a:srgbClr val="C00000"/>
                </a:solidFill>
                <a:ea typeface="Arial Unicode MS" pitchFamily="34" charset="-128"/>
                <a:cs typeface="Times New Roman" pitchFamily="18" charset="0"/>
              </a:rPr>
            </a:br>
            <a:r>
              <a:rPr lang="ru-RU" dirty="0" smtClean="0">
                <a:ea typeface="Arial Unicode MS" pitchFamily="34" charset="-128"/>
                <a:cs typeface="Times New Roman" pitchFamily="18" charset="0"/>
              </a:rPr>
              <a:t>Автор </a:t>
            </a:r>
            <a:r>
              <a:rPr lang="ru-RU" dirty="0">
                <a:ea typeface="Arial Unicode MS" pitchFamily="34" charset="-128"/>
                <a:cs typeface="Times New Roman" pitchFamily="18" charset="0"/>
              </a:rPr>
              <a:t>хантыйского букваря</a:t>
            </a:r>
            <a:br>
              <a:rPr lang="ru-RU" dirty="0">
                <a:ea typeface="Arial Unicode MS" pitchFamily="34" charset="-128"/>
                <a:cs typeface="Times New Roman" pitchFamily="18" charset="0"/>
              </a:rPr>
            </a:br>
            <a:endParaRPr lang="ru-RU" dirty="0"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642918"/>
            <a:ext cx="4214842" cy="5286412"/>
          </a:xfrm>
        </p:spPr>
        <p:txBody>
          <a:bodyPr>
            <a:normAutofit fontScale="92500" lnSpcReduction="10000"/>
          </a:bodyPr>
          <a:lstStyle/>
          <a:p>
            <a:pPr indent="228600">
              <a:buNone/>
              <a:defRPr/>
            </a:pPr>
            <a:endParaRPr lang="ru-RU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indent="228600">
              <a:buNone/>
              <a:defRPr/>
            </a:pP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Родился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в марте 1932 </a:t>
            </a: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года в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семье оленевода. Скромный, интеллигентный человек, чья душевная теплота долгое время </a:t>
            </a: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согревала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сердца маленьких северян. Почетный гражданин </a:t>
            </a:r>
            <a:r>
              <a:rPr lang="ru-RU" sz="2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Шурышкарского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района. Более </a:t>
            </a:r>
            <a:r>
              <a:rPr lang="ru-RU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четвертвека</a:t>
            </a: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проработал на родной земле учителем. Василий Ефимович одним из первых смог создать букварь на </a:t>
            </a: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диалекте </a:t>
            </a:r>
            <a:r>
              <a:rPr lang="ru-RU" sz="2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шурышкарских</a:t>
            </a:r>
            <a:r>
              <a:rPr lang="ru-RU" sz="2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ru-RU" sz="2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ханты, по которому не одно поколение изучало грамоту родного языка.</a:t>
            </a:r>
          </a:p>
          <a:p>
            <a:pPr indent="228600" eaLnBrk="0" hangingPunct="0">
              <a:defRPr/>
            </a:pPr>
            <a:endParaRPr lang="ru-RU" sz="2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lum bright="-10000" contrast="20000"/>
          </a:blip>
          <a:srcRect l="7351" r="4431"/>
          <a:stretch>
            <a:fillRect/>
          </a:stretch>
        </p:blipFill>
        <p:spPr bwMode="auto">
          <a:xfrm>
            <a:off x="214282" y="1714488"/>
            <a:ext cx="3603357" cy="44291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357166"/>
            <a:ext cx="3008313" cy="1285884"/>
          </a:xfrm>
        </p:spPr>
        <p:txBody>
          <a:bodyPr>
            <a:noAutofit/>
          </a:bodyPr>
          <a:lstStyle/>
          <a:p>
            <a:pPr indent="342900" algn="ctr">
              <a:defRPr/>
            </a:pPr>
            <a:r>
              <a:rPr lang="ru-RU" dirty="0" err="1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Ямру</a:t>
            </a:r>
            <a: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Евгений </a:t>
            </a:r>
            <a: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Ильич </a:t>
            </a:r>
            <a:r>
              <a:rPr lang="ru-RU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 smtClean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ru-RU" sz="16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Политик</a:t>
            </a:r>
            <a: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ru-RU" dirty="0">
                <a:solidFill>
                  <a:srgbClr val="C0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000108"/>
            <a:ext cx="4572032" cy="5424485"/>
          </a:xfrm>
        </p:spPr>
        <p:txBody>
          <a:bodyPr>
            <a:normAutofit fontScale="55000" lnSpcReduction="20000"/>
          </a:bodyPr>
          <a:lstStyle/>
          <a:p>
            <a:pPr indent="342900">
              <a:buNone/>
              <a:defRPr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Евгений Ильич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Ямру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родился 21 декабря в 1942 году в поселке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Питляр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</a:p>
          <a:p>
            <a:pPr indent="342900">
              <a:buNone/>
              <a:defRPr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Был секретарем райкома комсомола, секретарем парткома, заместителем председателя </a:t>
            </a:r>
            <a:r>
              <a:rPr lang="ru-RU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раисполкома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Неоднократно избирался народным депутатом районного совета, депутат </a:t>
            </a:r>
            <a:r>
              <a:rPr lang="ru-RU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Государственной  </a:t>
            </a: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думы ЯНАО, инициатор разработки окружной Программы по социальному, экономическому, культурному развитию малочисленных народов Севера. При его активном участии создан ряд законопроектов по соц.защите пенсионеров, инвалидов и детей. Награжден орденом Дружбы, медалью, грамотами Министерства просвещения РСФСР и губернатора округа.</a:t>
            </a:r>
          </a:p>
          <a:p>
            <a:pPr indent="342900" eaLnBrk="0" hangingPunct="0">
              <a:buNone/>
              <a:defRPr/>
            </a:pPr>
            <a:r>
              <a:rPr lang="ru-RU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</a:p>
          <a:p>
            <a:endParaRPr lang="ru-RU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2"/>
            <a:ext cx="3644900" cy="433546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lum contrast="12000"/>
          </a:blip>
          <a:srcRect b="9236"/>
          <a:stretch>
            <a:fillRect/>
          </a:stretch>
        </p:blipFill>
        <p:spPr bwMode="auto">
          <a:xfrm>
            <a:off x="428596" y="642918"/>
            <a:ext cx="8344637" cy="50549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Долгушина А К\Рабочий стол\Картинки ЯМАЛ\119625685247178 (1)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0"/>
            <a:ext cx="5781562" cy="6535009"/>
          </a:xfrm>
          <a:prstGeom prst="rect">
            <a:avLst/>
          </a:prstGeom>
          <a:noFill/>
        </p:spPr>
      </p:pic>
      <p:pic>
        <p:nvPicPr>
          <p:cNvPr id="4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Глава </a:t>
            </a:r>
            <a:r>
              <a:rPr lang="ru-RU" sz="2400" dirty="0" err="1" smtClean="0"/>
              <a:t>Шурышкарского</a:t>
            </a:r>
            <a:r>
              <a:rPr lang="ru-RU" sz="2400" dirty="0" smtClean="0"/>
              <a:t> района Андрей Валерианович Головин и Губернатор Ямала Дмитрий Николаевич </a:t>
            </a:r>
            <a:r>
              <a:rPr lang="ru-RU" sz="2400" dirty="0" err="1" smtClean="0"/>
              <a:t>Кобылкин</a:t>
            </a:r>
            <a:endParaRPr lang="ru-RU" sz="2400" dirty="0"/>
          </a:p>
        </p:txBody>
      </p:sp>
      <p:pic>
        <p:nvPicPr>
          <p:cNvPr id="2050" name="Picture 2" descr="C:\Documents and Settings\Долгушина А К\Рабочий стол\Картинки ЯМАЛ\medium_golovin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331937" y="1600200"/>
            <a:ext cx="6480126" cy="4525963"/>
          </a:xfrm>
          <a:prstGeom prst="rect">
            <a:avLst/>
          </a:prstGeom>
          <a:noFill/>
        </p:spPr>
      </p:pic>
      <p:pic>
        <p:nvPicPr>
          <p:cNvPr id="5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571480"/>
            <a:ext cx="8465403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0"/>
            <a:ext cx="3008313" cy="2214578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/>
              <a:t/>
            </a:r>
            <a:br>
              <a:rPr lang="ru-RU" sz="2400" dirty="0"/>
            </a:b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dirty="0" smtClean="0">
                <a:solidFill>
                  <a:srgbClr val="C00000"/>
                </a:solidFill>
              </a:rPr>
              <a:t>ИВАН </a:t>
            </a:r>
            <a:r>
              <a:rPr lang="ru-RU" dirty="0">
                <a:solidFill>
                  <a:srgbClr val="C00000"/>
                </a:solidFill>
              </a:rPr>
              <a:t>ГРИГОРЬЕВИЧ ИСТОМИН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(1917—1988 гг</a:t>
            </a:r>
            <a:r>
              <a:rPr lang="ru-RU" dirty="0" smtClean="0"/>
              <a:t>.)</a:t>
            </a:r>
            <a:r>
              <a:rPr lang="ru-RU" sz="2400" dirty="0"/>
              <a:t> </a:t>
            </a:r>
            <a:r>
              <a:rPr lang="ru-RU" sz="1600" dirty="0"/>
              <a:t>писатель, член Союза писателей СССР, первый певец </a:t>
            </a:r>
            <a:r>
              <a:rPr lang="ru-RU" sz="1600" dirty="0" err="1"/>
              <a:t>Ямальского</a:t>
            </a:r>
            <a:r>
              <a:rPr lang="ru-RU" sz="1600" dirty="0"/>
              <a:t> Севера</a:t>
            </a:r>
            <a:br>
              <a:rPr lang="ru-RU" sz="1600" dirty="0"/>
            </a:br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00430" y="571480"/>
            <a:ext cx="5183188" cy="5853113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r>
              <a:rPr lang="ru-RU" dirty="0" smtClean="0"/>
              <a:t>       Иван </a:t>
            </a:r>
            <a:r>
              <a:rPr lang="ru-RU" dirty="0"/>
              <a:t>Григорьевич Истомин родился 7 февраля 1917 года в селе Мужи </a:t>
            </a:r>
            <a:r>
              <a:rPr lang="ru-RU" dirty="0" err="1"/>
              <a:t>Шурышкарского</a:t>
            </a:r>
            <a:r>
              <a:rPr lang="ru-RU" dirty="0"/>
              <a:t> района Ямало-Ненецкого автономного округа Тюменской области, в семье </a:t>
            </a:r>
            <a:r>
              <a:rPr lang="ru-RU" dirty="0" smtClean="0"/>
              <a:t>коми-рыбака. Детство </a:t>
            </a:r>
            <a:r>
              <a:rPr lang="ru-RU" dirty="0"/>
              <a:t>прошло в низовьях Малой Оби, где в языковой стихии сливаются северные диалекты </a:t>
            </a:r>
            <a:r>
              <a:rPr lang="ru-RU" dirty="0" err="1"/>
              <a:t>казымских</a:t>
            </a:r>
            <a:r>
              <a:rPr lang="ru-RU" dirty="0"/>
              <a:t> ханты, ненцев, коми, русских и манси. В трехлетнем возрасте тяжело заболел, на всю жизнь остался инвалидом, в девять лет встал на костыли. В 1934 году в Мужах окончил семилетку, переехал в г. Салехард, с отличием окончил национальное педагогическое училище в 1938 году. В стенах педучилища был одним из организаторов национального литературного кружка и рукописного журнала «Ямал тату» («Искры Ямала»). Двенадцать лет И. Г. Истомин преподавал русский, ненецкий языки и рисование в школах Севера. В 1950 году Ямало-Ненецкий окружком КПСС перевел его в редакцию окружной газеты «</a:t>
            </a:r>
            <a:r>
              <a:rPr lang="ru-RU" dirty="0" err="1"/>
              <a:t>Нарьяна</a:t>
            </a:r>
            <a:r>
              <a:rPr lang="ru-RU" dirty="0"/>
              <a:t> </a:t>
            </a:r>
            <a:r>
              <a:rPr lang="ru-RU" dirty="0" err="1"/>
              <a:t>Нгэрм</a:t>
            </a:r>
            <a:r>
              <a:rPr lang="ru-RU" dirty="0"/>
              <a:t>» («Красный Север») заместителем редактора по дублированию газеты на ненецком языке.</a:t>
            </a:r>
          </a:p>
          <a:p>
            <a:endParaRPr lang="ru-RU" dirty="0"/>
          </a:p>
        </p:txBody>
      </p:sp>
      <p:pic>
        <p:nvPicPr>
          <p:cNvPr id="5" name="Рисунок 4" descr="C:\Documents and Settings\Долгушина А К\Мои документы\Мои рисунки\2010-12 (дек)\сканирование000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000240"/>
            <a:ext cx="3071834" cy="4229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214290"/>
            <a:ext cx="7772400" cy="2071703"/>
          </a:xfrm>
        </p:spPr>
        <p:txBody>
          <a:bodyPr>
            <a:normAutofit fontScale="90000"/>
          </a:bodyPr>
          <a:lstStyle/>
          <a:p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Когда солнце над тундрой светит,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Тундре радость несет оно.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Когда много друзей на свете,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>
                <a:solidFill>
                  <a:schemeClr val="tx2">
                    <a:lumMod val="75000"/>
                  </a:schemeClr>
                </a:solidFill>
              </a:rPr>
              <a:t>Сердце счастьем озарено</a:t>
            </a: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. </a:t>
            </a:r>
            <a:b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600" b="1" dirty="0" smtClean="0">
                <a:solidFill>
                  <a:schemeClr val="tx2">
                    <a:lumMod val="75000"/>
                  </a:schemeClr>
                </a:solidFill>
              </a:rPr>
              <a:t>И. Истомин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4282" y="1071546"/>
            <a:ext cx="8643998" cy="5572164"/>
          </a:xfrm>
        </p:spPr>
        <p:txBody>
          <a:bodyPr>
            <a:normAutofit fontScale="25000" lnSpcReduction="20000"/>
          </a:bodyPr>
          <a:lstStyle/>
          <a:p>
            <a:r>
              <a:rPr lang="ru-RU" sz="5500" b="1" dirty="0">
                <a:solidFill>
                  <a:srgbClr val="C00000"/>
                </a:solidFill>
              </a:rPr>
              <a:t>РАССКАЗ О СЕБЕ И О НАШЕМ СЕВЕРНОМ КРАЕ</a:t>
            </a:r>
            <a:endParaRPr lang="ru-RU" sz="5500" dirty="0">
              <a:solidFill>
                <a:srgbClr val="C00000"/>
              </a:solidFill>
            </a:endParaRPr>
          </a:p>
          <a:p>
            <a:r>
              <a:rPr lang="ru-RU" dirty="0"/>
              <a:t> </a:t>
            </a:r>
          </a:p>
          <a:p>
            <a:pPr algn="just"/>
            <a:r>
              <a:rPr lang="ru-RU" sz="4900" dirty="0">
                <a:solidFill>
                  <a:schemeClr val="tx1"/>
                </a:solidFill>
              </a:rPr>
              <a:t>Тундра... Завидная ныне для людей, но почти безлесная и холмистая равнина, известная кочующими стадами оленей, разными птицами, зверями и рыбой. Зимой, долгой и сту­деной,— снега, бураны, метели. Весной долгожданной — новорожденные </a:t>
            </a:r>
            <a:r>
              <a:rPr lang="ru-RU" sz="4900" dirty="0" err="1">
                <a:solidFill>
                  <a:schemeClr val="tx1"/>
                </a:solidFill>
              </a:rPr>
              <a:t>олешки-авки</a:t>
            </a:r>
            <a:r>
              <a:rPr lang="ru-RU" sz="4900" dirty="0">
                <a:solidFill>
                  <a:schemeClr val="tx1"/>
                </a:solidFill>
              </a:rPr>
              <a:t> и вереницы летящих перелетных птиц. Летом, коротким, теплым, светлым круглые сутки, предстает тундра в зелени-траве, в ягеле, в низкорос­лых цветочках и всяких ягодах-морошках, и кочуют по ней гонимые оводами и комарами стада дальше, на север. А осенью, темной и слякотной,— кочевка оленьих стад обратно на юг и начало охотничьего промысла.</a:t>
            </a:r>
          </a:p>
          <a:p>
            <a:pPr algn="just"/>
            <a:r>
              <a:rPr lang="ru-RU" sz="4900" dirty="0">
                <a:solidFill>
                  <a:schemeClr val="tx1"/>
                </a:solidFill>
              </a:rPr>
              <a:t>Вот сюда, через Уральские горы из Ижмы, в Сибирь, в село Мужи, и перебрались когда-то мои родители — Григорий </a:t>
            </a:r>
            <a:r>
              <a:rPr lang="ru-RU" sz="4900" dirty="0" err="1">
                <a:solidFill>
                  <a:schemeClr val="tx1"/>
                </a:solidFill>
              </a:rPr>
              <a:t>Федулович</a:t>
            </a:r>
            <a:r>
              <a:rPr lang="ru-RU" sz="4900" dirty="0">
                <a:solidFill>
                  <a:schemeClr val="tx1"/>
                </a:solidFill>
              </a:rPr>
              <a:t> и Елена Ивановна Истомины. По национально­сти — коми-зыряне. Здесь я и родился.</a:t>
            </a:r>
          </a:p>
          <a:p>
            <a:pPr algn="just"/>
            <a:r>
              <a:rPr lang="ru-RU" sz="4900" dirty="0">
                <a:solidFill>
                  <a:schemeClr val="tx1"/>
                </a:solidFill>
              </a:rPr>
              <a:t>Но в 3 года от роду меня постигло большое несчастье — разбил паралич, и я остался на всю жизнь калекой. С 8 лет встал на костыли. С детства пристрастился рисовать искрив­ленными пальцами. Любил слушать сказки, пословицы, поговорки, загадки, которых превеликое множество знали бабушка, мать, отец. Слушал песни — отец мой хорошо играл на тальянке. Семья была дружная, и дома у нас постоянно бывали ханты, ненцы, русские. Так я научился говорить и на этих языках, почувствовав прелесть и неповто­римость каждого из них.</a:t>
            </a:r>
          </a:p>
          <a:p>
            <a:pPr algn="just"/>
            <a:r>
              <a:rPr lang="ru-RU" sz="4900" dirty="0">
                <a:solidFill>
                  <a:schemeClr val="tx1"/>
                </a:solidFill>
              </a:rPr>
              <a:t>Позднее,- уже учась в педагогическом техникуме, я стал писать стихи, очерки, рассказы на русском, коми-зырянском и ненецком языках.</a:t>
            </a:r>
          </a:p>
          <a:p>
            <a:pPr algn="just"/>
            <a:r>
              <a:rPr lang="ru-RU" sz="4900" dirty="0">
                <a:solidFill>
                  <a:schemeClr val="tx1"/>
                </a:solidFill>
              </a:rPr>
              <a:t>Увлекаясь, наряду с литературой, и живописью, окончил студию изобразительного искусства: некоторые мои картины маслом приобретены </a:t>
            </a:r>
            <a:r>
              <a:rPr lang="ru-RU" sz="4900" dirty="0" err="1">
                <a:solidFill>
                  <a:schemeClr val="tx1"/>
                </a:solidFill>
              </a:rPr>
              <a:t>Салехардским</a:t>
            </a:r>
            <a:r>
              <a:rPr lang="ru-RU" sz="4900" dirty="0">
                <a:solidFill>
                  <a:schemeClr val="tx1"/>
                </a:solidFill>
              </a:rPr>
              <a:t> музеем: «</a:t>
            </a:r>
            <a:r>
              <a:rPr lang="ru-RU" sz="4900" dirty="0" err="1">
                <a:solidFill>
                  <a:schemeClr val="tx1"/>
                </a:solidFill>
              </a:rPr>
              <a:t>Ваули</a:t>
            </a:r>
            <a:r>
              <a:rPr lang="ru-RU" sz="4900" dirty="0">
                <a:solidFill>
                  <a:schemeClr val="tx1"/>
                </a:solidFill>
              </a:rPr>
              <a:t> </a:t>
            </a:r>
            <a:r>
              <a:rPr lang="ru-RU" sz="4900" dirty="0" err="1">
                <a:solidFill>
                  <a:schemeClr val="tx1"/>
                </a:solidFill>
              </a:rPr>
              <a:t>Пиетто-мин</a:t>
            </a:r>
            <a:r>
              <a:rPr lang="ru-RU" sz="4900" dirty="0">
                <a:solidFill>
                  <a:schemeClr val="tx1"/>
                </a:solidFill>
              </a:rPr>
              <a:t>», «Ленин на Ямале» и др. Работал учителем, переводчи­ком, потом в Тюменском книжном издательстве редактировал книги писателей северных народов — ненцев, </a:t>
            </a:r>
            <a:r>
              <a:rPr lang="ru-RU" sz="4900" dirty="0" err="1">
                <a:solidFill>
                  <a:schemeClr val="tx1"/>
                </a:solidFill>
              </a:rPr>
              <a:t>хантов</a:t>
            </a:r>
            <a:r>
              <a:rPr lang="ru-RU" sz="4900" dirty="0">
                <a:solidFill>
                  <a:schemeClr val="tx1"/>
                </a:solidFill>
              </a:rPr>
              <a:t>, манси. Писал много и сам — стихи, рассказы, повести, очерки, пьесу-комедию «Цветы в снегах», которая шла на сцене в Тюмени, роман «</a:t>
            </a:r>
            <a:r>
              <a:rPr lang="ru-RU" sz="4900" dirty="0" err="1">
                <a:solidFill>
                  <a:schemeClr val="tx1"/>
                </a:solidFill>
              </a:rPr>
              <a:t>Живун</a:t>
            </a:r>
            <a:r>
              <a:rPr lang="ru-RU" sz="4900" dirty="0">
                <a:solidFill>
                  <a:schemeClr val="tx1"/>
                </a:solidFill>
              </a:rPr>
              <a:t>» и роман для юношества «</a:t>
            </a:r>
            <a:r>
              <a:rPr lang="ru-RU" sz="4900" dirty="0" err="1">
                <a:solidFill>
                  <a:schemeClr val="tx1"/>
                </a:solidFill>
              </a:rPr>
              <a:t>Встань-трава</a:t>
            </a:r>
            <a:r>
              <a:rPr lang="ru-RU" sz="4900" dirty="0">
                <a:solidFill>
                  <a:schemeClr val="tx1"/>
                </a:solidFill>
              </a:rPr>
              <a:t>», воспоминания. Был участником 1-й конференции литераторов Севера в Ленинграде и 1-й Коми АССР. За несколько десятилетий на ненецком и русском языках издано около 30 моих книг. Мне есть что сказать... Когда-то почти не было грамотных северян среди ненцев, коми, </a:t>
            </a:r>
            <a:r>
              <a:rPr lang="ru-RU" sz="4900" dirty="0" err="1">
                <a:solidFill>
                  <a:schemeClr val="tx1"/>
                </a:solidFill>
              </a:rPr>
              <a:t>хантов</a:t>
            </a:r>
            <a:r>
              <a:rPr lang="ru-RU" sz="4900" dirty="0">
                <a:solidFill>
                  <a:schemeClr val="tx1"/>
                </a:solidFill>
              </a:rPr>
              <a:t>, да и коми-зырян, манси. А теперь у нас есть свои врачи, литераторы, научные работники, композиторы, артисты... Сейчас второй раз паралич приковал меня к постели, но я пишу, не сдаюсь, стучу на машинке одним пальцем левой руки. Пишу поэму «Сказ о Ямале», есть и другие задумки.</a:t>
            </a:r>
          </a:p>
          <a:p>
            <a:pPr algn="just"/>
            <a:r>
              <a:rPr lang="ru-RU" sz="4900" dirty="0">
                <a:solidFill>
                  <a:schemeClr val="tx1"/>
                </a:solidFill>
              </a:rPr>
              <a:t>А жизнь идет вперед, наш край расцветает с каждым годом — то тут, то там поднимаются буровые вышки. Не узнать теперь Ямало-Ненецкого автономного округа. Населе­ние выросло во много раз. К нам едут люди почти всех национальностей, населяющих Россию. Выросли города-спут­ники: </a:t>
            </a:r>
            <a:r>
              <a:rPr lang="ru-RU" sz="4900" dirty="0" err="1">
                <a:solidFill>
                  <a:schemeClr val="tx1"/>
                </a:solidFill>
              </a:rPr>
              <a:t>Лабытнанги</a:t>
            </a:r>
            <a:r>
              <a:rPr lang="ru-RU" sz="4900" dirty="0">
                <a:solidFill>
                  <a:schemeClr val="tx1"/>
                </a:solidFill>
              </a:rPr>
              <a:t>, </a:t>
            </a:r>
            <a:r>
              <a:rPr lang="ru-RU" sz="4900" dirty="0" err="1">
                <a:solidFill>
                  <a:schemeClr val="tx1"/>
                </a:solidFill>
              </a:rPr>
              <a:t>Газ-Сале</a:t>
            </a:r>
            <a:r>
              <a:rPr lang="ru-RU" sz="4900" dirty="0">
                <a:solidFill>
                  <a:schemeClr val="tx1"/>
                </a:solidFill>
              </a:rPr>
              <a:t>, Надым, Медвежье, </a:t>
            </a:r>
            <a:r>
              <a:rPr lang="ru-RU" sz="4900" dirty="0" err="1">
                <a:solidFill>
                  <a:schemeClr val="tx1"/>
                </a:solidFill>
              </a:rPr>
              <a:t>Харасавей</a:t>
            </a:r>
            <a:r>
              <a:rPr lang="ru-RU" sz="4900" dirty="0">
                <a:solidFill>
                  <a:schemeClr val="tx1"/>
                </a:solidFill>
              </a:rPr>
              <a:t>, Уренгой, Новый Уренгой! Миллиард кубометров газа в сутки дает Ямал по газопроводу «Полярное сияние» в центральные районы страны. А еще нашли у нас отличную нефть. И искон­ные промыслы — оленеводство, охота, звероводство не забы­ты. Есть где приложить людям руки, да и романтика манит.</a:t>
            </a:r>
          </a:p>
          <a:p>
            <a:pPr algn="just"/>
            <a:r>
              <a:rPr lang="ru-RU" sz="4900" dirty="0">
                <a:solidFill>
                  <a:schemeClr val="tx1"/>
                </a:solidFill>
              </a:rPr>
              <a:t>А вы, ребята, когда подрастете, не собираетесь к нам, на Ямал? Приезжайте!</a:t>
            </a:r>
          </a:p>
          <a:p>
            <a:pPr algn="just"/>
            <a:r>
              <a:rPr lang="ru-RU" sz="4900" i="1" dirty="0">
                <a:solidFill>
                  <a:schemeClr val="tx1"/>
                </a:solidFill>
              </a:rPr>
              <a:t>Так писал И. Г. Истомин, с любовью к родному краю, гордостью за него. И хотя писателя нет с нами — остались его добрые книги, страницы </a:t>
            </a:r>
            <a:r>
              <a:rPr lang="ru-RU" sz="4900" i="1" dirty="0" err="1">
                <a:solidFill>
                  <a:schemeClr val="tx1"/>
                </a:solidFill>
              </a:rPr>
              <a:t>ямальской</a:t>
            </a:r>
            <a:r>
              <a:rPr lang="ru-RU" sz="4900" i="1" dirty="0">
                <a:solidFill>
                  <a:schemeClr val="tx1"/>
                </a:solidFill>
              </a:rPr>
              <a:t> летописи.</a:t>
            </a:r>
            <a:endParaRPr lang="ru-RU" sz="4900" dirty="0">
              <a:solidFill>
                <a:schemeClr val="tx1"/>
              </a:solidFill>
            </a:endParaRPr>
          </a:p>
          <a:p>
            <a:pPr algn="just"/>
            <a:r>
              <a:rPr lang="ru-RU" sz="4900" b="1" dirty="0">
                <a:solidFill>
                  <a:schemeClr val="tx1"/>
                </a:solidFill>
              </a:rPr>
              <a:t> </a:t>
            </a:r>
            <a:endParaRPr lang="ru-RU" sz="4900" dirty="0">
              <a:solidFill>
                <a:schemeClr val="tx1"/>
              </a:solidFill>
            </a:endParaRPr>
          </a:p>
          <a:p>
            <a:pPr algn="just"/>
            <a:r>
              <a:rPr lang="ru-RU" sz="4900" b="1" dirty="0"/>
              <a:t> </a:t>
            </a:r>
            <a:endParaRPr lang="ru-RU" sz="4900" dirty="0"/>
          </a:p>
        </p:txBody>
      </p:sp>
      <p:pic>
        <p:nvPicPr>
          <p:cNvPr id="4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7158" y="357166"/>
            <a:ext cx="8572560" cy="6215106"/>
          </a:xfrm>
        </p:spPr>
        <p:txBody>
          <a:bodyPr>
            <a:normAutofit fontScale="92500"/>
          </a:bodyPr>
          <a:lstStyle/>
          <a:p>
            <a:pPr algn="just"/>
            <a:r>
              <a:rPr lang="ru-RU" sz="1600" dirty="0">
                <a:solidFill>
                  <a:schemeClr val="tx1"/>
                </a:solidFill>
              </a:rPr>
              <a:t>Первое стихотворение «Олень» было опубликовано в окружной газете в марте 1936 года. С тех пор стихи и рассказы, очерки и публицистические статьи систематически печатались в окружных и областных газетах, В декабре 1958 года переезжает в г. Тюмень и работает заместителем главного редактора по национальным литературам в Тюменском книжном издательстве. С 1965 года — на творческой работе. Первая книга И. Истомина — сборник стихов на ненецком языке «Наш Север» — издана в 1953 году в Ленинграде. В издательствах Тюменском, </a:t>
            </a:r>
            <a:r>
              <a:rPr lang="ru-RU" sz="1600" dirty="0" err="1">
                <a:solidFill>
                  <a:schemeClr val="tx1"/>
                </a:solidFill>
              </a:rPr>
              <a:t>Средне-Уральском</a:t>
            </a:r>
            <a:r>
              <a:rPr lang="ru-RU" sz="1600" dirty="0">
                <a:solidFill>
                  <a:schemeClr val="tx1"/>
                </a:solidFill>
              </a:rPr>
              <a:t>, «Современник», «Советский писатель», «Художественная литература» увидели свет более 20 книг И. Истомина — повести, рассказы, стихи на ненецком и русском языках, романы «</a:t>
            </a:r>
            <a:r>
              <a:rPr lang="ru-RU" sz="1600" dirty="0" err="1">
                <a:solidFill>
                  <a:schemeClr val="tx1"/>
                </a:solidFill>
              </a:rPr>
              <a:t>Живун</a:t>
            </a:r>
            <a:r>
              <a:rPr lang="ru-RU" sz="1600" dirty="0">
                <a:solidFill>
                  <a:schemeClr val="tx1"/>
                </a:solidFill>
              </a:rPr>
              <a:t>», «</a:t>
            </a:r>
            <a:r>
              <a:rPr lang="ru-RU" sz="1600" dirty="0" err="1">
                <a:solidFill>
                  <a:schemeClr val="tx1"/>
                </a:solidFill>
              </a:rPr>
              <a:t>Встань-трава</a:t>
            </a:r>
            <a:r>
              <a:rPr lang="ru-RU" sz="1600" dirty="0">
                <a:solidFill>
                  <a:schemeClr val="tx1"/>
                </a:solidFill>
              </a:rPr>
              <a:t>». 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Разнообразно творчество писателя. Повести и рассказы, стихи и пьесы, очерки и сказки публиковались на русском, ненецком языках, которыми автор владеет так же свободно, как языками коми и ханты. Истомин работает над переводами с русского на ненецкий и коми языки. Широкой популярностью пользуются многие стихи Истомина, положенные на музыку местными композиторами. Писатель занимается и живописью. Две его картины «Арест легендарного вождя </a:t>
            </a:r>
            <a:r>
              <a:rPr lang="ru-RU" sz="1600" dirty="0" err="1">
                <a:solidFill>
                  <a:schemeClr val="tx1"/>
                </a:solidFill>
              </a:rPr>
              <a:t>ненецко-хантыйской</a:t>
            </a:r>
            <a:r>
              <a:rPr lang="ru-RU" sz="1600" dirty="0">
                <a:solidFill>
                  <a:schemeClr val="tx1"/>
                </a:solidFill>
              </a:rPr>
              <a:t> бедноты </a:t>
            </a:r>
            <a:r>
              <a:rPr lang="ru-RU" sz="1600" dirty="0" err="1">
                <a:solidFill>
                  <a:schemeClr val="tx1"/>
                </a:solidFill>
              </a:rPr>
              <a:t>Ваули</a:t>
            </a:r>
            <a:r>
              <a:rPr lang="ru-RU" sz="1600" dirty="0">
                <a:solidFill>
                  <a:schemeClr val="tx1"/>
                </a:solidFill>
              </a:rPr>
              <a:t> </a:t>
            </a:r>
            <a:r>
              <a:rPr lang="ru-RU" sz="1600" dirty="0" err="1">
                <a:solidFill>
                  <a:schemeClr val="tx1"/>
                </a:solidFill>
              </a:rPr>
              <a:t>Пиеттомина</a:t>
            </a:r>
            <a:r>
              <a:rPr lang="ru-RU" sz="1600" dirty="0">
                <a:solidFill>
                  <a:schemeClr val="tx1"/>
                </a:solidFill>
              </a:rPr>
              <a:t>» и «Ленин на Ямале» выставлены в </a:t>
            </a:r>
            <a:r>
              <a:rPr lang="ru-RU" sz="1600" dirty="0" err="1">
                <a:solidFill>
                  <a:schemeClr val="tx1"/>
                </a:solidFill>
              </a:rPr>
              <a:t>Салехардском</a:t>
            </a:r>
            <a:r>
              <a:rPr lang="ru-RU" sz="1600" dirty="0">
                <a:solidFill>
                  <a:schemeClr val="tx1"/>
                </a:solidFill>
              </a:rPr>
              <a:t> краеведческом музее. Педагогическая и литературная деятельность И.Истомина отмечены орденом «Знак Почета», медалью «За трудовую доблесть». Член Союза писателей СССР с 1955 года. Имя Ивана Григорьевича Истомина— писателя, гражданина связано с тридцатыми годами, когда на Ямале зарождались письменность и национальная интеллигенция малых народностей. Он и стал первым певцом </a:t>
            </a:r>
            <a:r>
              <a:rPr lang="ru-RU" sz="1600" dirty="0" err="1">
                <a:solidFill>
                  <a:schemeClr val="tx1"/>
                </a:solidFill>
              </a:rPr>
              <a:t>Ямальского</a:t>
            </a:r>
            <a:r>
              <a:rPr lang="ru-RU" sz="1600" dirty="0">
                <a:solidFill>
                  <a:schemeClr val="tx1"/>
                </a:solidFill>
              </a:rPr>
              <a:t> Севера. Тема его творчества: тундра, быт обских жителей, самобытная культура малых </a:t>
            </a:r>
            <a:r>
              <a:rPr lang="ru-RU" sz="1600" dirty="0" err="1">
                <a:solidFill>
                  <a:schemeClr val="tx1"/>
                </a:solidFill>
              </a:rPr>
              <a:t>народностей...Сегодня</a:t>
            </a:r>
            <a:r>
              <a:rPr lang="ru-RU" sz="1600" dirty="0">
                <a:solidFill>
                  <a:schemeClr val="tx1"/>
                </a:solidFill>
              </a:rPr>
              <a:t> Ямал открыл свои кладовые Приполярного Урала, огромны его запасы нефти и газа. Но на благо ли это пойдет людям, не поставит ли природную среду на грань катастрофы? Многое зависит от нас, от уровня нашей духовности, знания истории и уважения </a:t>
            </a:r>
            <a:r>
              <a:rPr lang="ru-RU" sz="1600" dirty="0" err="1">
                <a:solidFill>
                  <a:schemeClr val="tx1"/>
                </a:solidFill>
              </a:rPr>
              <a:t>ямальской</a:t>
            </a:r>
            <a:r>
              <a:rPr lang="ru-RU" sz="1600" dirty="0">
                <a:solidFill>
                  <a:schemeClr val="tx1"/>
                </a:solidFill>
              </a:rPr>
              <a:t> земли.</a:t>
            </a:r>
          </a:p>
          <a:p>
            <a:pPr algn="just"/>
            <a:r>
              <a:rPr lang="ru-RU" sz="1600" dirty="0">
                <a:solidFill>
                  <a:schemeClr val="tx1"/>
                </a:solidFill>
              </a:rPr>
              <a:t>Не опоздать бы </a:t>
            </a:r>
            <a:r>
              <a:rPr lang="ru-RU" sz="1600" dirty="0" err="1">
                <a:solidFill>
                  <a:schemeClr val="tx1"/>
                </a:solidFill>
              </a:rPr>
              <a:t>ямальским</a:t>
            </a:r>
            <a:r>
              <a:rPr lang="ru-RU" sz="1600" dirty="0">
                <a:solidFill>
                  <a:schemeClr val="tx1"/>
                </a:solidFill>
              </a:rPr>
              <a:t> литераторам уловить эти процессы и отразить их, подхватить эстафету, которую достойно пронес Иван Григорьевич Истомин.</a:t>
            </a:r>
          </a:p>
          <a:p>
            <a:pPr algn="just"/>
            <a:r>
              <a:rPr lang="ru-RU" sz="1400" dirty="0">
                <a:solidFill>
                  <a:schemeClr val="tx1"/>
                </a:solidFill>
              </a:rPr>
              <a:t> </a:t>
            </a:r>
          </a:p>
          <a:p>
            <a:pPr algn="just"/>
            <a:endParaRPr lang="ru-RU" sz="1400" dirty="0"/>
          </a:p>
        </p:txBody>
      </p:sp>
      <p:pic>
        <p:nvPicPr>
          <p:cNvPr id="4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214290"/>
            <a:ext cx="3008313" cy="20002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dirty="0">
                <a:solidFill>
                  <a:srgbClr val="C00000"/>
                </a:solidFill>
              </a:rPr>
              <a:t>МИКУЛЬ </a:t>
            </a:r>
            <a:r>
              <a:rPr lang="ru-RU" sz="2700" dirty="0" smtClean="0">
                <a:solidFill>
                  <a:srgbClr val="C00000"/>
                </a:solidFill>
              </a:rPr>
              <a:t>ШУЛЬГИН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поэт, писатель</a:t>
            </a:r>
            <a:br>
              <a:rPr lang="ru-RU" dirty="0" smtClean="0"/>
            </a:br>
            <a:r>
              <a:rPr lang="ru-RU" dirty="0" smtClean="0"/>
              <a:t>1.02.1940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/>
              <a:t>                                                      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428604"/>
            <a:ext cx="5357850" cy="6715196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Микуль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Шульгин</a:t>
            </a: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 — первый профессиональный поэт-ханты.</a:t>
            </a:r>
          </a:p>
          <a:p>
            <a:pPr algn="just">
              <a:buNone/>
            </a:pPr>
            <a:r>
              <a:rPr lang="ru-RU" sz="14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Он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родился 1 февраля 1940 года в семье рыбака. Отец будущего 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поэта в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годы Великой Отечественной войны с ору­жием в руках защищал Родину, участвовал в освобождении Ленинграда от вражеской блокады. Вернувшись с войны, отец снова, как прежде, стал рыбаком. </a:t>
            </a:r>
          </a:p>
          <a:p>
            <a:pPr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всю жизнь сохранил сын гордость за своего отца, воина и труженика, усвоил отцовские уроки.</a:t>
            </a:r>
          </a:p>
          <a:p>
            <a:pPr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После окончания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Мужевской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средней школы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Микуль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Шуль­гин стал студентом факультета народов Севера Ленинградско­го педагогического института им. А. И. Герцена. Здесь, в городе на Неве, зазвучали стихи молодого хантыйского поэта на родном языке. Город, овеянный славной историей, встречи с поэтами и писателями, общение с талантливыми сверстниками, родная речь, устное творчество народа хан­ты — все это источники поэтического вдохновения 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Микуля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Шульгина.</a:t>
            </a:r>
          </a:p>
          <a:p>
            <a:pPr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1200" i="1" dirty="0" smtClean="0">
                <a:latin typeface="Times New Roman" pitchFamily="18" charset="0"/>
                <a:cs typeface="Times New Roman" pitchFamily="18" charset="0"/>
              </a:rPr>
              <a:t>десь </a:t>
            </a: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у Невы, у серых парапетов,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Где яхты несут паруса,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Впервые в жизни я встретил поэтов,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Услышал их голоса.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И в сердце ответно струна зазвенела,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И стало ему горячо.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Душа моя очень робко запела,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  <a:p>
            <a:pPr algn="just">
              <a:buNone/>
            </a:pPr>
            <a:r>
              <a:rPr lang="ru-RU" sz="1200" i="1" dirty="0">
                <a:latin typeface="Times New Roman" pitchFamily="18" charset="0"/>
                <a:cs typeface="Times New Roman" pitchFamily="18" charset="0"/>
              </a:rPr>
              <a:t>Словно забил родничок...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just">
              <a:buNone/>
            </a:pP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1200" dirty="0" err="1">
                <a:latin typeface="Times New Roman" pitchFamily="18" charset="0"/>
                <a:cs typeface="Times New Roman" pitchFamily="18" charset="0"/>
              </a:rPr>
              <a:t>Мави</a:t>
            </a:r>
            <a:r>
              <a:rPr lang="ru-RU" sz="1200" dirty="0">
                <a:latin typeface="Times New Roman" pitchFamily="18" charset="0"/>
                <a:cs typeface="Times New Roman" pitchFamily="18" charset="0"/>
              </a:rPr>
              <a:t> ас» — «Медовая Обь» и другие сборники стихов поэта рассказывают талантливо и проникновенно о Севере и северянах.</a:t>
            </a:r>
          </a:p>
          <a:p>
            <a:pPr algn="just"/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28596" y="1643050"/>
            <a:ext cx="3008313" cy="4691063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Picture 2" descr="C:\Documents and Settings\Долгушина А К\Мои документы\Мои рисунки\2010-11 (ноя)\Копия сканирование00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423025"/>
            <a:ext cx="8929718" cy="434975"/>
          </a:xfrm>
          <a:prstGeom prst="rect">
            <a:avLst/>
          </a:prstGeom>
          <a:noFill/>
        </p:spPr>
      </p:pic>
      <p:pic>
        <p:nvPicPr>
          <p:cNvPr id="6" name="Рисунок 5" descr="C:\Documents and Settings\Долгушина А К\Мои документы\Мои рисунки\2010-12 (дек)\сканирование0007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736"/>
            <a:ext cx="3214710" cy="4357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Техниче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</TotalTime>
  <Words>2579</Words>
  <Application>Microsoft Office PowerPoint</Application>
  <PresentationFormat>Экран (4:3)</PresentationFormat>
  <Paragraphs>110</Paragraphs>
  <Slides>22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4" baseType="lpstr">
      <vt:lpstr>Тема Office</vt:lpstr>
      <vt:lpstr>Документ</vt:lpstr>
      <vt:lpstr>Муниципальное казенное образовательное учреждение «Горковская специальная (коррекционная) общеобразовательная школа-интернат для обучающихся, воспитанников с ограниченными возможностями здоровья» </vt:lpstr>
      <vt:lpstr>Слайд 2</vt:lpstr>
      <vt:lpstr>Слайд 3</vt:lpstr>
      <vt:lpstr>Глава Шурышкарского района Андрей Валерианович Головин и Губернатор Ямала Дмитрий Николаевич Кобылкин</vt:lpstr>
      <vt:lpstr>Слайд 5</vt:lpstr>
      <vt:lpstr>     ИВАН ГРИГОРЬЕВИЧ ИСТОМИН (1917—1988 гг.) писатель, член Союза писателей СССР, первый певец Ямальского Севера </vt:lpstr>
      <vt:lpstr>Когда солнце над тундрой светит,  Тундре радость несет оно.  Когда много друзей на свете,  Сердце счастьем озарено.  И. Истомин   </vt:lpstr>
      <vt:lpstr>Слайд 8</vt:lpstr>
      <vt:lpstr>МИКУЛЬ ШУЛЬГИН поэт, писатель 1.02.1940                                                           </vt:lpstr>
      <vt:lpstr>Талигина Надежда Михайловна мастер народного декоративно-прикладного искусства. </vt:lpstr>
      <vt:lpstr>ХАРТАГАНОВ Геннадий Ефремович хантыйский художник прикладного искусства, резчик по дереву.   </vt:lpstr>
      <vt:lpstr>ДУДНИКОВ Николай Федорович ямальский писатель, журналист </vt:lpstr>
      <vt:lpstr>Роман Прокопьевич РУГИН писатель и общественный деятель, Почётный гражданин  г. Салехарда ,Ямало-Ненецкого АО  </vt:lpstr>
      <vt:lpstr>Слайд 14</vt:lpstr>
      <vt:lpstr>Федор Егорович Конев поэт, писатель, драматург </vt:lpstr>
      <vt:lpstr>Слайд 16</vt:lpstr>
      <vt:lpstr>Юрий АФАНАСЬЕВ журналист, прозаик, детский писатель, член Союза писателей СССР, главный редактор альманаха "Обская радуга" </vt:lpstr>
      <vt:lpstr>Павел Рудольфович Черкашин  Поэт </vt:lpstr>
      <vt:lpstr>Николай Васильевич Архангельский  (1922 – 1945г.г.) Герой Советского Союза  </vt:lpstr>
      <vt:lpstr>Василий Ефимович Ануфриев Автор хантыйского букваря </vt:lpstr>
      <vt:lpstr>Ямру Евгений Ильич   Политик </vt:lpstr>
      <vt:lpstr>Слайд 22</vt:lpstr>
    </vt:vector>
  </TitlesOfParts>
  <Company>ГМС(К)ОШ-И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казенное образовательное учреждение «Горковская специальная (коррекционная) общеобразовательная школа-интернат для обучающихся, воспитанников с ограниченными возможностями здоровья» </dc:title>
  <dc:creator>Долгушина А К</dc:creator>
  <cp:lastModifiedBy>Долгушина А К</cp:lastModifiedBy>
  <cp:revision>31</cp:revision>
  <dcterms:created xsi:type="dcterms:W3CDTF">2013-12-16T06:42:04Z</dcterms:created>
  <dcterms:modified xsi:type="dcterms:W3CDTF">2014-01-17T06:31:44Z</dcterms:modified>
</cp:coreProperties>
</file>