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4" r:id="rId3"/>
    <p:sldId id="279" r:id="rId4"/>
    <p:sldId id="258" r:id="rId5"/>
    <p:sldId id="28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75" r:id="rId14"/>
    <p:sldId id="265" r:id="rId15"/>
    <p:sldId id="266" r:id="rId16"/>
    <p:sldId id="273" r:id="rId17"/>
    <p:sldId id="267" r:id="rId18"/>
    <p:sldId id="268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50C6D7-39D3-48DB-AC26-6DC638FDE7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70AB1-9C13-4C71-9626-189473220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407F3-41F8-4974-BAEF-67206E411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D4B-8385-44D0-B589-4841A7A80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5F800-B1ED-471B-8BFE-E4327DAF1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EDF65-5D85-4AB2-B6AC-74315D014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E4EEB-57B5-48FD-B6C6-72ED6C7DC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7CC87-23E0-4D1B-9284-9D31DDA8D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2D457-72B4-478C-B1EC-8DF9FB5CB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E177-C4F9-420F-991C-AB442D0FA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01B41-EA1E-4624-A756-F94D7AFD06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8354E0-5B08-4FB3-B9DF-B0A34E9B47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00042"/>
            <a:ext cx="7772400" cy="1143008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Муниципальное казённое образовательное учреждение «</a:t>
            </a:r>
            <a:r>
              <a:rPr lang="ru-RU" sz="1600" dirty="0" err="1" smtClean="0">
                <a:solidFill>
                  <a:schemeClr val="tx1"/>
                </a:solidFill>
              </a:rPr>
              <a:t>Горковская</a:t>
            </a:r>
            <a:r>
              <a:rPr lang="ru-RU" sz="1600" dirty="0" smtClean="0">
                <a:solidFill>
                  <a:schemeClr val="tx1"/>
                </a:solidFill>
              </a:rPr>
              <a:t> специальная (коррекционная) общеобразовательная школа – интернат для обучающихся, воспитанников с ограниченными возможностями здоровья.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2428892"/>
          </a:xfrm>
        </p:spPr>
        <p:txBody>
          <a:bodyPr/>
          <a:lstStyle/>
          <a:p>
            <a:r>
              <a:rPr lang="ru-RU" sz="4000" i="1" dirty="0" smtClean="0">
                <a:solidFill>
                  <a:srgbClr val="7030A0"/>
                </a:solidFill>
              </a:rPr>
              <a:t>Благотворительная акция ярмарка «Поможем совету ветеранов»</a:t>
            </a:r>
            <a:endParaRPr lang="ru-RU" sz="4000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00636"/>
            <a:ext cx="407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7030A0"/>
                </a:solidFill>
              </a:rPr>
              <a:t>Автор – составитель Г.А. Черноокая, педагог-организатор.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6357958"/>
            <a:ext cx="83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accent2"/>
                </a:solidFill>
              </a:rPr>
              <a:t>2014 г.</a:t>
            </a:r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6" name="Рисунок 5" descr="Информационный портал Совета по вопросам благотворительной деятельности Республики Татарстан WWW.BLAGORT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2786082" cy="214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77\Desktop\лето 2013\103NIKON\100NIKON\DSCN4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42863"/>
            <a:ext cx="3071834" cy="2838952"/>
          </a:xfrm>
          <a:prstGeom prst="rect">
            <a:avLst/>
          </a:prstGeom>
          <a:noFill/>
        </p:spPr>
      </p:pic>
      <p:pic>
        <p:nvPicPr>
          <p:cNvPr id="9219" name="Picture 3" descr="C:\Users\777\Desktop\лето 2013\103NIKON\100NIKON\DSCN4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138778" cy="2643182"/>
          </a:xfrm>
          <a:prstGeom prst="rect">
            <a:avLst/>
          </a:prstGeom>
          <a:noFill/>
        </p:spPr>
      </p:pic>
      <p:pic>
        <p:nvPicPr>
          <p:cNvPr id="9220" name="Picture 4" descr="C:\Users\777\Desktop\лето 2013\103NIKON\100NIKON\DSCN4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00438"/>
            <a:ext cx="2904881" cy="2988094"/>
          </a:xfrm>
          <a:prstGeom prst="rect">
            <a:avLst/>
          </a:prstGeom>
          <a:noFill/>
        </p:spPr>
      </p:pic>
      <p:pic>
        <p:nvPicPr>
          <p:cNvPr id="9221" name="Picture 5" descr="C:\Users\777\Desktop\лето 2013\103NIKON\100NIKON\DSCN4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14290"/>
            <a:ext cx="2203704" cy="2048256"/>
          </a:xfrm>
          <a:prstGeom prst="rect">
            <a:avLst/>
          </a:prstGeom>
          <a:noFill/>
        </p:spPr>
      </p:pic>
      <p:pic>
        <p:nvPicPr>
          <p:cNvPr id="6" name="Picture 2" descr="C:\Users\777\Desktop\лето 2013\103NIKON\100NIKON\DSCN41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214554"/>
            <a:ext cx="3357586" cy="24726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57554" y="357166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Благотворительность</a:t>
            </a:r>
            <a:r>
              <a:rPr lang="ru-RU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  Подумайте о том, что стоит за этим словом.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777\Desktop\лето 2013\103NIKON\100NIKON\DSCN4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071546"/>
            <a:ext cx="2786064" cy="3714752"/>
          </a:xfrm>
          <a:prstGeom prst="rect">
            <a:avLst/>
          </a:prstGeom>
          <a:noFill/>
        </p:spPr>
      </p:pic>
      <p:pic>
        <p:nvPicPr>
          <p:cNvPr id="10244" name="Picture 4" descr="C:\Users\777\Desktop\лето 2013\103NIKON\100NIKON\DSCN4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200" y="500042"/>
            <a:ext cx="2476517" cy="2286016"/>
          </a:xfrm>
          <a:prstGeom prst="rect">
            <a:avLst/>
          </a:prstGeom>
          <a:noFill/>
        </p:spPr>
      </p:pic>
      <p:pic>
        <p:nvPicPr>
          <p:cNvPr id="6" name="Picture 2" descr="C:\Users\777\Desktop\лето 2013\103NIKON\100NIKON\DSCN4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2714620"/>
            <a:ext cx="3038812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531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Самые взрослые благотворители!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7" name="Picture 4" descr="C:\Users\777\Desktop\лето 2013\103NIKON\100NIKON\DSCN4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00438"/>
            <a:ext cx="3388810" cy="2647615"/>
          </a:xfrm>
          <a:prstGeom prst="rect">
            <a:avLst/>
          </a:prstGeom>
          <a:noFill/>
        </p:spPr>
      </p:pic>
      <p:pic>
        <p:nvPicPr>
          <p:cNvPr id="8" name="Рисунок 7" descr="photo133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714356"/>
            <a:ext cx="148272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лето 2013\Аня Наташа\100NIKON\DSCN4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316" y="285728"/>
            <a:ext cx="3391817" cy="3071834"/>
          </a:xfrm>
          <a:prstGeom prst="rect">
            <a:avLst/>
          </a:prstGeom>
          <a:noFill/>
        </p:spPr>
      </p:pic>
      <p:pic>
        <p:nvPicPr>
          <p:cNvPr id="1027" name="Picture 3" descr="C:\Users\777\Desktop\лето 2013\Аня Наташа\100NIKON\DSCN4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2550495" cy="3214686"/>
          </a:xfrm>
          <a:prstGeom prst="rect">
            <a:avLst/>
          </a:prstGeom>
          <a:noFill/>
        </p:spPr>
      </p:pic>
      <p:pic>
        <p:nvPicPr>
          <p:cNvPr id="1028" name="Picture 4" descr="C:\Users\777\Desktop\лето 2013\Аня Наташа\100NIKON\DSCN4366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876"/>
            <a:ext cx="3104781" cy="31532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714752"/>
            <a:ext cx="5000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ru-RU" sz="1800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В деле благотворительности  не может и не должно быть приоритетов – кому дарить тепло и любовь, а кому – нет. </a:t>
            </a:r>
            <a:endParaRPr lang="ru-RU" sz="1800" dirty="0" smtClean="0">
              <a:solidFill>
                <a:schemeClr val="accent2"/>
              </a:solidFill>
              <a:cs typeface="Arial" pitchFamily="34" charset="0"/>
            </a:endParaRPr>
          </a:p>
          <a:p>
            <a:pPr lvl="0"/>
            <a:r>
              <a:rPr lang="ru-RU" sz="1800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Кто, как не престарелые люди, нуждаются в нашей заботе?</a:t>
            </a:r>
            <a:endParaRPr lang="ru-RU" sz="1800" dirty="0" smtClean="0">
              <a:solidFill>
                <a:schemeClr val="accent2"/>
              </a:solidFill>
              <a:cs typeface="Arial" pitchFamily="34" charset="0"/>
            </a:endParaRPr>
          </a:p>
          <a:p>
            <a:pPr lvl="0"/>
            <a:r>
              <a:rPr lang="ru-RU" sz="1800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 Только подумайте: сколько людей, нуждающихся в нашей с вами помощи! </a:t>
            </a:r>
            <a:endParaRPr lang="ru-RU" sz="1800" dirty="0" smtClean="0">
              <a:solidFill>
                <a:schemeClr val="accent2"/>
              </a:solidFill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1800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Что мы можем для них сделать?</a:t>
            </a:r>
            <a:r>
              <a:rPr lang="ru-RU" sz="18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1029" name="Picture 5" descr="C:\Users\777\Desktop\2012-2013\солянка (2)\DSCN1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28604"/>
            <a:ext cx="2564698" cy="2741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иии\Акция Георгиевская ленточка\DSCN1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7038" y="357167"/>
            <a:ext cx="3975680" cy="2857520"/>
          </a:xfrm>
          <a:prstGeom prst="rect">
            <a:avLst/>
          </a:prstGeom>
          <a:noFill/>
        </p:spPr>
      </p:pic>
      <p:pic>
        <p:nvPicPr>
          <p:cNvPr id="2051" name="Picture 3" descr="C:\Users\777\Desktop\иии\Акция Георгиевская ленточка\DSCN1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28"/>
            <a:ext cx="2472973" cy="2785314"/>
          </a:xfrm>
          <a:prstGeom prst="rect">
            <a:avLst/>
          </a:prstGeom>
          <a:noFill/>
        </p:spPr>
      </p:pic>
      <p:pic>
        <p:nvPicPr>
          <p:cNvPr id="2052" name="Picture 4" descr="C:\Users\777\Desktop\иии\Акция Георгиевская ленточка\DSCN1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4057653" cy="3370727"/>
          </a:xfrm>
          <a:prstGeom prst="rect">
            <a:avLst/>
          </a:prstGeom>
          <a:noFill/>
        </p:spPr>
      </p:pic>
      <p:pic>
        <p:nvPicPr>
          <p:cNvPr id="6" name="Picture 2" descr="E:\Новая папка\1_3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1"/>
            <a:ext cx="4214842" cy="3256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777\Desktop\лето 2013\103NIKON\100NIKON\DSCN4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28604"/>
            <a:ext cx="4451141" cy="3571876"/>
          </a:xfrm>
          <a:prstGeom prst="rect">
            <a:avLst/>
          </a:prstGeom>
          <a:noFill/>
        </p:spPr>
      </p:pic>
      <p:pic>
        <p:nvPicPr>
          <p:cNvPr id="2050" name="Picture 2" descr="C:\Users\777\Desktop\лето 2013\фотогрпафии 2014\100NIKON\DSCN4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4364387" cy="3643314"/>
          </a:xfrm>
          <a:prstGeom prst="rect">
            <a:avLst/>
          </a:prstGeom>
          <a:noFill/>
        </p:spPr>
      </p:pic>
      <p:pic>
        <p:nvPicPr>
          <p:cNvPr id="2051" name="Picture 3" descr="C:\Users\777\Desktop\лето 2013\фотогрпафии 2014\100NIKON\DSCN4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000504"/>
            <a:ext cx="2288439" cy="26132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2"/>
                </a:solidFill>
              </a:rPr>
              <a:t>Далеко не каждый человек способен стать  участником  благотворительной акции.</a:t>
            </a:r>
            <a:endParaRPr lang="ru-RU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777\Desktop\лето 2013\103NIKON\100NIKON\DSCN4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3262304" cy="2446728"/>
          </a:xfrm>
          <a:prstGeom prst="rect">
            <a:avLst/>
          </a:prstGeom>
          <a:noFill/>
        </p:spPr>
      </p:pic>
      <p:pic>
        <p:nvPicPr>
          <p:cNvPr id="3" name="Picture 3" descr="C:\Users\777\Desktop\лето 2013\103NIKON\100NIKON\DSCN4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174500" cy="2905859"/>
          </a:xfrm>
          <a:prstGeom prst="rect">
            <a:avLst/>
          </a:prstGeom>
          <a:noFill/>
        </p:spPr>
      </p:pic>
      <p:pic>
        <p:nvPicPr>
          <p:cNvPr id="4" name="Picture 3" descr="C:\Users\777\Desktop\лето 2013\103NIKON\100NIKON\DSCN4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29388" y="214290"/>
            <a:ext cx="2549254" cy="2928958"/>
          </a:xfrm>
          <a:prstGeom prst="rect">
            <a:avLst/>
          </a:prstGeom>
          <a:noFill/>
        </p:spPr>
      </p:pic>
      <p:pic>
        <p:nvPicPr>
          <p:cNvPr id="5" name="Picture 4" descr="C:\Users\777\Desktop\лето 2013\103NIKON\100NIKON\DSCN4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214686"/>
            <a:ext cx="2528292" cy="2857496"/>
          </a:xfrm>
          <a:prstGeom prst="rect">
            <a:avLst/>
          </a:prstGeom>
          <a:noFill/>
        </p:spPr>
      </p:pic>
      <p:pic>
        <p:nvPicPr>
          <p:cNvPr id="3074" name="Picture 2" descr="C:\Users\777\Desktop\лето 2013\фотогрпафии 2014\100NIKON\DSCN42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143248"/>
            <a:ext cx="2357436" cy="314324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28992" y="357166"/>
            <a:ext cx="314327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Благотворительность – это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жизненный принцип миллионов людей во всем мире – неравнодушных, готовых прийти на помощь.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214290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Самые юные  благотворители!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3" name="Picture 5" descr="C:\Users\777\Desktop\лето 2013\103NIKON\100NIKON\DSCN4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00042"/>
            <a:ext cx="2255878" cy="3071834"/>
          </a:xfrm>
          <a:prstGeom prst="rect">
            <a:avLst/>
          </a:prstGeom>
          <a:noFill/>
        </p:spPr>
      </p:pic>
      <p:pic>
        <p:nvPicPr>
          <p:cNvPr id="4" name="Picture 3" descr="C:\Users\777\Desktop\лето 2013\103NIKON\100NIKON\DSCN4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43306" y="642918"/>
            <a:ext cx="2643206" cy="4623850"/>
          </a:xfrm>
          <a:prstGeom prst="rect">
            <a:avLst/>
          </a:prstGeom>
          <a:noFill/>
        </p:spPr>
      </p:pic>
      <p:pic>
        <p:nvPicPr>
          <p:cNvPr id="5" name="Picture 5" descr="C:\Users\777\Desktop\лето 2013\103NIKON\100NIKON\DSCN4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596" y="714356"/>
            <a:ext cx="3155203" cy="2500330"/>
          </a:xfrm>
          <a:prstGeom prst="rect">
            <a:avLst/>
          </a:prstGeom>
          <a:noFill/>
        </p:spPr>
      </p:pic>
      <p:pic>
        <p:nvPicPr>
          <p:cNvPr id="1026" name="Picture 2" descr="C:\Users\777\Desktop\лето 2013\103NIKON\100NIKON\DSCN4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86124"/>
            <a:ext cx="3214678" cy="327649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57950" y="4286256"/>
            <a:ext cx="2571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Помощь   начинается с первой протянутой   руки.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Рисунок 7" descr="Информационный портал Совета по вопросам благотворительной деятельности Республики Татарстан WWW.BLAGORT.RU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72396" y="5286388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777\Desktop\лето 2013\103NIKON\100NIKON\DSCN4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85992"/>
            <a:ext cx="4167218" cy="3125414"/>
          </a:xfrm>
          <a:prstGeom prst="rect">
            <a:avLst/>
          </a:prstGeom>
          <a:noFill/>
        </p:spPr>
      </p:pic>
      <p:pic>
        <p:nvPicPr>
          <p:cNvPr id="14339" name="Picture 3" descr="C:\Users\777\Desktop\лето 2013\103NIKON\100NIKON\DSCN4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3429024" cy="2571768"/>
          </a:xfrm>
          <a:prstGeom prst="rect">
            <a:avLst/>
          </a:prstGeom>
          <a:noFill/>
        </p:spPr>
      </p:pic>
      <p:pic>
        <p:nvPicPr>
          <p:cNvPr id="14340" name="Picture 4" descr="C:\Users\777\Desktop\лето 2013\103NIKON\100NIKON\DSCN4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00372"/>
            <a:ext cx="2714626" cy="361950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14876" y="285729"/>
            <a:ext cx="4000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Великие дела начинаются с малого.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5500702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Поле начинается там, где посеяно первое зерно.</a:t>
            </a:r>
            <a:endParaRPr lang="ru-RU" sz="3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777\Desktop\лето 2013\103NIKON\100NIKON\DSCN4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3571868" cy="2678901"/>
          </a:xfrm>
          <a:prstGeom prst="rect">
            <a:avLst/>
          </a:prstGeom>
          <a:noFill/>
        </p:spPr>
      </p:pic>
      <p:pic>
        <p:nvPicPr>
          <p:cNvPr id="15363" name="Picture 3" descr="C:\Users\777\Desktop\лето 2013\103NIKON\100NIKON\DSCN4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29190" y="571480"/>
            <a:ext cx="3929089" cy="3207411"/>
          </a:xfrm>
          <a:prstGeom prst="rect">
            <a:avLst/>
          </a:prstGeom>
          <a:noFill/>
        </p:spPr>
      </p:pic>
      <p:pic>
        <p:nvPicPr>
          <p:cNvPr id="15364" name="Picture 4" descr="C:\Users\777\Desktop\лето 2013\103NIKON\100NIKON\DSCN4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57628"/>
            <a:ext cx="3786182" cy="2839637"/>
          </a:xfrm>
          <a:prstGeom prst="rect">
            <a:avLst/>
          </a:prstGeom>
          <a:noFill/>
        </p:spPr>
      </p:pic>
      <p:pic>
        <p:nvPicPr>
          <p:cNvPr id="15365" name="Picture 5" descr="C:\Users\777\Desktop\лето 2013\103NIKON\100NIKON\DSCN4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357298"/>
            <a:ext cx="2357454" cy="34241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337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Семья благотворителей!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лето 2013\103NIKON\Акция\IMG_8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534849" cy="3318582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29058" y="571480"/>
            <a:ext cx="485778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Верите ли вы в спасение всего человечества?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Нет, спасение для всего человечества невозможно,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 для конкретного человека – это вполне реально...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Всегда рядом с нами есть те, кому можно помочь.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всегда, помогая кому-то, мы немножечко,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может быть совсем чуть-чуть, но исцеляемся.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Исцеляемся от лени, обыденности, рутины, серости,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неверия в себя самих и в других.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в этом контексте нельзя сказать точно, кто кому помогает.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Наверное, выигрывает каждый...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Просто вместе немного теплей...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Picture 2" descr="C:\Users\777\Desktop\лето 2013\103NIKON\100NIKON\DSCN4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14751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28670"/>
            <a:ext cx="7772400" cy="516733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Цель акции:</a:t>
            </a:r>
            <a:endParaRPr lang="ru-RU" sz="2400" dirty="0" smtClean="0">
              <a:solidFill>
                <a:schemeClr val="accent2"/>
              </a:solidFill>
            </a:endParaRPr>
          </a:p>
          <a:p>
            <a:r>
              <a:rPr lang="ru-RU" sz="2400" dirty="0" smtClean="0">
                <a:solidFill>
                  <a:schemeClr val="accent2"/>
                </a:solidFill>
              </a:rPr>
              <a:t>Отдать дань  уважения ветеранам труда, труженикам тыла.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Задачи акции: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/>
            <a:r>
              <a:rPr lang="ru-RU" sz="2400" dirty="0" smtClean="0">
                <a:solidFill>
                  <a:schemeClr val="accent2"/>
                </a:solidFill>
              </a:rPr>
              <a:t>оказание практической помощи ветеранам труда;</a:t>
            </a:r>
          </a:p>
          <a:p>
            <a:pPr lvl="0"/>
            <a:r>
              <a:rPr lang="ru-RU" sz="2400" dirty="0" smtClean="0">
                <a:solidFill>
                  <a:schemeClr val="accent2"/>
                </a:solidFill>
              </a:rPr>
              <a:t>мотивирование детей и подростков на социально значимую деятельность во благо общества и государства. </a:t>
            </a:r>
          </a:p>
          <a:p>
            <a:pPr lvl="0"/>
            <a:r>
              <a:rPr lang="ru-RU" sz="2400" dirty="0" smtClean="0">
                <a:solidFill>
                  <a:schemeClr val="accent2"/>
                </a:solidFill>
              </a:rPr>
              <a:t>формирование патриотических ценностей молодежи, гражданского самосознания.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photo13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14290"/>
            <a:ext cx="112553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00042"/>
            <a:ext cx="778674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акц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ии приняли участие педагоги школы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Аксарина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С.А., Балина Г.М., Белых Л.В., Замятина С.В., Зверёк Л.В., Новикова Н.Н., Май С.П., Уткин А. Г.,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Милютин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С.А., Шестаков В.В.;  Истомина Г.М.; Черноокая Г.А. ; ученики школы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Кельчин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Кельчин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А., Кондыгин С., Русмиленко В., Русмиленко Р.,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Нензелов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А.,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Севли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Д.,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Сухарин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В., Мошкина З., Муратова Н.,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Тыликова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И. и др.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1" hangingPunct="1"/>
            <a:r>
              <a:rPr lang="ru-RU" sz="2000" dirty="0" smtClean="0">
                <a:solidFill>
                  <a:schemeClr val="accent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содействии педагогов и  учеников  школы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07 мая  2014 года было: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Собрано 12 000 рублей;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из них,   4 000 рублей было потрачено на приобретение  сувениров с символикой Шурышкарского района,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оторые были переданы председателю совета ветеранов Николаевой Л.В.  и вдове ветерана войны  Коршуновой Е.М.  для поездки в город – герой Минск.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Информационный портал Совета по вопросам благотворительной деятельности Республики Татарстан WWW.BLAGORT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143512"/>
            <a:ext cx="1857388" cy="135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нформационный портал Совета по вопросам благотворительной деятельности Республики Татарстан WWW.BLAGORT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15140" y="5072074"/>
            <a:ext cx="1785950" cy="16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нформационный портал Совета по вопросам благотворительной деятельности Республики Татарстан WWW.BLAGORT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14810" y="5857892"/>
            <a:ext cx="1000132" cy="71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857232"/>
            <a:ext cx="750099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Ожидаемые результаты акции.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формировать готовность и способность личности выполнять систему социальных ролей;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воспитывать гражданско-патриотических качеств через конкретные дела и поступки;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использовать жизненный опыт наших ветеранов труда и тружеников тыла в деле воспитания молодежи в духе гражданственности и патриотизма.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Информационный портал Совета по вопросам благотворительной деятельности Республики Татарстан WWW.BLAGORT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43702" y="4786322"/>
            <a:ext cx="2143140" cy="192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hoto13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14290"/>
            <a:ext cx="155416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лето 2013\103NIKON\Акция\IMG_8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063" y="1571612"/>
            <a:ext cx="7770232" cy="3643338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214290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«Благотворить»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— значит творить добро, дарить свою любовь, делиться частичкой тепла с теми, кому это особенно нужно.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905506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/>
            <a:r>
              <a:rPr lang="ru-RU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14.04 в 17.00 был проведён совет ученического </a:t>
            </a:r>
            <a:r>
              <a:rPr lang="ru-RU" dirty="0" err="1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соуправления</a:t>
            </a:r>
            <a:r>
              <a:rPr lang="ru-RU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 на котором решили провести </a:t>
            </a:r>
            <a:r>
              <a:rPr lang="ru-RU" b="1" i="1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акцию - ярмарку «Поможем совету ветеранов», проголосовали единогласно. Был составлен и утверждён план работы  акции.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000504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Суть акции - объединение усилий различных  людей, кому не безразличны дела благотворительные. 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14348" y="785794"/>
            <a:ext cx="7715304" cy="3293209"/>
          </a:xfrm>
          <a:prstGeom prst="rect">
            <a:avLst/>
          </a:prstGeom>
          <a:solidFill>
            <a:srgbClr val="B2C2D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		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ПЛАН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проведения  благотворительной акции - ярмарки « Поможем совету ветеранов»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D1216"/>
                </a:solidFill>
                <a:latin typeface="+mj-lt"/>
                <a:ea typeface="Times New Roman" pitchFamily="18" charset="0"/>
                <a:cs typeface="Arial" pitchFamily="34" charset="0"/>
              </a:rPr>
              <a:t>		Сроки проведения 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19  апреля  — 7 мая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19.04. </a:t>
            </a:r>
            <a:r>
              <a:rPr lang="ru-RU" sz="1600" dirty="0" smtClean="0">
                <a:solidFill>
                  <a:srgbClr val="0D1216"/>
                </a:solidFill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21.04. составление текста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выпуск листовок. </a:t>
            </a:r>
            <a:r>
              <a:rPr lang="ru-RU" sz="1600" dirty="0" smtClean="0">
                <a:solidFill>
                  <a:srgbClr val="0D1216"/>
                </a:solidFill>
                <a:latin typeface="+mj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роведение пиар акций по распространению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листовок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 информацией о предстоящем мероприятии.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21.</a:t>
            </a:r>
            <a:r>
              <a:rPr kumimoji="0" lang="ru-RU" sz="1600" i="0" strike="noStrike" cap="none" normalizeH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04.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Сбор работ и оформление ярмарки в СДК.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22.</a:t>
            </a:r>
            <a:r>
              <a:rPr kumimoji="0" lang="ru-RU" sz="1600" i="0" strike="noStrike" cap="none" normalizeH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04.</a:t>
            </a:r>
            <a:r>
              <a:rPr lang="ru-RU" sz="1600" dirty="0" smtClean="0"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12-00 — 12-30 сбор волонтеров, участвующих в проведении акций.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12-30 — 13-00 подготовка к  открытию   акции.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13-00 — 16-00 работа  благотворительной  акции - ярмарки.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16-00  подсчет благотворительных средств и их подготовка для передачи.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7 .05.</a:t>
            </a:r>
            <a:r>
              <a:rPr lang="ru-RU" sz="16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D121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11-00 — 12-00  торжественная передача собранных благотворительных средств Совету ветеранов. 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Информационный портал Совета по вопросам благотворительной деятельности Республики Татарстан WWW.BLAGORT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57950" y="4500570"/>
            <a:ext cx="2571768" cy="214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77\Desktop\лето 2013\103NIKON\100NIKON\DSCN4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000528" cy="3724128"/>
          </a:xfrm>
          <a:prstGeom prst="rect">
            <a:avLst/>
          </a:prstGeom>
          <a:noFill/>
        </p:spPr>
      </p:pic>
      <p:pic>
        <p:nvPicPr>
          <p:cNvPr id="6147" name="Picture 3" descr="C:\Users\777\Desktop\лето 2013\103NIKON\100NIKON\DSCN4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82" y="214290"/>
            <a:ext cx="4076431" cy="3143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714356"/>
            <a:ext cx="2926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Подготовка к  акции.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429000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Сбор работ для продажи на ярмарке.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Рисунок 5" descr="Информационный портал Совета по вопросам благотворительной деятельности Республики Татарстан WWW.BLAGORT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43636" y="4214818"/>
            <a:ext cx="2571768" cy="214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77\Desktop\лето 2013\103NIKON\100NIKON\DSCN4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3181336" cy="2386002"/>
          </a:xfrm>
          <a:prstGeom prst="rect">
            <a:avLst/>
          </a:prstGeom>
          <a:noFill/>
        </p:spPr>
      </p:pic>
      <p:pic>
        <p:nvPicPr>
          <p:cNvPr id="7171" name="Picture 3" descr="C:\Users\777\Desktop\лето 2013\103NIKON\100NIKON\DSCN4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3733792" cy="2800344"/>
          </a:xfrm>
          <a:prstGeom prst="rect">
            <a:avLst/>
          </a:prstGeom>
          <a:noFill/>
        </p:spPr>
      </p:pic>
      <p:pic>
        <p:nvPicPr>
          <p:cNvPr id="7172" name="Picture 4" descr="C:\Users\777\Desktop\лето 2013\103NIKON\100NIKON\DSCN4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857232"/>
            <a:ext cx="3638844" cy="2963555"/>
          </a:xfrm>
          <a:prstGeom prst="rect">
            <a:avLst/>
          </a:prstGeom>
          <a:noFill/>
        </p:spPr>
      </p:pic>
      <p:pic>
        <p:nvPicPr>
          <p:cNvPr id="7173" name="Picture 5" descr="C:\Users\777\Desktop\лето 2013\103NIKON\100NIKON\DSCN41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00438"/>
            <a:ext cx="4214810" cy="31611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5" y="142852"/>
            <a:ext cx="4429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Оформление ярмарки в СДК.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777\Desktop\лето 2013\103NIKON\100NIKON\DSCN4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0"/>
            <a:ext cx="3748712" cy="25406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Благотворительность </a:t>
            </a:r>
            <a:r>
              <a:rPr lang="ru-RU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это не только действие, это жизненная позиция.</a:t>
            </a:r>
            <a:endParaRPr lang="ru-RU" dirty="0"/>
          </a:p>
        </p:txBody>
      </p:sp>
      <p:pic>
        <p:nvPicPr>
          <p:cNvPr id="7" name="Picture 2" descr="C:\Users\777\Desktop\лето 2013\фотогрпафии 2014\100NIKON\DSCN4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1" y="2643182"/>
            <a:ext cx="5334037" cy="4000528"/>
          </a:xfrm>
          <a:prstGeom prst="rect">
            <a:avLst/>
          </a:prstGeom>
          <a:noFill/>
        </p:spPr>
      </p:pic>
      <p:pic>
        <p:nvPicPr>
          <p:cNvPr id="8" name="Рисунок 7" descr="photo133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857232"/>
            <a:ext cx="148272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Dot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DigiDots</Template>
  <TotalTime>422</TotalTime>
  <Words>507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DigiDots</vt:lpstr>
      <vt:lpstr>Муниципальное казённое образовательное учреждение «Горковская специальная (коррекционная) общеобразовательная школа – интернат для обучающихся, воспитанников с ограниченными возможностями здоровья.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игрок</cp:lastModifiedBy>
  <cp:revision>28</cp:revision>
  <dcterms:created xsi:type="dcterms:W3CDTF">2014-04-21T13:34:10Z</dcterms:created>
  <dcterms:modified xsi:type="dcterms:W3CDTF">2014-05-21T04:43:30Z</dcterms:modified>
</cp:coreProperties>
</file>