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7" r:id="rId12"/>
    <p:sldId id="272" r:id="rId13"/>
    <p:sldId id="271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1ECD86-DDDC-47AC-B945-30BA9C87F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0B7E3-81A5-46C7-B604-55E2B8547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9084D-13DD-4B0E-AEB9-DD81BBC31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587FF-3A14-4B06-8231-E86B02970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9D10C-02BA-45D3-8828-F613D5725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65FD8-F77D-4D1E-983F-FB42F52A32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82638-FE1D-4F25-B80D-0628B6F58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257FC-EC2A-4C65-B621-7DE192F1D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4E969-E23C-4BCA-ACB0-AA27CFE57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4CF5E-3B82-4034-8314-C6DE21AFC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A1B58-E795-4366-A8CE-935179029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19934A-B2AC-4B51-B60D-9F6E061D28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detskij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2133600"/>
            <a:ext cx="7058052" cy="17526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800" smtClean="0">
                <a:solidFill>
                  <a:schemeClr val="accent6"/>
                </a:solidFill>
              </a:rPr>
              <a:t>Внеклассное </a:t>
            </a:r>
            <a:r>
              <a:rPr lang="ru-RU" sz="2800" smtClean="0">
                <a:solidFill>
                  <a:schemeClr val="accent6"/>
                </a:solidFill>
              </a:rPr>
              <a:t>мероприятие: </a:t>
            </a:r>
            <a:r>
              <a:rPr lang="ru-RU" sz="2800" dirty="0" smtClean="0">
                <a:solidFill>
                  <a:schemeClr val="accent6"/>
                </a:solidFill>
              </a:rPr>
              <a:t>зимний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4000" dirty="0" smtClean="0">
                <a:solidFill>
                  <a:srgbClr val="0070C0"/>
                </a:solidFill>
              </a:rPr>
              <a:t>«Шашечный турнир»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+mn-lt"/>
              </a:rPr>
              <a:t>Муниципальное казённое образовательное учреждение «</a:t>
            </a:r>
            <a:r>
              <a:rPr lang="ru-RU" sz="1400" dirty="0" err="1" smtClean="0">
                <a:solidFill>
                  <a:schemeClr val="accent6"/>
                </a:solidFill>
                <a:latin typeface="+mn-lt"/>
              </a:rPr>
              <a:t>Горковская</a:t>
            </a:r>
            <a:r>
              <a:rPr lang="ru-RU" sz="1400" dirty="0" smtClean="0">
                <a:solidFill>
                  <a:schemeClr val="accent6"/>
                </a:solidFill>
                <a:latin typeface="+mn-lt"/>
              </a:rPr>
              <a:t> специальная (коррекционная) общеобразовательная школа – интернат для обучающихся, воспитанников с ограниченными возможностями здоровья</a:t>
            </a:r>
            <a:br>
              <a:rPr lang="ru-RU" sz="1400" dirty="0" smtClean="0">
                <a:solidFill>
                  <a:schemeClr val="accent6"/>
                </a:solidFill>
                <a:latin typeface="+mn-lt"/>
              </a:rPr>
            </a:br>
            <a:endParaRPr lang="ru-RU" sz="14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026" name="Picture 2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643050"/>
            <a:ext cx="714375" cy="714375"/>
          </a:xfrm>
          <a:prstGeom prst="rect">
            <a:avLst/>
          </a:prstGeom>
          <a:noFill/>
        </p:spPr>
      </p:pic>
      <p:pic>
        <p:nvPicPr>
          <p:cNvPr id="1027" name="Picture 3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14375" cy="714375"/>
          </a:xfrm>
          <a:prstGeom prst="rect">
            <a:avLst/>
          </a:prstGeom>
          <a:noFill/>
        </p:spPr>
      </p:pic>
      <p:pic>
        <p:nvPicPr>
          <p:cNvPr id="1028" name="Picture 4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286124"/>
            <a:ext cx="714375" cy="714375"/>
          </a:xfrm>
          <a:prstGeom prst="rect">
            <a:avLst/>
          </a:prstGeom>
          <a:noFill/>
        </p:spPr>
      </p:pic>
      <p:pic>
        <p:nvPicPr>
          <p:cNvPr id="1029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142984"/>
            <a:ext cx="714375" cy="714375"/>
          </a:xfrm>
          <a:prstGeom prst="rect">
            <a:avLst/>
          </a:prstGeom>
          <a:noFill/>
        </p:spPr>
      </p:pic>
      <p:pic>
        <p:nvPicPr>
          <p:cNvPr id="1030" name="Picture 6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714375" cy="714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14811" y="464344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Автор – составитель: Г.А. Черноокая педагог-организатор.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6000768"/>
            <a:ext cx="137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2016 год.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Польза шахма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7"/>
            <a:ext cx="3439795" cy="212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Только позже ученикам откроются бездонная глубина и мудрость этой древней игры, возможно, кто-то займется шашками серьезно. Но это уже другая история и  другие шашки.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8" descr="6m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572008"/>
            <a:ext cx="132556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DSCN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14818"/>
            <a:ext cx="2952772" cy="2214578"/>
          </a:xfrm>
          <a:prstGeom prst="rect">
            <a:avLst/>
          </a:prstGeom>
          <a:noFill/>
        </p:spPr>
      </p:pic>
      <p:pic>
        <p:nvPicPr>
          <p:cNvPr id="2052" name="Picture 4" descr="E:\DSCN0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928802"/>
            <a:ext cx="3286116" cy="2082704"/>
          </a:xfrm>
          <a:prstGeom prst="rect">
            <a:avLst/>
          </a:prstGeom>
          <a:noFill/>
        </p:spPr>
      </p:pic>
      <p:pic>
        <p:nvPicPr>
          <p:cNvPr id="8" name="Picture 2" descr="E:\DSCN0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214818"/>
            <a:ext cx="2528236" cy="2143140"/>
          </a:xfrm>
          <a:prstGeom prst="rect">
            <a:avLst/>
          </a:prstGeom>
          <a:noFill/>
        </p:spPr>
      </p:pic>
      <p:pic>
        <p:nvPicPr>
          <p:cNvPr id="9" name="Picture 2" descr="E:\DSCN02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928802"/>
            <a:ext cx="3214710" cy="205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77\Desktop\радуга\лето\анимации\60c491152b0153c08a45f6c26e45a6f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643446"/>
            <a:ext cx="1047750" cy="1047750"/>
          </a:xfrm>
          <a:prstGeom prst="rect">
            <a:avLst/>
          </a:prstGeom>
          <a:noFill/>
        </p:spPr>
      </p:pic>
      <p:pic>
        <p:nvPicPr>
          <p:cNvPr id="6147" name="Picture 3" descr="C:\Users\777\Desktop\радуга\лето\анимации\60c491152b0153c08a45f6c26e45a6f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714884"/>
            <a:ext cx="1047750" cy="1047750"/>
          </a:xfrm>
          <a:prstGeom prst="rect">
            <a:avLst/>
          </a:prstGeom>
          <a:noFill/>
        </p:spPr>
      </p:pic>
      <p:pic>
        <p:nvPicPr>
          <p:cNvPr id="6148" name="Picture 4" descr="C:\Users\777\Desktop\радуга\лето\анимации\60c491152b0153c08a45f6c26e45a6f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857760"/>
            <a:ext cx="1047750" cy="1047750"/>
          </a:xfrm>
          <a:prstGeom prst="rect">
            <a:avLst/>
          </a:prstGeom>
          <a:noFill/>
        </p:spPr>
      </p:pic>
      <p:pic>
        <p:nvPicPr>
          <p:cNvPr id="6149" name="Picture 5" descr="C:\Users\777\Desktop\радуга\лето\анимации\60c491152b0153c08a45f6c26e45a6f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857760"/>
            <a:ext cx="1047750" cy="1047750"/>
          </a:xfrm>
          <a:prstGeom prst="rect">
            <a:avLst/>
          </a:prstGeom>
          <a:noFill/>
        </p:spPr>
      </p:pic>
      <p:pic>
        <p:nvPicPr>
          <p:cNvPr id="6150" name="Picture 6" descr="C:\Users\777\Desktop\радуга\лето\анимации\60c491152b0153c08a45f6c26e45a6f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786322"/>
            <a:ext cx="1047750" cy="1047750"/>
          </a:xfrm>
          <a:prstGeom prst="rect">
            <a:avLst/>
          </a:prstGeom>
          <a:noFill/>
        </p:spPr>
      </p:pic>
      <p:pic>
        <p:nvPicPr>
          <p:cNvPr id="7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142984"/>
            <a:ext cx="714375" cy="714375"/>
          </a:xfrm>
          <a:prstGeom prst="rect">
            <a:avLst/>
          </a:prstGeom>
          <a:noFill/>
        </p:spPr>
      </p:pic>
      <p:pic>
        <p:nvPicPr>
          <p:cNvPr id="8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714356"/>
            <a:ext cx="714375" cy="714375"/>
          </a:xfrm>
          <a:prstGeom prst="rect">
            <a:avLst/>
          </a:prstGeom>
          <a:noFill/>
        </p:spPr>
      </p:pic>
      <p:pic>
        <p:nvPicPr>
          <p:cNvPr id="9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85794"/>
            <a:ext cx="714375" cy="7143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5" y="1500171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1714488"/>
            <a:ext cx="393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Итоги  шашечного турнира: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 место – </a:t>
            </a:r>
            <a:r>
              <a:rPr lang="ru-RU" dirty="0" err="1" smtClean="0">
                <a:solidFill>
                  <a:schemeClr val="bg1"/>
                </a:solidFill>
              </a:rPr>
              <a:t>Бутин</a:t>
            </a:r>
            <a:r>
              <a:rPr lang="ru-RU" dirty="0" smtClean="0">
                <a:solidFill>
                  <a:schemeClr val="bg1"/>
                </a:solidFill>
              </a:rPr>
              <a:t> Артём 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 место – </a:t>
            </a:r>
            <a:r>
              <a:rPr lang="ru-RU" dirty="0" err="1" smtClean="0">
                <a:solidFill>
                  <a:schemeClr val="bg1"/>
                </a:solidFill>
              </a:rPr>
              <a:t>Талигин</a:t>
            </a:r>
            <a:r>
              <a:rPr lang="ru-RU" dirty="0" smtClean="0">
                <a:solidFill>
                  <a:schemeClr val="bg1"/>
                </a:solidFill>
              </a:rPr>
              <a:t>  Валерий;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 место – Шишкин Николай.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777\Desktop\радуга\100NIKON\DSCN0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7096">
            <a:off x="5664134" y="3462886"/>
            <a:ext cx="1796544" cy="1727592"/>
          </a:xfrm>
          <a:prstGeom prst="rect">
            <a:avLst/>
          </a:prstGeom>
          <a:noFill/>
        </p:spPr>
      </p:pic>
      <p:pic>
        <p:nvPicPr>
          <p:cNvPr id="1027" name="Picture 3" descr="C:\Users\777\Desktop\радуга\100NIKON\DSCN01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46814">
            <a:off x="1904531" y="3401160"/>
            <a:ext cx="1738309" cy="1764199"/>
          </a:xfrm>
          <a:prstGeom prst="rect">
            <a:avLst/>
          </a:prstGeom>
          <a:noFill/>
        </p:spPr>
      </p:pic>
      <p:pic>
        <p:nvPicPr>
          <p:cNvPr id="1028" name="Picture 4" descr="C:\Users\777\Desktop\радуга\100NIKON\DSCN0142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357562"/>
            <a:ext cx="1285884" cy="1810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2177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Times New Roman"/>
                <a:ea typeface="Times New Roman"/>
              </a:rPr>
              <a:t>Департамент образования решает вопрос о создании обязательных, обучающих уроков по шашкам и шахматам в начальных классах, ради полноценного воспитания умственных способностей школьника. Ребёнок, обучающийся таким играм, становится 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ea typeface="Times New Roman"/>
              </a:rPr>
              <a:t> внимательнее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Times New Roman"/>
              </a:rPr>
              <a:t>, привыкает самостоятельно думать и принимать решения, развивает усидчивость, 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ea typeface="Times New Roman"/>
              </a:rPr>
              <a:t>целеустремлённость 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Times New Roman"/>
              </a:rPr>
              <a:t>и мн. др.</a:t>
            </a:r>
            <a:endParaRPr lang="ru-RU" sz="2000" dirty="0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31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142984"/>
            <a:ext cx="714375" cy="714375"/>
          </a:xfrm>
          <a:prstGeom prst="rect">
            <a:avLst/>
          </a:prstGeom>
          <a:noFill/>
        </p:spPr>
      </p:pic>
      <p:pic>
        <p:nvPicPr>
          <p:cNvPr id="8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714356"/>
            <a:ext cx="714375" cy="714375"/>
          </a:xfrm>
          <a:prstGeom prst="rect">
            <a:avLst/>
          </a:prstGeom>
          <a:noFill/>
        </p:spPr>
      </p:pic>
      <p:pic>
        <p:nvPicPr>
          <p:cNvPr id="9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714375" cy="7143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5" y="1500171"/>
            <a:ext cx="7848872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Источники: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Фото  личного архива;</a:t>
            </a:r>
          </a:p>
          <a:p>
            <a:pPr>
              <a:lnSpc>
                <a:spcPts val="1110"/>
              </a:lnSpc>
              <a:spcAft>
                <a:spcPts val="555"/>
              </a:spcAft>
            </a:pPr>
            <a:endParaRPr lang="ru-RU" dirty="0" smtClean="0">
              <a:solidFill>
                <a:schemeClr val="bg1"/>
              </a:solidFill>
              <a:highlight>
                <a:srgbClr val="FFFF00"/>
              </a:highlight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110"/>
              </a:lnSpc>
              <a:spcAft>
                <a:spcPts val="555"/>
              </a:spcAft>
            </a:pPr>
            <a:endParaRPr lang="ru-RU" sz="2000" dirty="0">
              <a:solidFill>
                <a:schemeClr val="bg1"/>
              </a:solidFill>
              <a:highlight>
                <a:srgbClr val="FFFF00"/>
              </a:highlight>
              <a:latin typeface="+mj-lt"/>
              <a:ea typeface="Calibri"/>
              <a:cs typeface="Times New Roman"/>
            </a:endParaRPr>
          </a:p>
          <a:p>
            <a:pPr>
              <a:lnSpc>
                <a:spcPts val="1110"/>
              </a:lnSpc>
              <a:spcAft>
                <a:spcPts val="555"/>
              </a:spcAft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 - «Методические рекомендации»  программы  «Старт» (Л.В. </a:t>
            </a:r>
          </a:p>
          <a:p>
            <a:pPr>
              <a:lnSpc>
                <a:spcPts val="1110"/>
              </a:lnSpc>
              <a:spcAft>
                <a:spcPts val="555"/>
              </a:spcAft>
            </a:pPr>
            <a:endParaRPr lang="ru-RU" sz="2000" dirty="0" smtClean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ts val="1110"/>
              </a:lnSpc>
              <a:spcAft>
                <a:spcPts val="555"/>
              </a:spcAft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Яковлева,  Р.А. Юдина);</a:t>
            </a:r>
          </a:p>
          <a:p>
            <a:pPr>
              <a:lnSpc>
                <a:spcPts val="1110"/>
              </a:lnSpc>
              <a:spcAft>
                <a:spcPts val="555"/>
              </a:spcAft>
            </a:pPr>
            <a:endParaRPr lang="ru-RU" sz="2000" dirty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342900" indent="-342900">
              <a:lnSpc>
                <a:spcPts val="1110"/>
              </a:lnSpc>
              <a:spcAft>
                <a:spcPts val="555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Книга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"Школа позиционной игры. Русские шашки", автор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110"/>
              </a:lnSpc>
              <a:spcAft>
                <a:spcPts val="555"/>
              </a:spcAft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Литвинович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В.С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Перченок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И.Р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.;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ts val="1110"/>
              </a:lnSpc>
              <a:spcAft>
                <a:spcPts val="555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Книга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гроссмейстера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В.Литвиновича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мастера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И.Перченка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110"/>
              </a:lnSpc>
              <a:spcAft>
                <a:spcPts val="555"/>
              </a:spcAft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110"/>
              </a:lnSpc>
              <a:spcAft>
                <a:spcPts val="555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посвящена  искусству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ведения позиционной игры в русских шашках.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u="sng" dirty="0">
                <a:solidFill>
                  <a:srgbClr val="0070C0"/>
                </a:solidFill>
                <a:latin typeface="Calibri"/>
                <a:ea typeface="Calibri"/>
                <a:cs typeface="Times New Roman"/>
                <a:hlinkClick r:id="rId3"/>
              </a:rPr>
              <a:t>http://www.maam.ru/detskij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311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777\Documents\Гражданин\Коллекция картинок (Microsoft)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00438"/>
            <a:ext cx="2085975" cy="2190750"/>
          </a:xfrm>
          <a:prstGeom prst="rect">
            <a:avLst/>
          </a:prstGeom>
          <a:noFill/>
        </p:spPr>
      </p:pic>
      <p:pic>
        <p:nvPicPr>
          <p:cNvPr id="4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142984"/>
            <a:ext cx="714375" cy="714375"/>
          </a:xfrm>
          <a:prstGeom prst="rect">
            <a:avLst/>
          </a:prstGeom>
          <a:noFill/>
        </p:spPr>
      </p:pic>
      <p:pic>
        <p:nvPicPr>
          <p:cNvPr id="5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071546"/>
            <a:ext cx="714375" cy="714375"/>
          </a:xfrm>
          <a:prstGeom prst="rect">
            <a:avLst/>
          </a:prstGeom>
          <a:noFill/>
        </p:spPr>
      </p:pic>
      <p:pic>
        <p:nvPicPr>
          <p:cNvPr id="6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-864483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создать условия для интеллектуального развития учащихся.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Активизировать мыслительную деятельность, тренировать логическое мышление и память, наблюдательность, находчивость, смекалку.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чувство ответственности и умение разрешать проблемные ситуации.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спокойствие и уверенность в своих силах, настойчивость, умение достойно выигрывать и проигрывать с достоинством.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Предварительная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Заранее познакомить детей с правилами проведения турнира, чтобы все участники осознанно относились к предъявляемым к ним 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2927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59223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Как в любом спорте, в шашках главное - соревнование. Чтобы совершенствоваться, состязаться необходимо постоянно, практически каждый день, особенно в школьные годы... Просто с товарищем по классу, со старшими ребятами в секции или во дворе, с родителями. Любая игра - переживания, накал страстей. Нужна победа! Турнир в классе, в школе,  где каждый следит за своими и чужими результатами. Кого-то переполняет чувство превосходства, кто-то не может скрыть разочарования.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42" descr="AG0043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57166"/>
            <a:ext cx="14437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777\Desktop\радуга\100NIKON\DSCN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9536" y="3929066"/>
            <a:ext cx="2580670" cy="2285992"/>
          </a:xfrm>
          <a:prstGeom prst="rect">
            <a:avLst/>
          </a:prstGeom>
          <a:noFill/>
        </p:spPr>
      </p:pic>
      <p:pic>
        <p:nvPicPr>
          <p:cNvPr id="4098" name="Picture 2" descr="C:\Users\777\Desktop\радуга\лето\анимации\82884040_72033114_6df80f8b41b570e231e036f3f24c558c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928934"/>
            <a:ext cx="1428750" cy="1047750"/>
          </a:xfrm>
          <a:prstGeom prst="rect">
            <a:avLst/>
          </a:prstGeom>
          <a:noFill/>
        </p:spPr>
      </p:pic>
      <p:pic>
        <p:nvPicPr>
          <p:cNvPr id="6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000240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9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Один из способов в спортивной борьбе развить самолюбие - развить уверенность в своих способностях.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" name="Picture 3" descr="C:\Users\777\Desktop\радуга\100NIKON\DSCN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422299" cy="3000372"/>
          </a:xfrm>
          <a:prstGeom prst="rect">
            <a:avLst/>
          </a:prstGeom>
          <a:noFill/>
        </p:spPr>
      </p:pic>
      <p:pic>
        <p:nvPicPr>
          <p:cNvPr id="4" name="Picture 2" descr="C:\Users\777\Desktop\радуга\101NIKON\DSCN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3363725" cy="2928958"/>
          </a:xfrm>
          <a:prstGeom prst="rect">
            <a:avLst/>
          </a:prstGeom>
          <a:noFill/>
        </p:spPr>
      </p:pic>
      <p:pic>
        <p:nvPicPr>
          <p:cNvPr id="6" name="Picture 2" descr="C:\Users\777\Desktop\радуга\100NIKON\DSCN0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357562"/>
            <a:ext cx="4231864" cy="3214710"/>
          </a:xfrm>
          <a:prstGeom prst="rect">
            <a:avLst/>
          </a:prstGeom>
          <a:noFill/>
        </p:spPr>
      </p:pic>
      <p:pic>
        <p:nvPicPr>
          <p:cNvPr id="7" name="Picture 8" descr="6m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4500570"/>
            <a:ext cx="132556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6m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85786" y="4429132"/>
            <a:ext cx="1103329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214422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6361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</a:rPr>
              <a:t>Правила игры довольно просты.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" name="Picture 4" descr="C:\Users\777\Desktop\радуга\100NIKON\DSCN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14356"/>
            <a:ext cx="3871604" cy="3000396"/>
          </a:xfrm>
          <a:prstGeom prst="rect">
            <a:avLst/>
          </a:prstGeom>
          <a:noFill/>
        </p:spPr>
      </p:pic>
      <p:pic>
        <p:nvPicPr>
          <p:cNvPr id="4" name="Picture 3" descr="C:\Users\777\Desktop\радуга\100NIKON\DSCN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4071966" cy="3444130"/>
          </a:xfrm>
          <a:prstGeom prst="rect">
            <a:avLst/>
          </a:prstGeom>
          <a:noFill/>
        </p:spPr>
      </p:pic>
      <p:pic>
        <p:nvPicPr>
          <p:cNvPr id="5" name="Picture 2" descr="C:\Users\777\Desktop\радуга\100NIKON\DSCN0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929066"/>
            <a:ext cx="4006586" cy="22145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643578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Равный учит равного.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786190"/>
            <a:ext cx="714375" cy="714375"/>
          </a:xfrm>
          <a:prstGeom prst="rect">
            <a:avLst/>
          </a:prstGeom>
          <a:noFill/>
        </p:spPr>
      </p:pic>
      <p:pic>
        <p:nvPicPr>
          <p:cNvPr id="8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857364"/>
            <a:ext cx="714375" cy="714375"/>
          </a:xfrm>
          <a:prstGeom prst="rect">
            <a:avLst/>
          </a:prstGeom>
          <a:noFill/>
        </p:spPr>
      </p:pic>
      <p:pic>
        <p:nvPicPr>
          <p:cNvPr id="9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928670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85728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У большинства учеников развивается чувство </a:t>
            </a:r>
            <a:r>
              <a:rPr lang="ru-RU" dirty="0" smtClean="0">
                <a:solidFill>
                  <a:schemeClr val="bg1"/>
                </a:solidFill>
              </a:rPr>
              <a:t>ответственности за ПОСТУПОК. Это не учитель ставит оценку (порой субъективно), все зависит лично от самого ученика.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6" descr="C:\Users\777\Desktop\радуга\100NIKON\DSCN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095" y="285728"/>
            <a:ext cx="4025689" cy="2500330"/>
          </a:xfrm>
          <a:prstGeom prst="rect">
            <a:avLst/>
          </a:prstGeom>
          <a:noFill/>
        </p:spPr>
      </p:pic>
      <p:pic>
        <p:nvPicPr>
          <p:cNvPr id="5" name="Picture 4" descr="C:\Users\777\Desktop\радуга\100NIKON\DSCN0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4239296" cy="3071834"/>
          </a:xfrm>
          <a:prstGeom prst="rect">
            <a:avLst/>
          </a:prstGeom>
          <a:noFill/>
        </p:spPr>
      </p:pic>
      <p:pic>
        <p:nvPicPr>
          <p:cNvPr id="6" name="Picture 5" descr="C:\Users\777\Desktop\радуга\100NIKON\DSCN0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3580" y="3071810"/>
            <a:ext cx="3867698" cy="3143272"/>
          </a:xfrm>
          <a:prstGeom prst="rect">
            <a:avLst/>
          </a:prstGeom>
          <a:noFill/>
        </p:spPr>
      </p:pic>
      <p:pic>
        <p:nvPicPr>
          <p:cNvPr id="7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14290"/>
            <a:ext cx="714375" cy="714375"/>
          </a:xfrm>
          <a:prstGeom prst="rect">
            <a:avLst/>
          </a:prstGeom>
          <a:noFill/>
        </p:spPr>
      </p:pic>
      <p:pic>
        <p:nvPicPr>
          <p:cNvPr id="8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000372"/>
            <a:ext cx="714375" cy="714375"/>
          </a:xfrm>
          <a:prstGeom prst="rect">
            <a:avLst/>
          </a:prstGeom>
          <a:noFill/>
        </p:spPr>
      </p:pic>
      <p:pic>
        <p:nvPicPr>
          <p:cNvPr id="9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071810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Часто можно  услышать: «Шашки - разве это спорт?» А вы попробуйте поиграть без </a:t>
            </a:r>
            <a:r>
              <a:rPr lang="ru-RU" sz="2000" dirty="0" smtClean="0">
                <a:solidFill>
                  <a:schemeClr val="bg1"/>
                </a:solidFill>
              </a:rPr>
              <a:t>хорошей физической формы! Чтобы добиваться в шашках высоких результатов, она необходима. Ведь серьезная игра отнимает много сил.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777\Desktop\радуга\100NIKON\DSCN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706291" cy="2446731"/>
          </a:xfrm>
          <a:prstGeom prst="rect">
            <a:avLst/>
          </a:prstGeom>
          <a:noFill/>
        </p:spPr>
      </p:pic>
      <p:pic>
        <p:nvPicPr>
          <p:cNvPr id="5" name="Picture 3" descr="C:\Users\777\Desktop\радуга\100NIKON\DSCN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4146727" cy="2786082"/>
          </a:xfrm>
          <a:prstGeom prst="rect">
            <a:avLst/>
          </a:prstGeom>
          <a:noFill/>
        </p:spPr>
      </p:pic>
      <p:pic>
        <p:nvPicPr>
          <p:cNvPr id="6" name="Picture 2" descr="C:\Users\777\Desktop\радуга\100NIKON\DSCN0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214686"/>
            <a:ext cx="3456899" cy="2714620"/>
          </a:xfrm>
          <a:prstGeom prst="rect">
            <a:avLst/>
          </a:prstGeom>
          <a:noFill/>
        </p:spPr>
      </p:pic>
      <p:pic>
        <p:nvPicPr>
          <p:cNvPr id="7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643182"/>
            <a:ext cx="714375" cy="714375"/>
          </a:xfrm>
          <a:prstGeom prst="rect">
            <a:avLst/>
          </a:prstGeom>
          <a:noFill/>
        </p:spPr>
      </p:pic>
      <p:pic>
        <p:nvPicPr>
          <p:cNvPr id="8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286124"/>
            <a:ext cx="714375" cy="714375"/>
          </a:xfrm>
          <a:prstGeom prst="rect">
            <a:avLst/>
          </a:prstGeom>
          <a:noFill/>
        </p:spPr>
      </p:pic>
      <p:pic>
        <p:nvPicPr>
          <p:cNvPr id="9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28604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6643718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 торопись, оцени позицию - выиграй!</a:t>
            </a:r>
          </a:p>
        </p:txBody>
      </p:sp>
      <p:pic>
        <p:nvPicPr>
          <p:cNvPr id="3" name="Picture 3" descr="C:\Users\777\Desktop\радуга\100NIKON\DSCN0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659802" cy="3071834"/>
          </a:xfrm>
          <a:prstGeom prst="rect">
            <a:avLst/>
          </a:prstGeom>
          <a:noFill/>
        </p:spPr>
      </p:pic>
      <p:pic>
        <p:nvPicPr>
          <p:cNvPr id="4" name="Picture 2" descr="C:\Users\777\Desktop\радуга\100NIKON\DSCN0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3972521" cy="2928958"/>
          </a:xfrm>
          <a:prstGeom prst="rect">
            <a:avLst/>
          </a:prstGeom>
          <a:noFill/>
        </p:spPr>
      </p:pic>
      <p:pic>
        <p:nvPicPr>
          <p:cNvPr id="1026" name="Picture 2" descr="C:\Users\777\Desktop\радуга\100NIKON\DSCN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714752"/>
            <a:ext cx="3429024" cy="29858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57950" y="4000504"/>
            <a:ext cx="2500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Шашки удобны тем, что большая часть учеников думает, что играть умеет.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7" descr="32m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14282" y="5500702"/>
            <a:ext cx="31432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2m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928926" y="2571744"/>
            <a:ext cx="2786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142984"/>
            <a:ext cx="714375" cy="714375"/>
          </a:xfrm>
          <a:prstGeom prst="rect">
            <a:avLst/>
          </a:prstGeom>
          <a:noFill/>
        </p:spPr>
      </p:pic>
      <p:pic>
        <p:nvPicPr>
          <p:cNvPr id="10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142852"/>
            <a:ext cx="714375" cy="714375"/>
          </a:xfrm>
          <a:prstGeom prst="rect">
            <a:avLst/>
          </a:prstGeom>
          <a:noFill/>
        </p:spPr>
      </p:pic>
      <p:pic>
        <p:nvPicPr>
          <p:cNvPr id="11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14290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25003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При правильном подборе соперников всегда можно с зазнавшегося сбить спесь, а слабому дать почувствовать вкус победы.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5" descr="C:\Users\777\Desktop\радуга\100NIKON\DSCN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14488"/>
            <a:ext cx="6092321" cy="4813687"/>
          </a:xfrm>
          <a:prstGeom prst="rect">
            <a:avLst/>
          </a:prstGeom>
          <a:noFill/>
        </p:spPr>
      </p:pic>
      <p:pic>
        <p:nvPicPr>
          <p:cNvPr id="5122" name="Picture 2" descr="C:\Users\777\Desktop\радуга\лето\анимации\82884040_72033114_6df80f8b41b570e231e036f3f24c558c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2571758" cy="1885956"/>
          </a:xfrm>
          <a:prstGeom prst="rect">
            <a:avLst/>
          </a:prstGeom>
          <a:noFill/>
        </p:spPr>
      </p:pic>
      <p:pic>
        <p:nvPicPr>
          <p:cNvPr id="5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28604"/>
            <a:ext cx="714375" cy="714375"/>
          </a:xfrm>
          <a:prstGeom prst="rect">
            <a:avLst/>
          </a:prstGeom>
          <a:noFill/>
        </p:spPr>
      </p:pic>
      <p:pic>
        <p:nvPicPr>
          <p:cNvPr id="6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214290"/>
            <a:ext cx="714375" cy="714375"/>
          </a:xfrm>
          <a:prstGeom prst="rect">
            <a:avLst/>
          </a:prstGeom>
          <a:noFill/>
        </p:spPr>
      </p:pic>
      <p:pic>
        <p:nvPicPr>
          <p:cNvPr id="7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28"/>
            <a:ext cx="714375" cy="714375"/>
          </a:xfrm>
          <a:prstGeom prst="rect">
            <a:avLst/>
          </a:prstGeom>
          <a:noFill/>
        </p:spPr>
      </p:pic>
      <p:pic>
        <p:nvPicPr>
          <p:cNvPr id="8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857628"/>
            <a:ext cx="714375" cy="714375"/>
          </a:xfrm>
          <a:prstGeom prst="rect">
            <a:avLst/>
          </a:prstGeom>
          <a:noFill/>
        </p:spPr>
      </p:pic>
      <p:pic>
        <p:nvPicPr>
          <p:cNvPr id="9" name="Picture 5" descr="C:\Users\777\Documents\Гражданин\Коллекция картинок (Microsoft)\90dfec9b25235f851d906a83ccc9ab4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142984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rl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Swirls</Template>
  <TotalTime>360</TotalTime>
  <Words>390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Swirls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Gary White</Manager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PresentationPro Volume 2</dc:subject>
  <dc:creator>777</dc:creator>
  <dc:description>http://www.presentationpro.com</dc:description>
  <cp:lastModifiedBy>Светлана</cp:lastModifiedBy>
  <cp:revision>27</cp:revision>
  <dcterms:created xsi:type="dcterms:W3CDTF">2014-04-03T13:53:12Z</dcterms:created>
  <dcterms:modified xsi:type="dcterms:W3CDTF">2016-03-15T07:10:36Z</dcterms:modified>
</cp:coreProperties>
</file>