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27"/>
  </p:notesMasterIdLst>
  <p:sldIdLst>
    <p:sldId id="257" r:id="rId4"/>
    <p:sldId id="258" r:id="rId5"/>
    <p:sldId id="256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241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CA719-9252-40A0-9303-100040F84647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E89BD2D6-1917-4856-90B6-CD507E8F50A5}">
      <dgm:prSet phldrT="[Текст]" custT="1"/>
      <dgm:spPr/>
      <dgm:t>
        <a:bodyPr/>
        <a:lstStyle/>
        <a:p>
          <a:r>
            <a:rPr lang="ru-RU" sz="4400" dirty="0" smtClean="0">
              <a:latin typeface="Arial" pitchFamily="34" charset="0"/>
              <a:cs typeface="Arial" pitchFamily="34" charset="0"/>
            </a:rPr>
            <a:t>урок</a:t>
          </a:r>
          <a:endParaRPr lang="ru-RU" sz="4400" dirty="0">
            <a:latin typeface="Arial" pitchFamily="34" charset="0"/>
            <a:cs typeface="Arial" pitchFamily="34" charset="0"/>
          </a:endParaRPr>
        </a:p>
      </dgm:t>
    </dgm:pt>
    <dgm:pt modelId="{25A2500C-3989-4D46-9027-1753D2C967BF}" type="parTrans" cxnId="{4D22ACDF-B072-44CE-96F6-89E93CC6A83A}">
      <dgm:prSet/>
      <dgm:spPr/>
      <dgm:t>
        <a:bodyPr/>
        <a:lstStyle/>
        <a:p>
          <a:endParaRPr lang="ru-RU"/>
        </a:p>
      </dgm:t>
    </dgm:pt>
    <dgm:pt modelId="{54168F77-5122-4598-A1EC-BA51C97CC7D7}" type="sibTrans" cxnId="{4D22ACDF-B072-44CE-96F6-89E93CC6A83A}">
      <dgm:prSet/>
      <dgm:spPr/>
      <dgm:t>
        <a:bodyPr/>
        <a:lstStyle/>
        <a:p>
          <a:endParaRPr lang="ru-RU"/>
        </a:p>
      </dgm:t>
    </dgm:pt>
    <dgm:pt modelId="{2240077F-C5F6-4024-B4C3-8BF1637E9A0F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Потребность в самореализации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EE1EB09A-B770-4EB8-AAD2-206C8B0A821C}" type="parTrans" cxnId="{CC1F280C-CD9B-41DC-8C59-F13B5D61BB7D}">
      <dgm:prSet/>
      <dgm:spPr/>
      <dgm:t>
        <a:bodyPr/>
        <a:lstStyle/>
        <a:p>
          <a:endParaRPr lang="ru-RU"/>
        </a:p>
      </dgm:t>
    </dgm:pt>
    <dgm:pt modelId="{58E25667-1A26-4585-8CB6-607B7B167438}" type="sibTrans" cxnId="{CC1F280C-CD9B-41DC-8C59-F13B5D61BB7D}">
      <dgm:prSet/>
      <dgm:spPr/>
      <dgm:t>
        <a:bodyPr/>
        <a:lstStyle/>
        <a:p>
          <a:endParaRPr lang="ru-RU"/>
        </a:p>
      </dgm:t>
    </dgm:pt>
    <dgm:pt modelId="{A495A8C9-0A24-4388-9AB2-211FE16A1CEF}">
      <dgm:prSet phldrT="[Текст]" custT="1"/>
      <dgm:spPr/>
      <dgm:t>
        <a:bodyPr/>
        <a:lstStyle/>
        <a:p>
          <a:r>
            <a:rPr lang="ru-RU" sz="2800" dirty="0" err="1" smtClean="0">
              <a:latin typeface="Arial" pitchFamily="34" charset="0"/>
              <a:cs typeface="Arial" pitchFamily="34" charset="0"/>
            </a:rPr>
            <a:t>Внеучебная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 деятельность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D8325C8B-629C-4963-9E60-A564FBEEDC96}" type="parTrans" cxnId="{F23A2834-C5CB-4CEA-9DD7-2D3D7E46A7F7}">
      <dgm:prSet/>
      <dgm:spPr/>
      <dgm:t>
        <a:bodyPr/>
        <a:lstStyle/>
        <a:p>
          <a:endParaRPr lang="ru-RU"/>
        </a:p>
      </dgm:t>
    </dgm:pt>
    <dgm:pt modelId="{F1FFC222-5F32-4332-889B-6F79DD1D27E8}" type="sibTrans" cxnId="{F23A2834-C5CB-4CEA-9DD7-2D3D7E46A7F7}">
      <dgm:prSet/>
      <dgm:spPr/>
      <dgm:t>
        <a:bodyPr/>
        <a:lstStyle/>
        <a:p>
          <a:endParaRPr lang="ru-RU"/>
        </a:p>
      </dgm:t>
    </dgm:pt>
    <dgm:pt modelId="{9AF2143F-43FC-480C-BFDF-1E506A23D72E}" type="pres">
      <dgm:prSet presAssocID="{A6CCA719-9252-40A0-9303-100040F84647}" presName="CompostProcess" presStyleCnt="0">
        <dgm:presLayoutVars>
          <dgm:dir/>
          <dgm:resizeHandles val="exact"/>
        </dgm:presLayoutVars>
      </dgm:prSet>
      <dgm:spPr/>
    </dgm:pt>
    <dgm:pt modelId="{7CEB75E5-69CC-450A-B0E7-707BFA52740E}" type="pres">
      <dgm:prSet presAssocID="{A6CCA719-9252-40A0-9303-100040F84647}" presName="arrow" presStyleLbl="bgShp" presStyleIdx="0" presStyleCnt="1"/>
      <dgm:spPr/>
    </dgm:pt>
    <dgm:pt modelId="{E6BE4C51-F1BC-4C4F-AA3C-BC3464D28759}" type="pres">
      <dgm:prSet presAssocID="{A6CCA719-9252-40A0-9303-100040F84647}" presName="linearProcess" presStyleCnt="0"/>
      <dgm:spPr/>
    </dgm:pt>
    <dgm:pt modelId="{DCA74F41-53C4-4E75-B90D-122731F2FF2F}" type="pres">
      <dgm:prSet presAssocID="{E89BD2D6-1917-4856-90B6-CD507E8F50A5}" presName="textNode" presStyleLbl="node1" presStyleIdx="0" presStyleCnt="3" custScaleX="69531" custLinFactNeighborX="-12915" custLinFactNeighborY="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3CD95-51C6-4282-A613-ADE12EF5DD7E}" type="pres">
      <dgm:prSet presAssocID="{54168F77-5122-4598-A1EC-BA51C97CC7D7}" presName="sibTrans" presStyleCnt="0"/>
      <dgm:spPr/>
    </dgm:pt>
    <dgm:pt modelId="{F893AAC6-B5D9-44DB-9FB5-18F59F55F701}" type="pres">
      <dgm:prSet presAssocID="{2240077F-C5F6-4024-B4C3-8BF1637E9A0F}" presName="textNode" presStyleLbl="node1" presStyleIdx="1" presStyleCnt="3" custScaleX="13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999A9-7C08-49CC-BA1D-949CC48B0905}" type="pres">
      <dgm:prSet presAssocID="{58E25667-1A26-4585-8CB6-607B7B167438}" presName="sibTrans" presStyleCnt="0"/>
      <dgm:spPr/>
    </dgm:pt>
    <dgm:pt modelId="{6EC54BC5-FDFE-4B51-BAC2-6F36142E9A51}" type="pres">
      <dgm:prSet presAssocID="{A495A8C9-0A24-4388-9AB2-211FE16A1CEF}" presName="textNode" presStyleLbl="node1" presStyleIdx="2" presStyleCnt="3" custScaleX="10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2ACDF-B072-44CE-96F6-89E93CC6A83A}" srcId="{A6CCA719-9252-40A0-9303-100040F84647}" destId="{E89BD2D6-1917-4856-90B6-CD507E8F50A5}" srcOrd="0" destOrd="0" parTransId="{25A2500C-3989-4D46-9027-1753D2C967BF}" sibTransId="{54168F77-5122-4598-A1EC-BA51C97CC7D7}"/>
    <dgm:cxn modelId="{CC1F280C-CD9B-41DC-8C59-F13B5D61BB7D}" srcId="{A6CCA719-9252-40A0-9303-100040F84647}" destId="{2240077F-C5F6-4024-B4C3-8BF1637E9A0F}" srcOrd="1" destOrd="0" parTransId="{EE1EB09A-B770-4EB8-AAD2-206C8B0A821C}" sibTransId="{58E25667-1A26-4585-8CB6-607B7B167438}"/>
    <dgm:cxn modelId="{AB2CD80B-0D82-4923-AAC9-E73EDFD95100}" type="presOf" srcId="{A6CCA719-9252-40A0-9303-100040F84647}" destId="{9AF2143F-43FC-480C-BFDF-1E506A23D72E}" srcOrd="0" destOrd="0" presId="urn:microsoft.com/office/officeart/2005/8/layout/hProcess9"/>
    <dgm:cxn modelId="{F8B4E7CE-9096-44E5-9963-D7E7791009C1}" type="presOf" srcId="{2240077F-C5F6-4024-B4C3-8BF1637E9A0F}" destId="{F893AAC6-B5D9-44DB-9FB5-18F59F55F701}" srcOrd="0" destOrd="0" presId="urn:microsoft.com/office/officeart/2005/8/layout/hProcess9"/>
    <dgm:cxn modelId="{A6B09C94-1682-4D37-924C-9C435E2EE99D}" type="presOf" srcId="{A495A8C9-0A24-4388-9AB2-211FE16A1CEF}" destId="{6EC54BC5-FDFE-4B51-BAC2-6F36142E9A51}" srcOrd="0" destOrd="0" presId="urn:microsoft.com/office/officeart/2005/8/layout/hProcess9"/>
    <dgm:cxn modelId="{F23A2834-C5CB-4CEA-9DD7-2D3D7E46A7F7}" srcId="{A6CCA719-9252-40A0-9303-100040F84647}" destId="{A495A8C9-0A24-4388-9AB2-211FE16A1CEF}" srcOrd="2" destOrd="0" parTransId="{D8325C8B-629C-4963-9E60-A564FBEEDC96}" sibTransId="{F1FFC222-5F32-4332-889B-6F79DD1D27E8}"/>
    <dgm:cxn modelId="{07A2649D-52F9-4DB1-B246-DFD0A6DFDFF8}" type="presOf" srcId="{E89BD2D6-1917-4856-90B6-CD507E8F50A5}" destId="{DCA74F41-53C4-4E75-B90D-122731F2FF2F}" srcOrd="0" destOrd="0" presId="urn:microsoft.com/office/officeart/2005/8/layout/hProcess9"/>
    <dgm:cxn modelId="{1CC1EBFD-AEAE-4AEF-8BD4-3B7F37FAE290}" type="presParOf" srcId="{9AF2143F-43FC-480C-BFDF-1E506A23D72E}" destId="{7CEB75E5-69CC-450A-B0E7-707BFA52740E}" srcOrd="0" destOrd="0" presId="urn:microsoft.com/office/officeart/2005/8/layout/hProcess9"/>
    <dgm:cxn modelId="{B4742DE7-DDF7-494B-913D-D1988020051F}" type="presParOf" srcId="{9AF2143F-43FC-480C-BFDF-1E506A23D72E}" destId="{E6BE4C51-F1BC-4C4F-AA3C-BC3464D28759}" srcOrd="1" destOrd="0" presId="urn:microsoft.com/office/officeart/2005/8/layout/hProcess9"/>
    <dgm:cxn modelId="{49E33CCE-C785-42FF-A545-C1B42CD6DA04}" type="presParOf" srcId="{E6BE4C51-F1BC-4C4F-AA3C-BC3464D28759}" destId="{DCA74F41-53C4-4E75-B90D-122731F2FF2F}" srcOrd="0" destOrd="0" presId="urn:microsoft.com/office/officeart/2005/8/layout/hProcess9"/>
    <dgm:cxn modelId="{6BEEA3BE-B6F0-4D39-81E0-7B053FDBED4A}" type="presParOf" srcId="{E6BE4C51-F1BC-4C4F-AA3C-BC3464D28759}" destId="{2DB3CD95-51C6-4282-A613-ADE12EF5DD7E}" srcOrd="1" destOrd="0" presId="urn:microsoft.com/office/officeart/2005/8/layout/hProcess9"/>
    <dgm:cxn modelId="{54A78E69-554B-4780-8D76-00F60CA22314}" type="presParOf" srcId="{E6BE4C51-F1BC-4C4F-AA3C-BC3464D28759}" destId="{F893AAC6-B5D9-44DB-9FB5-18F59F55F701}" srcOrd="2" destOrd="0" presId="urn:microsoft.com/office/officeart/2005/8/layout/hProcess9"/>
    <dgm:cxn modelId="{60477211-0E30-4BCF-BF91-F4E4F42883B8}" type="presParOf" srcId="{E6BE4C51-F1BC-4C4F-AA3C-BC3464D28759}" destId="{D50999A9-7C08-49CC-BA1D-949CC48B0905}" srcOrd="3" destOrd="0" presId="urn:microsoft.com/office/officeart/2005/8/layout/hProcess9"/>
    <dgm:cxn modelId="{E18836A8-F9CE-4287-9D0E-DF5F056ECD97}" type="presParOf" srcId="{E6BE4C51-F1BC-4C4F-AA3C-BC3464D28759}" destId="{6EC54BC5-FDFE-4B51-BAC2-6F36142E9A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B75E5-69CC-450A-B0E7-707BFA52740E}">
      <dsp:nvSpPr>
        <dsp:cNvPr id="0" name=""/>
        <dsp:cNvSpPr/>
      </dsp:nvSpPr>
      <dsp:spPr>
        <a:xfrm>
          <a:off x="626868" y="0"/>
          <a:ext cx="7104509" cy="397808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74F41-53C4-4E75-B90D-122731F2FF2F}">
      <dsp:nvSpPr>
        <dsp:cNvPr id="0" name=""/>
        <dsp:cNvSpPr/>
      </dsp:nvSpPr>
      <dsp:spPr>
        <a:xfrm>
          <a:off x="0" y="1230327"/>
          <a:ext cx="1702183" cy="1591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Arial" pitchFamily="34" charset="0"/>
              <a:cs typeface="Arial" pitchFamily="34" charset="0"/>
            </a:rPr>
            <a:t>урок</a:t>
          </a:r>
          <a:endParaRPr lang="ru-RU" sz="4400" kern="1200" dirty="0">
            <a:latin typeface="Arial" pitchFamily="34" charset="0"/>
            <a:cs typeface="Arial" pitchFamily="34" charset="0"/>
          </a:endParaRPr>
        </a:p>
      </dsp:txBody>
      <dsp:txXfrm>
        <a:off x="77678" y="1308005"/>
        <a:ext cx="1546827" cy="1435879"/>
      </dsp:txXfrm>
    </dsp:sp>
    <dsp:sp modelId="{F893AAC6-B5D9-44DB-9FB5-18F59F55F701}">
      <dsp:nvSpPr>
        <dsp:cNvPr id="0" name=""/>
        <dsp:cNvSpPr/>
      </dsp:nvSpPr>
      <dsp:spPr>
        <a:xfrm>
          <a:off x="2018313" y="1193426"/>
          <a:ext cx="3356579" cy="1591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Потребность в самореализации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2095991" y="1271104"/>
        <a:ext cx="3201223" cy="1435879"/>
      </dsp:txXfrm>
    </dsp:sp>
    <dsp:sp modelId="{6EC54BC5-FDFE-4B51-BAC2-6F36142E9A51}">
      <dsp:nvSpPr>
        <dsp:cNvPr id="0" name=""/>
        <dsp:cNvSpPr/>
      </dsp:nvSpPr>
      <dsp:spPr>
        <a:xfrm>
          <a:off x="5690776" y="1193426"/>
          <a:ext cx="2667221" cy="1591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Arial" pitchFamily="34" charset="0"/>
              <a:cs typeface="Arial" pitchFamily="34" charset="0"/>
            </a:rPr>
            <a:t>Внеучебная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 деятельность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5768454" y="1271104"/>
        <a:ext cx="2511865" cy="143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1A51-1F2A-4B97-957B-01D09C6A2C65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4B16-DAA8-4597-BF95-020A5CC12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560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1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3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6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67702F-FAEF-4925-9978-B30D1F735D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E860-C259-4DAD-9BA3-90F883C999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2327-1520-4975-9589-47F3351B0B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2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63BB3-3150-4444-A653-7A3DA579C8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3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04FF-92A6-4D71-A27C-56B33F6210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7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F7A1-6241-4320-9D2A-4309331B42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1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CF8F4-FBD5-4791-BBCD-BFB6E3B5D8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5601-8F15-48B6-935B-879269954E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6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6AE4C-E7B6-4A37-80FE-0BC0256E2C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4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C4BE-2516-4E91-B11F-B65749E47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7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3EF3E-C5DE-42E1-B658-10AA583A60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82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FEFC83-B797-4CED-AAB8-FB9C7297A5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40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F5E45-78C6-4782-8B2E-2FC167BFE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6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560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1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3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6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67702F-FAEF-4925-9978-B30D1F735D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7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E860-C259-4DAD-9BA3-90F883C999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8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2327-1520-4975-9589-47F3351B0B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62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63BB3-3150-4444-A653-7A3DA579C8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07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04FF-92A6-4D71-A27C-56B33F6210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F7A1-6241-4320-9D2A-4309331B42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0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CF8F4-FBD5-4791-BBCD-BFB6E3B5D8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61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5601-8F15-48B6-935B-879269954E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5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6AE4C-E7B6-4A37-80FE-0BC0256E2C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81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C4BE-2516-4E91-B11F-B65749E47E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8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3EF3E-C5DE-42E1-B658-10AA583A60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7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FEFC83-B797-4CED-AAB8-FB9C7297A5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F5E45-78C6-4782-8B2E-2FC167BFE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59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3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63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4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8CE444-EE2A-4B53-B16D-489E14E3CF0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59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3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63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4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8CE444-EE2A-4B53-B16D-489E14E3CF0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564904"/>
            <a:ext cx="4491608" cy="2160240"/>
          </a:xfrm>
        </p:spPr>
        <p:txBody>
          <a:bodyPr>
            <a:normAutofit fontScale="90000"/>
          </a:bodyPr>
          <a:lstStyle/>
          <a:p>
            <a:r>
              <a:rPr lang="ru-RU" sz="4800" spc="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Воспитательная работа в условиях </a:t>
            </a:r>
            <a:r>
              <a:rPr lang="ru-RU" sz="4800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изучения ФГОС </a:t>
            </a:r>
            <a:endParaRPr lang="ru-RU" sz="4800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064" y="5013176"/>
            <a:ext cx="3886200" cy="1371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/>
              <a:t> Составила: С.А. </a:t>
            </a:r>
            <a:r>
              <a:rPr lang="ru-RU" dirty="0" err="1" smtClean="0"/>
              <a:t>Аксарина</a:t>
            </a:r>
            <a:r>
              <a:rPr lang="ru-RU" dirty="0" smtClean="0"/>
              <a:t>, заместитель директора по воспитательной работе</a:t>
            </a:r>
            <a:endParaRPr lang="ru-RU" dirty="0"/>
          </a:p>
          <a:p>
            <a:pPr algn="l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казённое образовательное учреждение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Горковская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 – интернат для обучающихся,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воспитанниковс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7" y="2060848"/>
            <a:ext cx="392323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2957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453336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pic>
        <p:nvPicPr>
          <p:cNvPr id="7" name="Picture 3" descr="C:\Users\Ольга Ивановна\Pictures\День рождения 1 -5 класс\IMG_3883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>
          <a:xfrm>
            <a:off x="5037841" y="2087457"/>
            <a:ext cx="38894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77813"/>
            <a:ext cx="72390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Методологическая основа организации  воспитания</a:t>
            </a: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00224" y="1600200"/>
            <a:ext cx="8229600" cy="4953000"/>
            <a:chOff x="288" y="193"/>
            <a:chExt cx="5184" cy="3648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196" y="812"/>
              <a:ext cx="1368" cy="1368"/>
            </a:xfrm>
            <a:prstGeom prst="ellipse">
              <a:avLst/>
            </a:prstGeom>
            <a:solidFill>
              <a:srgbClr val="81D581">
                <a:alpha val="50000"/>
              </a:srgbClr>
            </a:solidFill>
            <a:ln w="469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2333" y="334"/>
              <a:ext cx="109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Системно-деятельностный подход</a:t>
              </a: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2647" y="1593"/>
              <a:ext cx="1368" cy="1368"/>
            </a:xfrm>
            <a:prstGeom prst="ellipse">
              <a:avLst/>
            </a:prstGeom>
            <a:solidFill>
              <a:srgbClr val="99CCFF">
                <a:alpha val="50000"/>
              </a:srgbClr>
            </a:solidFill>
            <a:ln w="469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4041" y="2687"/>
              <a:ext cx="109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Аксиологический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подход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1745" y="1593"/>
              <a:ext cx="1368" cy="1368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469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625" y="2687"/>
              <a:ext cx="109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Развивающий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подход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37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ru-RU" sz="3600"/>
              <a:t>Источники формирования ценностей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Содержание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общеобразовательных дисциплин;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произведений искусства и кино;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традиционных российских религий;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периодической литературы, публикаций, радио- и телепередач, отражающих современную жизнь;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фольклора народов России;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истории, традиций и современной жизни своей малой родины;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истории своей семьи;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жизненного опыта своих родителей и прародителей;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общественно полезной и личностно значимой деятельности в рамках педагогически организованных социальных и культурных практик;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/>
              <a:t>других источников информации и научного знания.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05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Уклад школьной жизни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19256" cy="14763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в школе должно идти только через совместную деятельность     взрослых и детей, детей друг с другом, в которой единственно возможно принятие (а не просто узнавание) детьми ценностей;</a:t>
            </a:r>
          </a:p>
          <a:p>
            <a:pPr>
              <a:buFont typeface="Wingdings" pitchFamily="2" charset="2"/>
              <a:buChar char="§"/>
            </a:pP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66708"/>
            <a:ext cx="800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должно продвигать ребёнка от вопроса к вопросу, от смысла к смыслу, от понимания к пониманию;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02357"/>
            <a:ext cx="80648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dirty="0"/>
              <a:t>стиль жизни обучающегося, организуемый педагогическим коллективом школы при активном и согласованном участии иных субъектов воспитания и социализации (семьи, общественных организаций, учреждений дополнительного образования, культуры и спорта, традиционных российских религиозных организаций). 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dirty="0"/>
              <a:t>педагогически целесообразная </a:t>
            </a:r>
            <a:r>
              <a:rPr lang="ru-RU" i="1" dirty="0"/>
              <a:t>форма приведения в соответствие разнообразных видов (учебной, семейной, общественно полезной, трудовой, эстетической, социально-коммуникативной, творческой и др.) и уровней (урочной, внеурочной, внешкольной, семейной, общественно полезной) деятельности ребенка</a:t>
            </a:r>
            <a:r>
              <a:rPr lang="ru-RU" dirty="0"/>
              <a:t> с  моральными нормами, нравственными установками, национальными духовными традициями 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dirty="0"/>
              <a:t>воспитание должно продвигать ребёнка от вопроса к вопросу, от смысла к смыслу, от понимания к пониманию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ситуации </a:t>
            </a:r>
            <a:r>
              <a:rPr lang="ru-RU" dirty="0" err="1"/>
              <a:t>полисубъектности</a:t>
            </a:r>
            <a:r>
              <a:rPr lang="ru-RU" dirty="0"/>
              <a:t> воспитания и социализации деятельность должна быть согласована, и школе принадлежит ведущая роль в этом согласовании.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2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96200" cy="14160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 урока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/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1403350" y="260350"/>
            <a:ext cx="68119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19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0" y="1125538"/>
            <a:ext cx="8715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>
                <a:cs typeface="Arial" charset="0"/>
              </a:rPr>
              <a:t> 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>
                <a:cs typeface="Arial" charset="0"/>
              </a:rPr>
              <a:t> 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000">
              <a:solidFill>
                <a:srgbClr val="003366"/>
              </a:solidFill>
              <a:cs typeface="Arial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00138"/>
              </p:ext>
            </p:extLst>
          </p:nvPr>
        </p:nvGraphicFramePr>
        <p:xfrm>
          <a:off x="292070" y="1910641"/>
          <a:ext cx="8358246" cy="397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-396875" y="1844675"/>
            <a:ext cx="8715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>
                <a:cs typeface="Arial" charset="0"/>
              </a:rPr>
              <a:t> 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000">
                <a:cs typeface="Arial" charset="0"/>
              </a:rPr>
              <a:t> 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000">
              <a:solidFill>
                <a:srgbClr val="0033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603920"/>
          </a:xfrm>
        </p:spPr>
        <p:txBody>
          <a:bodyPr anchor="b" anchorCtr="0">
            <a:normAutofit fontScale="90000"/>
          </a:bodyPr>
          <a:lstStyle/>
          <a:p>
            <a:pPr algn="ctr"/>
            <a:r>
              <a:rPr lang="ru-RU" sz="36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Направления внеурочной деятельности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7920880" cy="3384377"/>
          </a:xfrm>
        </p:spPr>
        <p:txBody>
          <a:bodyPr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Спортивно-оздоровительное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Духовно-нравственное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Социальное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Общеинтеллектуальное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Общекультурное</a:t>
            </a:r>
          </a:p>
        </p:txBody>
      </p:sp>
    </p:spTree>
    <p:extLst>
      <p:ext uri="{BB962C8B-B14F-4D97-AF65-F5344CB8AC3E}">
        <p14:creationId xmlns:p14="http://schemas.microsoft.com/office/powerpoint/2010/main" val="716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r>
              <a:rPr lang="ru-RU" sz="3200">
                <a:solidFill>
                  <a:schemeClr val="hlink"/>
                </a:solidFill>
                <a:latin typeface="Arial Unicode MS" pitchFamily="34" charset="-128"/>
              </a:rPr>
              <a:t>Виды внеурочной (внеучебной) деятельности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игровая;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познавательная;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проблемно-ценностное общение;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досугово-развлекательная деятельность (досуговое общение);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художественное творчество;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социальное творчество (социально преобразующая добровольческая деятельность);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трудовая (производственная) деятельность;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спортивно-оздоровительная деятельность;</a:t>
            </a:r>
          </a:p>
          <a:p>
            <a:pPr>
              <a:lnSpc>
                <a:spcPct val="90000"/>
              </a:lnSpc>
            </a:pPr>
            <a:r>
              <a:rPr lang="ru-RU" sz="2400">
                <a:latin typeface="Arial Unicode MS" pitchFamily="34" charset="-128"/>
              </a:rPr>
              <a:t>туристско-краеведческая деятельность.</a:t>
            </a:r>
          </a:p>
          <a:p>
            <a:pPr>
              <a:lnSpc>
                <a:spcPct val="90000"/>
              </a:lnSpc>
            </a:pPr>
            <a:endParaRPr lang="ru-RU" sz="240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ru-RU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Социальные партнёры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Образовательные учреждения</a:t>
            </a:r>
          </a:p>
          <a:p>
            <a:pPr>
              <a:lnSpc>
                <a:spcPct val="90000"/>
              </a:lnSpc>
            </a:pPr>
            <a:r>
              <a:rPr lang="ru-RU" sz="2400"/>
              <a:t>Образовательные учреждения дополнительного образования детей</a:t>
            </a:r>
          </a:p>
          <a:p>
            <a:pPr>
              <a:lnSpc>
                <a:spcPct val="90000"/>
              </a:lnSpc>
            </a:pPr>
            <a:r>
              <a:rPr lang="ru-RU" sz="2400"/>
              <a:t>Детские общественные организации</a:t>
            </a:r>
          </a:p>
          <a:p>
            <a:pPr>
              <a:lnSpc>
                <a:spcPct val="90000"/>
              </a:lnSpc>
            </a:pPr>
            <a:r>
              <a:rPr lang="ru-RU" sz="2400"/>
              <a:t>Организации культуры и спорта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</a:t>
            </a:r>
            <a:r>
              <a:rPr lang="ru-RU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период каникул: </a:t>
            </a:r>
          </a:p>
          <a:p>
            <a:pPr>
              <a:lnSpc>
                <a:spcPct val="90000"/>
              </a:lnSpc>
            </a:pPr>
            <a:r>
              <a:rPr lang="ru-RU" sz="2400"/>
              <a:t>тематические лагерные смены</a:t>
            </a:r>
          </a:p>
          <a:p>
            <a:pPr>
              <a:lnSpc>
                <a:spcPct val="90000"/>
              </a:lnSpc>
            </a:pPr>
            <a:r>
              <a:rPr lang="ru-RU" sz="2400"/>
              <a:t> летние школы, создаваемых на базе общеобразовательных учреждений и образовательных учреждений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3977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>
            <a:normAutofit fontScale="90000"/>
          </a:bodyPr>
          <a:lstStyle/>
          <a:p>
            <a:r>
              <a:rPr lang="ru-RU" b="1"/>
              <a:t>Уровни организации внеурочной деятельности</a:t>
            </a:r>
          </a:p>
        </p:txBody>
      </p:sp>
      <p:pic>
        <p:nvPicPr>
          <p:cNvPr id="87043" name="Содержимое 3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1600200"/>
            <a:ext cx="72517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769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 anchorCtr="0"/>
          <a:lstStyle/>
          <a:p>
            <a:r>
              <a:rPr lang="ru-RU" b="1"/>
              <a:t>Образовательная программа</a:t>
            </a:r>
          </a:p>
        </p:txBody>
      </p:sp>
      <p:grpSp>
        <p:nvGrpSpPr>
          <p:cNvPr id="88067" name="Группа 44"/>
          <p:cNvGrpSpPr>
            <a:grpSpLocks/>
          </p:cNvGrpSpPr>
          <p:nvPr/>
        </p:nvGrpSpPr>
        <p:grpSpPr bwMode="auto">
          <a:xfrm>
            <a:off x="899592" y="1844674"/>
            <a:ext cx="7467600" cy="3657600"/>
            <a:chOff x="685800" y="914400"/>
            <a:chExt cx="7467600" cy="3657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24250" y="990600"/>
              <a:ext cx="2133600" cy="990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>
                  <a:solidFill>
                    <a:srgbClr val="FFFFFF"/>
                  </a:solidFill>
                  <a:latin typeface="Arial Narrow" pitchFamily="34" charset="0"/>
                </a:rPr>
                <a:t>Образовательное учреждение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19800" y="1676400"/>
              <a:ext cx="2133600" cy="990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>
                  <a:solidFill>
                    <a:srgbClr val="FFFFFF"/>
                  </a:solidFill>
                  <a:latin typeface="Arial Narrow" pitchFamily="34" charset="0"/>
                </a:rPr>
                <a:t>Учреждение культуры, спорта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7250" y="1752600"/>
              <a:ext cx="2209800" cy="990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>
                  <a:solidFill>
                    <a:srgbClr val="FFFFFF"/>
                  </a:solidFill>
                  <a:latin typeface="Arial Narrow" pitchFamily="34" charset="0"/>
                </a:rPr>
                <a:t>Учреждение дополнительного образования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5800" y="3657600"/>
              <a:ext cx="7391400" cy="914400"/>
            </a:xfrm>
            <a:prstGeom prst="rect">
              <a:avLst/>
            </a:prstGeom>
            <a:solidFill>
              <a:srgbClr val="BC8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>
                  <a:solidFill>
                    <a:srgbClr val="FFFFFF"/>
                  </a:solidFill>
                  <a:latin typeface="Arial Narrow" pitchFamily="34" charset="0"/>
                </a:rPr>
                <a:t>Совместная  программа  деятельности</a:t>
              </a:r>
            </a:p>
          </p:txBody>
        </p:sp>
        <p:cxnSp>
          <p:nvCxnSpPr>
            <p:cNvPr id="23" name="Прямая со стрелкой 22"/>
            <p:cNvCxnSpPr>
              <a:stCxn id="9" idx="2"/>
              <a:endCxn id="10" idx="0"/>
            </p:cNvCxnSpPr>
            <p:nvPr/>
          </p:nvCxnSpPr>
          <p:spPr>
            <a:xfrm rot="16200000" flipH="1">
              <a:off x="2714625" y="1990725"/>
              <a:ext cx="914400" cy="24193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Двойная стрелка влево/вверх 29"/>
            <p:cNvSpPr>
              <a:spLocks noChangeArrowheads="1"/>
            </p:cNvSpPr>
            <p:nvPr/>
          </p:nvSpPr>
          <p:spPr bwMode="auto">
            <a:xfrm rot="-5400000">
              <a:off x="5638800" y="914400"/>
              <a:ext cx="762000" cy="762000"/>
            </a:xfrm>
            <a:custGeom>
              <a:avLst/>
              <a:gdLst>
                <a:gd name="T0" fmla="*/ 571500 w 762000"/>
                <a:gd name="T1" fmla="*/ 0 h 762000"/>
                <a:gd name="T2" fmla="*/ 381000 w 762000"/>
                <a:gd name="T3" fmla="*/ 190500 h 762000"/>
                <a:gd name="T4" fmla="*/ 190500 w 762000"/>
                <a:gd name="T5" fmla="*/ 381000 h 762000"/>
                <a:gd name="T6" fmla="*/ 0 w 762000"/>
                <a:gd name="T7" fmla="*/ 571500 h 762000"/>
                <a:gd name="T8" fmla="*/ 190500 w 762000"/>
                <a:gd name="T9" fmla="*/ 762000 h 762000"/>
                <a:gd name="T10" fmla="*/ 394506 w 762000"/>
                <a:gd name="T11" fmla="*/ 598513 h 762000"/>
                <a:gd name="T12" fmla="*/ 598513 w 762000"/>
                <a:gd name="T13" fmla="*/ 394506 h 762000"/>
                <a:gd name="T14" fmla="*/ 762000 w 762000"/>
                <a:gd name="T15" fmla="*/ 190500 h 7620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27013 w 762000"/>
                <a:gd name="T25" fmla="*/ 544487 h 762000"/>
                <a:gd name="T26" fmla="*/ 571500 w 762000"/>
                <a:gd name="T27" fmla="*/ 598513 h 762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2000" h="762000">
                  <a:moveTo>
                    <a:pt x="0" y="571500"/>
                  </a:moveTo>
                  <a:lnTo>
                    <a:pt x="190500" y="381000"/>
                  </a:lnTo>
                  <a:lnTo>
                    <a:pt x="190500" y="544487"/>
                  </a:lnTo>
                  <a:lnTo>
                    <a:pt x="544487" y="544487"/>
                  </a:lnTo>
                  <a:lnTo>
                    <a:pt x="544487" y="190500"/>
                  </a:lnTo>
                  <a:lnTo>
                    <a:pt x="381000" y="190500"/>
                  </a:lnTo>
                  <a:lnTo>
                    <a:pt x="571500" y="0"/>
                  </a:lnTo>
                  <a:lnTo>
                    <a:pt x="762000" y="190500"/>
                  </a:lnTo>
                  <a:lnTo>
                    <a:pt x="598513" y="190500"/>
                  </a:lnTo>
                  <a:lnTo>
                    <a:pt x="598513" y="598513"/>
                  </a:lnTo>
                  <a:lnTo>
                    <a:pt x="190500" y="598513"/>
                  </a:lnTo>
                  <a:lnTo>
                    <a:pt x="190500" y="762000"/>
                  </a:lnTo>
                  <a:close/>
                </a:path>
              </a:pathLst>
            </a:custGeom>
            <a:solidFill>
              <a:schemeClr val="accent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1" name="Двойная стрелка влево/вверх 30"/>
            <p:cNvSpPr>
              <a:spLocks noChangeArrowheads="1"/>
            </p:cNvSpPr>
            <p:nvPr/>
          </p:nvSpPr>
          <p:spPr bwMode="auto">
            <a:xfrm rot="10800000">
              <a:off x="2590800" y="914400"/>
              <a:ext cx="762000" cy="762000"/>
            </a:xfrm>
            <a:custGeom>
              <a:avLst/>
              <a:gdLst>
                <a:gd name="T0" fmla="*/ 571500 w 762000"/>
                <a:gd name="T1" fmla="*/ 0 h 762000"/>
                <a:gd name="T2" fmla="*/ 381000 w 762000"/>
                <a:gd name="T3" fmla="*/ 190500 h 762000"/>
                <a:gd name="T4" fmla="*/ 190500 w 762000"/>
                <a:gd name="T5" fmla="*/ 381000 h 762000"/>
                <a:gd name="T6" fmla="*/ 0 w 762000"/>
                <a:gd name="T7" fmla="*/ 571500 h 762000"/>
                <a:gd name="T8" fmla="*/ 190500 w 762000"/>
                <a:gd name="T9" fmla="*/ 762000 h 762000"/>
                <a:gd name="T10" fmla="*/ 394506 w 762000"/>
                <a:gd name="T11" fmla="*/ 598513 h 762000"/>
                <a:gd name="T12" fmla="*/ 598513 w 762000"/>
                <a:gd name="T13" fmla="*/ 394506 h 762000"/>
                <a:gd name="T14" fmla="*/ 762000 w 762000"/>
                <a:gd name="T15" fmla="*/ 190500 h 7620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27013 w 762000"/>
                <a:gd name="T25" fmla="*/ 544487 h 762000"/>
                <a:gd name="T26" fmla="*/ 571500 w 762000"/>
                <a:gd name="T27" fmla="*/ 598513 h 762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2000" h="762000">
                  <a:moveTo>
                    <a:pt x="0" y="571500"/>
                  </a:moveTo>
                  <a:lnTo>
                    <a:pt x="190500" y="381000"/>
                  </a:lnTo>
                  <a:lnTo>
                    <a:pt x="190500" y="544487"/>
                  </a:lnTo>
                  <a:lnTo>
                    <a:pt x="544487" y="544487"/>
                  </a:lnTo>
                  <a:lnTo>
                    <a:pt x="544487" y="190500"/>
                  </a:lnTo>
                  <a:lnTo>
                    <a:pt x="381000" y="190500"/>
                  </a:lnTo>
                  <a:lnTo>
                    <a:pt x="571500" y="0"/>
                  </a:lnTo>
                  <a:lnTo>
                    <a:pt x="762000" y="190500"/>
                  </a:lnTo>
                  <a:lnTo>
                    <a:pt x="598513" y="190500"/>
                  </a:lnTo>
                  <a:lnTo>
                    <a:pt x="598513" y="598513"/>
                  </a:lnTo>
                  <a:lnTo>
                    <a:pt x="190500" y="598513"/>
                  </a:lnTo>
                  <a:lnTo>
                    <a:pt x="190500" y="762000"/>
                  </a:lnTo>
                  <a:close/>
                </a:path>
              </a:pathLst>
            </a:custGeom>
            <a:solidFill>
              <a:schemeClr val="accent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>
              <a:off x="3048000" y="2438400"/>
              <a:ext cx="28956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rot="5400000">
              <a:off x="3621088" y="2781300"/>
              <a:ext cx="1751012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0800000" flipV="1">
              <a:off x="4648200" y="2590800"/>
              <a:ext cx="2590800" cy="1066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6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4536504" cy="706090"/>
          </a:xfrm>
        </p:spPr>
        <p:txBody>
          <a:bodyPr/>
          <a:lstStyle/>
          <a:p>
            <a:r>
              <a:rPr lang="ru-RU" sz="2800" dirty="0">
                <a:solidFill>
                  <a:schemeClr val="hlink"/>
                </a:solidFill>
                <a:latin typeface="Arial Unicode MS" pitchFamily="34" charset="-128"/>
              </a:rPr>
              <a:t>Результаты и эффекты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то, что стало непосредственным итогом участия школьника в деятельности.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Например, школьник, пройдя туристический маршрут, не только переместился в пространстве из одной географической точки в другую, преодолел сложности пути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(фактический результат),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 и приобрел некое знание о себе и окружающих, пережил и прочувствовал нечто как ценность, приобрел опыт самостоятельного действия 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(воспитательный результат).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</a:t>
            </a: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последствие результата; то, к чему привело достижение результата.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Например, приобретенное знание, пережитые чувства и отношения, совершённые действия развили человека как личность, способствовали формированию его компетентности, идентичности</a:t>
            </a:r>
            <a:r>
              <a:rPr lang="ru-RU" sz="2400" dirty="0">
                <a:latin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33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74320" lvl="0" indent="-274320" algn="ctr">
              <a:spcBef>
                <a:spcPts val="0"/>
              </a:spcBef>
              <a:tabLst/>
            </a:pPr>
            <a:r>
              <a:rPr lang="ru-RU" sz="2000" spc="0" dirty="0">
                <a:ln w="50800"/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Концепция духовно нравственного развития </a:t>
            </a:r>
            <a:r>
              <a:rPr lang="ru-RU" sz="2000" spc="0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  <a:br>
              <a:rPr lang="ru-RU" sz="2000" spc="0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spc="0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spc="0" dirty="0">
                <a:ln w="50800"/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воспитания личности гражданина РФ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229600" cy="4800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современного национального воспитательного идеала;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духовно-нравственного развития и воспитания детей и молодёжи;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систему базовых национальных ценностей, на основе которых возможна духовно-нравственная консолидация многонационального народа Российской Федерации;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социально-педагогические условия и принципы духовно-нравственного развития и воспитания обучающихся.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284984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национальный воспитательный идеал 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3750103"/>
            <a:ext cx="8316924" cy="2736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Цель воспитания -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hlink"/>
                </a:solidFill>
                <a:latin typeface="Arial Unicode MS" pitchFamily="34" charset="-128"/>
              </a:rPr>
              <a:t>Воспитательные результаты и эффекты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Воспитательный результат внеурочной деятельности</a:t>
            </a:r>
            <a:r>
              <a:rPr lang="ru-RU" sz="2800">
                <a:latin typeface="Arial Unicode MS" pitchFamily="34" charset="-128"/>
              </a:rPr>
              <a:t> – непосредственное духовно-нравственное приобретение ребенка благодаря его участию в том или ином виде внеурочной деятельности. </a:t>
            </a:r>
          </a:p>
          <a:p>
            <a:pPr>
              <a:buFont typeface="Wingdings" pitchFamily="2" charset="2"/>
              <a:buNone/>
            </a:pPr>
            <a:endParaRPr lang="ru-RU" sz="2800" b="1">
              <a:latin typeface="Arial Unicode MS" pitchFamily="34" charset="-128"/>
            </a:endParaRPr>
          </a:p>
          <a:p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Воспитательный эффект внеурочной деятельности</a:t>
            </a:r>
            <a:r>
              <a:rPr lang="ru-RU" sz="2800">
                <a:latin typeface="Arial Unicode MS" pitchFamily="34" charset="-128"/>
              </a:rPr>
              <a:t> – влияние (последствие) того или иного духовно-нравственного приобретения  на весь процесс развития личности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132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pPr algn="ctr"/>
            <a:r>
              <a:rPr lang="ru-RU" sz="2800">
                <a:solidFill>
                  <a:schemeClr val="hlink"/>
                </a:solidFill>
                <a:latin typeface="Arial Unicode MS" pitchFamily="34" charset="-128"/>
              </a:rPr>
              <a:t>Уровни воспитательных результатов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80920" cy="2088232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sz="2400" b="1" i="1" dirty="0" smtClean="0">
                <a:latin typeface="Arial Unicode MS" pitchFamily="34" charset="-128"/>
              </a:rPr>
              <a:t>   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4500" b="1" i="1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– 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первичного понимания социальной реальности 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повседневной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жизни.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Второй </a:t>
            </a:r>
            <a:r>
              <a:rPr lang="ru-RU" sz="4500" b="1" i="1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– получение школьником опыта переживания и  позитивного отношения к базовым ценностям общества, ценностного отношения к социальной реальности в целом.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Третий </a:t>
            </a:r>
            <a:r>
              <a:rPr lang="ru-RU" sz="4500" b="1" i="1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– получение школьником опыта самостоятельного общественного действия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664421" cy="220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2952453" cy="223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1059"/>
            <a:ext cx="3266455" cy="247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31150" cy="919162"/>
          </a:xfrm>
        </p:spPr>
        <p:txBody>
          <a:bodyPr/>
          <a:lstStyle/>
          <a:p>
            <a:r>
              <a:rPr lang="ru-RU" sz="3200">
                <a:solidFill>
                  <a:schemeClr val="hlink"/>
                </a:solidFill>
                <a:latin typeface="Times New Roman" pitchFamily="18" charset="0"/>
              </a:rPr>
              <a:t>Уровни воспитательных результатов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84" y="1268760"/>
            <a:ext cx="8207375" cy="5111750"/>
          </a:xfrm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784072" y="1916832"/>
            <a:ext cx="32766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3-й уровень результатов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667000" y="4572000"/>
            <a:ext cx="32432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1-й уровень результатов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555875" y="3733800"/>
            <a:ext cx="3463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2-й уровень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6703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/>
      <p:bldP spid="696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 anchorCtr="0">
            <a:normAutofit fontScale="90000"/>
          </a:bodyPr>
          <a:lstStyle/>
          <a:p>
            <a:r>
              <a:rPr lang="ru-RU" b="1"/>
              <a:t>Методический конструктор внеурочной деятельности</a:t>
            </a:r>
            <a:r>
              <a:rPr lang="ru-RU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3771900" cy="4038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</a:pPr>
            <a:r>
              <a:rPr lang="ru-RU" sz="1800" i="1"/>
              <a:t>Комплексные образовательные программы</a:t>
            </a:r>
          </a:p>
          <a:p>
            <a:pPr>
              <a:lnSpc>
                <a:spcPct val="80000"/>
              </a:lnSpc>
            </a:pPr>
            <a:r>
              <a:rPr lang="ru-RU" sz="1800" i="1"/>
              <a:t>Тематические образовательные программы</a:t>
            </a:r>
          </a:p>
          <a:p>
            <a:pPr>
              <a:lnSpc>
                <a:spcPct val="80000"/>
              </a:lnSpc>
            </a:pPr>
            <a:r>
              <a:rPr lang="ru-RU" sz="1800" i="1"/>
              <a:t>Образовательные программы, ориентированные на достижение результатов определенного уровня</a:t>
            </a:r>
            <a:r>
              <a:rPr lang="ru-RU" sz="1800"/>
              <a:t> </a:t>
            </a:r>
          </a:p>
          <a:p>
            <a:pPr>
              <a:lnSpc>
                <a:spcPct val="80000"/>
              </a:lnSpc>
            </a:pPr>
            <a:r>
              <a:rPr lang="ru-RU" sz="1800" i="1"/>
              <a:t>Образовательные программы по конкретным видам внеурочной деятельности</a:t>
            </a:r>
          </a:p>
          <a:p>
            <a:pPr>
              <a:lnSpc>
                <a:spcPct val="80000"/>
              </a:lnSpc>
            </a:pPr>
            <a:r>
              <a:rPr lang="ru-RU" sz="1800" i="1"/>
              <a:t>Индивидуальные образовательные программы для учащихся</a:t>
            </a:r>
            <a:r>
              <a:rPr lang="ru-RU" sz="1800"/>
              <a:t> </a:t>
            </a:r>
            <a:endParaRPr lang="ru-RU" sz="1800" i="1"/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338" y="1844675"/>
            <a:ext cx="3114675" cy="4321175"/>
          </a:xfrm>
          <a:ln/>
        </p:spPr>
      </p:pic>
    </p:spTree>
    <p:extLst>
      <p:ext uri="{BB962C8B-B14F-4D97-AF65-F5344CB8AC3E}">
        <p14:creationId xmlns:p14="http://schemas.microsoft.com/office/powerpoint/2010/main" val="677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19256" cy="1301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Нормативная база организации воспитательного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процесса в МКОУ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Гороковской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С(К)ОШИ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РФ </a:t>
            </a:r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№ 273 от 29 декабря 2012года</a:t>
            </a: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духовно нравственного развития и воспитания личности гражданина </a:t>
            </a: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специальной коррекционной школе;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школы;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Приказа Министерства образования РФ от 10.04.2002 г. № 29/2065 – п. Письма МО РФ от 18.09. 2002 г. №29/2331- 6 «Об использовании Базисных учебных планов специальных (коррекционных) образовательных учреждений РФ, утверждённых приказом Минобразования России от 10.04.02 №29/2065-п ОУ».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Программы развития воспитательной компоненты в общеобразовательных организациях  Российской Федерации на 2013-2020 годы.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6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воспитания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3272" cy="52718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формирования личностной культуры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способности к духовному развитию;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укрепление нравственности;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основ морали,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основ нравственного самосознания личности (совести);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принятие обучающимся базовых общенациональных ценностей, национальных и этнических духовных традиций;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эстетических потребностей, ценностей и чувств.</a:t>
            </a:r>
          </a:p>
        </p:txBody>
      </p:sp>
    </p:spTree>
    <p:extLst>
      <p:ext uri="{BB962C8B-B14F-4D97-AF65-F5344CB8AC3E}">
        <p14:creationId xmlns:p14="http://schemas.microsoft.com/office/powerpoint/2010/main" val="408143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260648"/>
            <a:ext cx="396044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Задачи воспитания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19256" cy="43924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В области формирования </a:t>
            </a:r>
            <a:r>
              <a:rPr lang="ru-RU" sz="2400" b="1" i="1" dirty="0"/>
              <a:t>социальной культуры</a:t>
            </a:r>
            <a:r>
              <a:rPr lang="ru-RU" sz="2400" i="1" dirty="0"/>
              <a:t>: </a:t>
            </a:r>
            <a:br>
              <a:rPr lang="ru-RU" sz="2400" i="1" dirty="0"/>
            </a:b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 формирование основ российской гражданской идентичности;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пробуждение веры в Россию, чувства личной ответственности за Отечество;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формирование патриотизма и гражданской солидарности;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развитие навыков организации и осуществления сотрудничества с педагогами, сверстниками, родителями, старшими детьми в решении общих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49976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Задачи воспитания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147248" cy="51454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В области формирования </a:t>
            </a:r>
            <a:r>
              <a:rPr lang="ru-RU" sz="2400" b="1" i="1" dirty="0"/>
              <a:t>социальной культуры</a:t>
            </a:r>
            <a:r>
              <a:rPr lang="ru-RU" sz="2400" i="1" dirty="0"/>
              <a:t>: </a:t>
            </a:r>
            <a:br>
              <a:rPr lang="ru-RU" sz="2400" i="1" dirty="0"/>
            </a:b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 формирование основ российской гражданской идентичности;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пробуждение веры в Россию, чувства личной ответственности за Отечество;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формирование патриотизма и гражданской солидарности;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развитие навыков организации и осуществления сотрудничества с педагогами, сверстниками, родителями, старшими детьми в решении общих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54489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базовых национальных ценностей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патриотизм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 солидарность;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гражданственность;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 и творчество;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наука;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традиционные российские религии;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искусство и литература;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природа;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человечество.</a:t>
            </a:r>
          </a:p>
        </p:txBody>
      </p:sp>
    </p:spTree>
    <p:extLst>
      <p:ext uri="{BB962C8B-B14F-4D97-AF65-F5344CB8AC3E}">
        <p14:creationId xmlns:p14="http://schemas.microsoft.com/office/powerpoint/2010/main" val="28788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 направления воспитания и социализации младших школьников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15841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609600" lvl="0" indent="-6096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b="1" kern="0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гражданственности, патриотизма, уважения к правам, свободам и обязанностям </a:t>
            </a:r>
            <a:r>
              <a:rPr lang="ru-RU" sz="1600" b="1" kern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человека;</a:t>
            </a:r>
          </a:p>
          <a:p>
            <a:pPr marL="0" lvl="0" indent="0" fontAlgn="base">
              <a:spcAft>
                <a:spcPct val="0"/>
              </a:spcAft>
              <a:buClr>
                <a:srgbClr val="666633"/>
              </a:buClr>
              <a:buSzPct val="80000"/>
              <a:buNone/>
            </a:pPr>
            <a:r>
              <a:rPr lang="ru-RU" sz="1600" b="1" kern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Ценности: любовь </a:t>
            </a:r>
            <a:r>
              <a:rPr lang="ru-RU" sz="1600" b="1" kern="0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России, к своему народу,  к своей малой родине; служение Отечеству; правовое государство; гражданское общество; долг перед Отечеством, старшими поколениями, семьей; закон и правопорядок; межэтнический мир; свобода и ответственность; доверие к людям.</a:t>
            </a:r>
          </a:p>
          <a:p>
            <a:pPr marL="609600" lvl="0" indent="-6096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</a:pPr>
            <a:endParaRPr lang="ru-RU" sz="1600" b="1" kern="0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80928"/>
            <a:ext cx="8496944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Воспитание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нравственных чувств и этического сознания; </a:t>
            </a:r>
            <a:b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нравственный выбор; смысл жизни; справедливость; милосердие; честь; достоинство; любовь; почитание родителей; забота о старших и младших; свобода совести и вероисповедания.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88924"/>
            <a:ext cx="8496944" cy="10895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           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трудолюбия, творческого отношения к учению, труду, жизни;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трудолюбие; творчество; познание; истина; созидание; целеустремленность; настойчивость в достижении целей; бережливость. </a:t>
            </a:r>
            <a:b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7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9839" y="2348880"/>
            <a:ext cx="8712968" cy="1270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Воспитание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ценностного отношения к природе, окружающей среде;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жизнь; родная земля; заповедная природа; планета Земля. 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839" y="3933056"/>
            <a:ext cx="8712968" cy="10895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dirty="0" smtClean="0"/>
              <a:t>          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ценностного отношения к прекрасному, формирование представлений об эстетических идеалах и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ценностях.</a:t>
            </a:r>
          </a:p>
          <a:p>
            <a:pPr marL="609600" indent="-609600">
              <a:lnSpc>
                <a:spcPct val="90000"/>
              </a:lnSpc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красота; гармония; духовный мир человека; эстетическое развитие; художественное творчество.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5863" y="548680"/>
            <a:ext cx="8496944" cy="1546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ормирование ценностного отношения к здоровью и здоровому образу жизни;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Ценности:</a:t>
            </a: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здоровье физическое, здоровье социальное (здоровье членов семьи и школьного коллектива), активный, здоровый образ жизни. </a:t>
            </a:r>
          </a:p>
          <a:p>
            <a:pPr marL="609600" indent="-609600">
              <a:lnSpc>
                <a:spcPct val="90000"/>
              </a:lnSpc>
            </a:pPr>
            <a:endParaRPr lang="ru-RU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190555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107</TotalTime>
  <Words>1138</Words>
  <Application>Microsoft Office PowerPoint</Application>
  <PresentationFormat>Экран (4:3)</PresentationFormat>
  <Paragraphs>156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Паркет</vt:lpstr>
      <vt:lpstr>Круги</vt:lpstr>
      <vt:lpstr>1_Круги</vt:lpstr>
      <vt:lpstr>Воспитательная работа в условиях  изучения ФГОС </vt:lpstr>
      <vt:lpstr>Концепция духовно нравственного развития и  воспитания личности гражданина РФ</vt:lpstr>
      <vt:lpstr>Нормативная база организации воспитательного процесса в МКОУ Гороковской С(К)ОШИ</vt:lpstr>
      <vt:lpstr>Задачи воспитания</vt:lpstr>
      <vt:lpstr>Задачи воспитания</vt:lpstr>
      <vt:lpstr>Задачи воспитания</vt:lpstr>
      <vt:lpstr>Система базовых национальных ценностей </vt:lpstr>
      <vt:lpstr>Основные  направления воспитания и социализации младших школьников </vt:lpstr>
      <vt:lpstr>Презентация PowerPoint</vt:lpstr>
      <vt:lpstr>Методологическая основа организации  воспитания</vt:lpstr>
      <vt:lpstr>Источники формирования ценностей</vt:lpstr>
      <vt:lpstr>Уклад школьной жизни</vt:lpstr>
      <vt:lpstr>От урока к внеучебной деятельности</vt:lpstr>
      <vt:lpstr>Направления внеурочной деятельности</vt:lpstr>
      <vt:lpstr>Виды внеурочной (внеучебной) деятельности</vt:lpstr>
      <vt:lpstr>Социальные партнёры</vt:lpstr>
      <vt:lpstr>Уровни организации внеурочной деятельности</vt:lpstr>
      <vt:lpstr>Образовательная программа</vt:lpstr>
      <vt:lpstr>Результаты и эффекты</vt:lpstr>
      <vt:lpstr>Воспитательные результаты и эффекты</vt:lpstr>
      <vt:lpstr>Уровни воспитательных результатов</vt:lpstr>
      <vt:lpstr>Уровни воспитательных результатов</vt:lpstr>
      <vt:lpstr>Методический конструктор внеурочной деятельности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работа в условиях внедрения ФГОС </dc:title>
  <dc:creator>Аксарина</dc:creator>
  <cp:lastModifiedBy>Аксарина</cp:lastModifiedBy>
  <cp:revision>17</cp:revision>
  <dcterms:created xsi:type="dcterms:W3CDTF">2014-10-28T05:54:35Z</dcterms:created>
  <dcterms:modified xsi:type="dcterms:W3CDTF">2015-03-02T08:15:16Z</dcterms:modified>
</cp:coreProperties>
</file>