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media4.wav" ContentType="audio/x-wav"/>
  <Override PartName="/ppt/media/media5.wav" ContentType="audio/x-wav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media/media7.wav" ContentType="audio/x-wav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381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72" r:id="rId12"/>
    <p:sldId id="273" r:id="rId13"/>
    <p:sldId id="308" r:id="rId14"/>
    <p:sldId id="270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342" r:id="rId23"/>
    <p:sldId id="343" r:id="rId24"/>
    <p:sldId id="344" r:id="rId25"/>
    <p:sldId id="345" r:id="rId26"/>
    <p:sldId id="346" r:id="rId27"/>
    <p:sldId id="347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06" r:id="rId67"/>
    <p:sldId id="307" r:id="rId68"/>
    <p:sldId id="309" r:id="rId69"/>
    <p:sldId id="310" r:id="rId70"/>
    <p:sldId id="311" r:id="rId71"/>
    <p:sldId id="312" r:id="rId72"/>
    <p:sldId id="313" r:id="rId73"/>
    <p:sldId id="314" r:id="rId74"/>
    <p:sldId id="315" r:id="rId75"/>
    <p:sldId id="316" r:id="rId76"/>
    <p:sldId id="317" r:id="rId77"/>
    <p:sldId id="318" r:id="rId78"/>
    <p:sldId id="319" r:id="rId79"/>
    <p:sldId id="320" r:id="rId80"/>
    <p:sldId id="321" r:id="rId81"/>
    <p:sldId id="322" r:id="rId82"/>
    <p:sldId id="323" r:id="rId83"/>
    <p:sldId id="324" r:id="rId84"/>
    <p:sldId id="325" r:id="rId85"/>
    <p:sldId id="326" r:id="rId86"/>
    <p:sldId id="327" r:id="rId87"/>
    <p:sldId id="328" r:id="rId88"/>
    <p:sldId id="329" r:id="rId89"/>
    <p:sldId id="330" r:id="rId90"/>
    <p:sldId id="331" r:id="rId91"/>
    <p:sldId id="360" r:id="rId92"/>
    <p:sldId id="333" r:id="rId93"/>
    <p:sldId id="334" r:id="rId94"/>
    <p:sldId id="335" r:id="rId95"/>
    <p:sldId id="336" r:id="rId96"/>
    <p:sldId id="337" r:id="rId97"/>
    <p:sldId id="361" r:id="rId98"/>
    <p:sldId id="362" r:id="rId99"/>
    <p:sldId id="363" r:id="rId100"/>
    <p:sldId id="364" r:id="rId101"/>
    <p:sldId id="365" r:id="rId102"/>
    <p:sldId id="366" r:id="rId103"/>
    <p:sldId id="367" r:id="rId104"/>
    <p:sldId id="368" r:id="rId105"/>
    <p:sldId id="369" r:id="rId106"/>
    <p:sldId id="370" r:id="rId107"/>
    <p:sldId id="371" r:id="rId108"/>
    <p:sldId id="372" r:id="rId109"/>
    <p:sldId id="373" r:id="rId110"/>
    <p:sldId id="374" r:id="rId111"/>
    <p:sldId id="375" r:id="rId112"/>
    <p:sldId id="376" r:id="rId113"/>
    <p:sldId id="377" r:id="rId114"/>
    <p:sldId id="378" r:id="rId115"/>
    <p:sldId id="379" r:id="rId116"/>
    <p:sldId id="339" r:id="rId117"/>
    <p:sldId id="380" r:id="rId1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073" autoAdjust="0"/>
  </p:normalViewPr>
  <p:slideViewPr>
    <p:cSldViewPr>
      <p:cViewPr varScale="1">
        <p:scale>
          <a:sx n="61" d="100"/>
          <a:sy n="61" d="100"/>
        </p:scale>
        <p:origin x="118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В</c:v>
                </c:pt>
                <c:pt idx="2">
                  <c:v>Г</c:v>
                </c:pt>
                <c:pt idx="3">
                  <c:v>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C2-4A83-995E-6AC2B8391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593536"/>
        <c:axId val="236595072"/>
      </c:barChart>
      <c:catAx>
        <c:axId val="23659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8575" cmpd="sng"/>
        </c:spPr>
        <c:crossAx val="236595072"/>
        <c:crosses val="autoZero"/>
        <c:auto val="1"/>
        <c:lblAlgn val="ctr"/>
        <c:lblOffset val="100"/>
        <c:noMultiLvlLbl val="0"/>
      </c:catAx>
      <c:valAx>
        <c:axId val="236595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593536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6">
            <a:tint val="80000"/>
            <a:satMod val="110000"/>
          </a:schemeClr>
        </a:gs>
        <a:gs pos="47500">
          <a:schemeClr val="accent6">
            <a:tint val="35000"/>
            <a:satMod val="110000"/>
          </a:schemeClr>
        </a:gs>
        <a:gs pos="58500">
          <a:schemeClr val="accent6">
            <a:tint val="35000"/>
            <a:satMod val="110000"/>
          </a:schemeClr>
        </a:gs>
        <a:gs pos="100000">
          <a:schemeClr val="accent6">
            <a:tint val="80000"/>
            <a:satMod val="110000"/>
          </a:schemeClr>
        </a:gs>
      </a:gsLst>
      <a:lin ang="3600000" scaled="1"/>
    </a:gradFill>
    <a:ln w="10000" cap="flat" cmpd="sng" algn="ctr">
      <a:solidFill>
        <a:schemeClr val="accent6"/>
      </a:solidFill>
      <a:prstDash val="solid"/>
    </a:ln>
    <a:effectLst>
      <a:outerShdw blurRad="38100" dist="38100" dir="5400000" algn="r" rotWithShape="0">
        <a:srgbClr val="000000">
          <a:alpha val="60000"/>
        </a:srgbClr>
      </a:outerShdw>
    </a:effectLst>
    <a:scene3d>
      <a:camera prst="orthographicFront"/>
      <a:lightRig rig="threePt" dir="t"/>
    </a:scene3d>
    <a:sp3d prstMaterial="softEdge">
      <a:bevelT w="127000" prst="artDeco"/>
    </a:sp3d>
  </c:spPr>
  <c:txPr>
    <a:bodyPr/>
    <a:lstStyle/>
    <a:p>
      <a:pPr>
        <a:defRPr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solidFill>
            <a:srgbClr val="FF0000"/>
          </a:solidFill>
          <a:effectLst>
            <a:reflection blurRad="12700" stA="28000" endPos="45000" dist="1000" dir="5400000" sy="-100000" algn="bl" rotWithShape="0"/>
          </a:effectLst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В</c:v>
                </c:pt>
                <c:pt idx="2">
                  <c:v>Г</c:v>
                </c:pt>
                <c:pt idx="3">
                  <c:v>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9-4D10-B270-C18F6F1F6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419776"/>
        <c:axId val="263421312"/>
      </c:barChart>
      <c:catAx>
        <c:axId val="26341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8575" cmpd="sng"/>
        </c:spPr>
        <c:crossAx val="263421312"/>
        <c:crosses val="autoZero"/>
        <c:auto val="1"/>
        <c:lblAlgn val="ctr"/>
        <c:lblOffset val="100"/>
        <c:noMultiLvlLbl val="0"/>
      </c:catAx>
      <c:valAx>
        <c:axId val="263421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3419776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6">
            <a:tint val="80000"/>
            <a:satMod val="110000"/>
          </a:schemeClr>
        </a:gs>
        <a:gs pos="47500">
          <a:schemeClr val="accent6">
            <a:tint val="35000"/>
            <a:satMod val="110000"/>
          </a:schemeClr>
        </a:gs>
        <a:gs pos="58500">
          <a:schemeClr val="accent6">
            <a:tint val="35000"/>
            <a:satMod val="110000"/>
          </a:schemeClr>
        </a:gs>
        <a:gs pos="100000">
          <a:schemeClr val="accent6">
            <a:tint val="80000"/>
            <a:satMod val="110000"/>
          </a:schemeClr>
        </a:gs>
      </a:gsLst>
      <a:lin ang="3600000" scaled="1"/>
    </a:gradFill>
    <a:ln w="10000" cap="flat" cmpd="sng" algn="ctr">
      <a:solidFill>
        <a:schemeClr val="accent6"/>
      </a:solidFill>
      <a:prstDash val="solid"/>
    </a:ln>
    <a:effectLst>
      <a:outerShdw blurRad="38100" dist="38100" dir="5400000" algn="r" rotWithShape="0">
        <a:srgbClr val="000000">
          <a:alpha val="60000"/>
        </a:srgbClr>
      </a:outerShdw>
    </a:effectLst>
    <a:scene3d>
      <a:camera prst="orthographicFront"/>
      <a:lightRig rig="threePt" dir="t"/>
    </a:scene3d>
    <a:sp3d prstMaterial="softEdge">
      <a:bevelT w="127000" prst="artDeco"/>
    </a:sp3d>
  </c:spPr>
  <c:txPr>
    <a:bodyPr/>
    <a:lstStyle/>
    <a:p>
      <a:pPr>
        <a:defRPr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solidFill>
            <a:srgbClr val="FF0000"/>
          </a:solidFill>
          <a:effectLst>
            <a:reflection blurRad="12700" stA="28000" endPos="45000" dist="1000" dir="5400000" sy="-100000" algn="bl" rotWithShape="0"/>
          </a:effectLst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В</c:v>
                </c:pt>
                <c:pt idx="2">
                  <c:v>Г</c:v>
                </c:pt>
                <c:pt idx="3">
                  <c:v>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3-459F-A0FA-CB12EE578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5870720"/>
        <c:axId val="265876608"/>
      </c:barChart>
      <c:catAx>
        <c:axId val="26587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8575" cmpd="sng"/>
        </c:spPr>
        <c:crossAx val="265876608"/>
        <c:crosses val="autoZero"/>
        <c:auto val="1"/>
        <c:lblAlgn val="ctr"/>
        <c:lblOffset val="100"/>
        <c:noMultiLvlLbl val="0"/>
      </c:catAx>
      <c:valAx>
        <c:axId val="26587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5870720"/>
        <c:crosses val="autoZero"/>
        <c:crossBetween val="between"/>
      </c:valAx>
      <c:spPr>
        <a:gradFill rotWithShape="1">
          <a:gsLst>
            <a:gs pos="0">
              <a:schemeClr val="accent2">
                <a:tint val="80000"/>
                <a:satMod val="110000"/>
              </a:schemeClr>
            </a:gs>
            <a:gs pos="47500">
              <a:schemeClr val="accent2">
                <a:tint val="35000"/>
                <a:satMod val="110000"/>
              </a:schemeClr>
            </a:gs>
            <a:gs pos="58500">
              <a:schemeClr val="accent2">
                <a:tint val="35000"/>
                <a:satMod val="110000"/>
              </a:schemeClr>
            </a:gs>
            <a:gs pos="100000">
              <a:schemeClr val="accent2">
                <a:tint val="80000"/>
                <a:satMod val="110000"/>
              </a:schemeClr>
            </a:gs>
          </a:gsLst>
          <a:lin ang="36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6">
            <a:tint val="80000"/>
            <a:satMod val="110000"/>
          </a:schemeClr>
        </a:gs>
        <a:gs pos="47500">
          <a:schemeClr val="accent6">
            <a:tint val="35000"/>
            <a:satMod val="110000"/>
          </a:schemeClr>
        </a:gs>
        <a:gs pos="58500">
          <a:schemeClr val="accent6">
            <a:tint val="35000"/>
            <a:satMod val="110000"/>
          </a:schemeClr>
        </a:gs>
        <a:gs pos="100000">
          <a:schemeClr val="accent6">
            <a:tint val="80000"/>
            <a:satMod val="110000"/>
          </a:schemeClr>
        </a:gs>
      </a:gsLst>
      <a:lin ang="3600000" scaled="1"/>
    </a:gradFill>
    <a:ln w="10000" cap="flat" cmpd="sng" algn="ctr">
      <a:solidFill>
        <a:schemeClr val="accent6"/>
      </a:solidFill>
      <a:prstDash val="solid"/>
    </a:ln>
    <a:effectLst>
      <a:outerShdw blurRad="38100" dist="38100" dir="5400000" algn="r" rotWithShape="0">
        <a:srgbClr val="000000">
          <a:alpha val="60000"/>
        </a:srgbClr>
      </a:outerShdw>
    </a:effectLst>
    <a:scene3d>
      <a:camera prst="orthographicFront"/>
      <a:lightRig rig="threePt" dir="t"/>
    </a:scene3d>
    <a:sp3d prstMaterial="softEdge">
      <a:bevelT w="127000" prst="artDeco"/>
    </a:sp3d>
  </c:spPr>
  <c:txPr>
    <a:bodyPr/>
    <a:lstStyle/>
    <a:p>
      <a:pPr>
        <a:defRPr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solidFill>
            <a:srgbClr val="FF0000"/>
          </a:solidFill>
          <a:effectLst>
            <a:reflection blurRad="12700" stA="28000" endPos="45000" dist="1000" dir="5400000" sy="-100000" algn="bl" rotWithShape="0"/>
          </a:effectLst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В</c:v>
                </c:pt>
                <c:pt idx="2">
                  <c:v>Г</c:v>
                </c:pt>
                <c:pt idx="3">
                  <c:v>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D-475D-A070-0C6525652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651200"/>
        <c:axId val="233693952"/>
      </c:barChart>
      <c:catAx>
        <c:axId val="233651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8575" cmpd="sng"/>
        </c:spPr>
        <c:crossAx val="233693952"/>
        <c:crosses val="autoZero"/>
        <c:auto val="1"/>
        <c:lblAlgn val="ctr"/>
        <c:lblOffset val="100"/>
        <c:noMultiLvlLbl val="0"/>
      </c:catAx>
      <c:valAx>
        <c:axId val="233693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3651200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6">
            <a:tint val="80000"/>
            <a:satMod val="110000"/>
          </a:schemeClr>
        </a:gs>
        <a:gs pos="47500">
          <a:schemeClr val="accent6">
            <a:tint val="35000"/>
            <a:satMod val="110000"/>
          </a:schemeClr>
        </a:gs>
        <a:gs pos="58500">
          <a:schemeClr val="accent6">
            <a:tint val="35000"/>
            <a:satMod val="110000"/>
          </a:schemeClr>
        </a:gs>
        <a:gs pos="100000">
          <a:schemeClr val="accent6">
            <a:tint val="80000"/>
            <a:satMod val="110000"/>
          </a:schemeClr>
        </a:gs>
      </a:gsLst>
      <a:lin ang="3600000" scaled="1"/>
    </a:gradFill>
    <a:ln w="10000" cap="flat" cmpd="sng" algn="ctr">
      <a:solidFill>
        <a:schemeClr val="accent6"/>
      </a:solidFill>
      <a:prstDash val="solid"/>
    </a:ln>
    <a:effectLst>
      <a:outerShdw blurRad="38100" dist="38100" dir="5400000" algn="r" rotWithShape="0">
        <a:srgbClr val="000000">
          <a:alpha val="60000"/>
        </a:srgbClr>
      </a:outerShdw>
    </a:effectLst>
    <a:scene3d>
      <a:camera prst="orthographicFront"/>
      <a:lightRig rig="threePt" dir="t"/>
    </a:scene3d>
    <a:sp3d prstMaterial="softEdge">
      <a:bevelT w="127000" prst="artDeco"/>
    </a:sp3d>
  </c:spPr>
  <c:txPr>
    <a:bodyPr/>
    <a:lstStyle/>
    <a:p>
      <a:pPr>
        <a:defRPr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solidFill>
            <a:srgbClr val="FF0000"/>
          </a:solidFill>
          <a:effectLst>
            <a:reflection blurRad="12700" stA="28000" endPos="45000" dist="1000" dir="5400000" sy="-100000" algn="bl" rotWithShape="0"/>
          </a:effectLst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В</c:v>
                </c:pt>
                <c:pt idx="2">
                  <c:v>Г</c:v>
                </c:pt>
                <c:pt idx="3">
                  <c:v>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8-49AC-98D5-EAC51A5BB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645440"/>
        <c:axId val="239646976"/>
      </c:barChart>
      <c:catAx>
        <c:axId val="239645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8575" cmpd="sng"/>
        </c:spPr>
        <c:crossAx val="239646976"/>
        <c:crosses val="autoZero"/>
        <c:auto val="1"/>
        <c:lblAlgn val="ctr"/>
        <c:lblOffset val="100"/>
        <c:noMultiLvlLbl val="0"/>
      </c:catAx>
      <c:valAx>
        <c:axId val="239646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9645440"/>
        <c:crosses val="autoZero"/>
        <c:crossBetween val="between"/>
      </c:valAx>
      <c:spPr>
        <a:gradFill rotWithShape="1">
          <a:gsLst>
            <a:gs pos="0">
              <a:schemeClr val="accent5">
                <a:tint val="80000"/>
                <a:satMod val="110000"/>
              </a:schemeClr>
            </a:gs>
            <a:gs pos="47500">
              <a:schemeClr val="accent5">
                <a:tint val="35000"/>
                <a:satMod val="110000"/>
              </a:schemeClr>
            </a:gs>
            <a:gs pos="58500">
              <a:schemeClr val="accent5">
                <a:tint val="35000"/>
                <a:satMod val="110000"/>
              </a:schemeClr>
            </a:gs>
            <a:gs pos="100000">
              <a:schemeClr val="accent5">
                <a:tint val="80000"/>
                <a:satMod val="110000"/>
              </a:schemeClr>
            </a:gs>
          </a:gsLst>
          <a:lin ang="3600000" scaled="1"/>
        </a:gradFill>
        <a:ln w="10000" cap="flat" cmpd="sng" algn="ctr">
          <a:solidFill>
            <a:schemeClr val="accent5"/>
          </a:solidFill>
          <a:prstDash val="solid"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6">
            <a:tint val="80000"/>
            <a:satMod val="110000"/>
          </a:schemeClr>
        </a:gs>
        <a:gs pos="47500">
          <a:schemeClr val="accent6">
            <a:tint val="35000"/>
            <a:satMod val="110000"/>
          </a:schemeClr>
        </a:gs>
        <a:gs pos="58500">
          <a:schemeClr val="accent6">
            <a:tint val="35000"/>
            <a:satMod val="110000"/>
          </a:schemeClr>
        </a:gs>
        <a:gs pos="100000">
          <a:schemeClr val="accent6">
            <a:tint val="80000"/>
            <a:satMod val="110000"/>
          </a:schemeClr>
        </a:gs>
      </a:gsLst>
      <a:lin ang="3600000" scaled="1"/>
    </a:gradFill>
    <a:ln w="10000" cap="flat" cmpd="sng" algn="ctr">
      <a:solidFill>
        <a:schemeClr val="accent6"/>
      </a:solidFill>
      <a:prstDash val="solid"/>
    </a:ln>
    <a:effectLst>
      <a:outerShdw blurRad="38100" dist="38100" dir="5400000" algn="r" rotWithShape="0">
        <a:srgbClr val="000000">
          <a:alpha val="60000"/>
        </a:srgbClr>
      </a:outerShdw>
    </a:effectLst>
    <a:scene3d>
      <a:camera prst="orthographicFront"/>
      <a:lightRig rig="threePt" dir="t"/>
    </a:scene3d>
    <a:sp3d prstMaterial="softEdge">
      <a:bevelT w="127000" prst="artDeco"/>
    </a:sp3d>
  </c:spPr>
  <c:txPr>
    <a:bodyPr/>
    <a:lstStyle/>
    <a:p>
      <a:pPr>
        <a:defRPr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solidFill>
            <a:srgbClr val="FF0000"/>
          </a:solidFill>
          <a:effectLst>
            <a:reflection blurRad="12700" stA="28000" endPos="45000" dist="1000" dir="5400000" sy="-100000" algn="bl" rotWithShape="0"/>
          </a:effectLst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В</c:v>
                </c:pt>
                <c:pt idx="2">
                  <c:v>Г</c:v>
                </c:pt>
                <c:pt idx="3">
                  <c:v>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F-46E2-B9BE-90D9E1AC2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556864"/>
        <c:axId val="239562752"/>
      </c:barChart>
      <c:catAx>
        <c:axId val="239556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8575" cmpd="sng"/>
        </c:spPr>
        <c:crossAx val="239562752"/>
        <c:crosses val="autoZero"/>
        <c:auto val="1"/>
        <c:lblAlgn val="ctr"/>
        <c:lblOffset val="100"/>
        <c:noMultiLvlLbl val="0"/>
      </c:catAx>
      <c:valAx>
        <c:axId val="239562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9556864"/>
        <c:crosses val="autoZero"/>
        <c:crossBetween val="between"/>
      </c:valAx>
      <c:spPr>
        <a:gradFill rotWithShape="1">
          <a:gsLst>
            <a:gs pos="0">
              <a:schemeClr val="accent2">
                <a:tint val="80000"/>
                <a:satMod val="110000"/>
              </a:schemeClr>
            </a:gs>
            <a:gs pos="47500">
              <a:schemeClr val="accent2">
                <a:tint val="35000"/>
                <a:satMod val="110000"/>
              </a:schemeClr>
            </a:gs>
            <a:gs pos="58500">
              <a:schemeClr val="accent2">
                <a:tint val="35000"/>
                <a:satMod val="110000"/>
              </a:schemeClr>
            </a:gs>
            <a:gs pos="100000">
              <a:schemeClr val="accent2">
                <a:tint val="80000"/>
                <a:satMod val="110000"/>
              </a:schemeClr>
            </a:gs>
          </a:gsLst>
          <a:lin ang="36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6">
            <a:tint val="80000"/>
            <a:satMod val="110000"/>
          </a:schemeClr>
        </a:gs>
        <a:gs pos="47500">
          <a:schemeClr val="accent6">
            <a:tint val="35000"/>
            <a:satMod val="110000"/>
          </a:schemeClr>
        </a:gs>
        <a:gs pos="58500">
          <a:schemeClr val="accent6">
            <a:tint val="35000"/>
            <a:satMod val="110000"/>
          </a:schemeClr>
        </a:gs>
        <a:gs pos="100000">
          <a:schemeClr val="accent6">
            <a:tint val="80000"/>
            <a:satMod val="110000"/>
          </a:schemeClr>
        </a:gs>
      </a:gsLst>
      <a:lin ang="3600000" scaled="1"/>
    </a:gradFill>
    <a:ln w="10000" cap="flat" cmpd="sng" algn="ctr">
      <a:solidFill>
        <a:schemeClr val="accent6"/>
      </a:solidFill>
      <a:prstDash val="solid"/>
    </a:ln>
    <a:effectLst>
      <a:outerShdw blurRad="38100" dist="38100" dir="5400000" algn="r" rotWithShape="0">
        <a:srgbClr val="000000">
          <a:alpha val="60000"/>
        </a:srgbClr>
      </a:outerShdw>
    </a:effectLst>
    <a:scene3d>
      <a:camera prst="orthographicFront"/>
      <a:lightRig rig="threePt" dir="t"/>
    </a:scene3d>
    <a:sp3d prstMaterial="softEdge">
      <a:bevelT w="127000" prst="artDeco"/>
    </a:sp3d>
  </c:spPr>
  <c:txPr>
    <a:bodyPr/>
    <a:lstStyle/>
    <a:p>
      <a:pPr>
        <a:defRPr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solidFill>
            <a:srgbClr val="FF0000"/>
          </a:solidFill>
          <a:effectLst>
            <a:reflection blurRad="12700" stA="28000" endPos="45000" dist="1000" dir="5400000" sy="-100000" algn="bl" rotWithShape="0"/>
          </a:effectLst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В</c:v>
                </c:pt>
                <c:pt idx="2">
                  <c:v>Г</c:v>
                </c:pt>
                <c:pt idx="3">
                  <c:v>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3C-4786-962E-15E66F35B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119360"/>
        <c:axId val="255120896"/>
      </c:barChart>
      <c:catAx>
        <c:axId val="255119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8575" cmpd="sng"/>
        </c:spPr>
        <c:crossAx val="255120896"/>
        <c:crosses val="autoZero"/>
        <c:auto val="1"/>
        <c:lblAlgn val="ctr"/>
        <c:lblOffset val="100"/>
        <c:noMultiLvlLbl val="0"/>
      </c:catAx>
      <c:valAx>
        <c:axId val="255120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5119360"/>
        <c:crosses val="autoZero"/>
        <c:crossBetween val="between"/>
      </c:valAx>
      <c:spPr>
        <a:gradFill rotWithShape="1">
          <a:gsLst>
            <a:gs pos="0">
              <a:schemeClr val="accent2">
                <a:tint val="80000"/>
                <a:satMod val="110000"/>
              </a:schemeClr>
            </a:gs>
            <a:gs pos="47500">
              <a:schemeClr val="accent2">
                <a:tint val="35000"/>
                <a:satMod val="110000"/>
              </a:schemeClr>
            </a:gs>
            <a:gs pos="58500">
              <a:schemeClr val="accent2">
                <a:tint val="35000"/>
                <a:satMod val="110000"/>
              </a:schemeClr>
            </a:gs>
            <a:gs pos="100000">
              <a:schemeClr val="accent2">
                <a:tint val="80000"/>
                <a:satMod val="110000"/>
              </a:schemeClr>
            </a:gs>
          </a:gsLst>
          <a:lin ang="36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6">
            <a:tint val="80000"/>
            <a:satMod val="110000"/>
          </a:schemeClr>
        </a:gs>
        <a:gs pos="47500">
          <a:schemeClr val="accent6">
            <a:tint val="35000"/>
            <a:satMod val="110000"/>
          </a:schemeClr>
        </a:gs>
        <a:gs pos="58500">
          <a:schemeClr val="accent6">
            <a:tint val="35000"/>
            <a:satMod val="110000"/>
          </a:schemeClr>
        </a:gs>
        <a:gs pos="100000">
          <a:schemeClr val="accent6">
            <a:tint val="80000"/>
            <a:satMod val="110000"/>
          </a:schemeClr>
        </a:gs>
      </a:gsLst>
      <a:lin ang="3600000" scaled="1"/>
    </a:gradFill>
    <a:ln w="10000" cap="flat" cmpd="sng" algn="ctr">
      <a:solidFill>
        <a:schemeClr val="accent6"/>
      </a:solidFill>
      <a:prstDash val="solid"/>
    </a:ln>
    <a:effectLst>
      <a:outerShdw blurRad="38100" dist="38100" dir="5400000" algn="r" rotWithShape="0">
        <a:srgbClr val="000000">
          <a:alpha val="60000"/>
        </a:srgbClr>
      </a:outerShdw>
    </a:effectLst>
    <a:scene3d>
      <a:camera prst="orthographicFront"/>
      <a:lightRig rig="threePt" dir="t"/>
    </a:scene3d>
    <a:sp3d prstMaterial="softEdge">
      <a:bevelT w="127000" prst="artDeco"/>
    </a:sp3d>
  </c:spPr>
  <c:txPr>
    <a:bodyPr/>
    <a:lstStyle/>
    <a:p>
      <a:pPr>
        <a:defRPr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solidFill>
            <a:srgbClr val="FF0000"/>
          </a:solidFill>
          <a:effectLst>
            <a:reflection blurRad="12700" stA="28000" endPos="45000" dist="1000" dir="5400000" sy="-100000" algn="bl" rotWithShape="0"/>
          </a:effectLst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В</c:v>
                </c:pt>
                <c:pt idx="2">
                  <c:v>Г</c:v>
                </c:pt>
                <c:pt idx="3">
                  <c:v>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A-4C8F-8071-E3000A890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7229184"/>
        <c:axId val="257230720"/>
      </c:barChart>
      <c:catAx>
        <c:axId val="257229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8575" cmpd="sng"/>
        </c:spPr>
        <c:crossAx val="257230720"/>
        <c:crosses val="autoZero"/>
        <c:auto val="1"/>
        <c:lblAlgn val="ctr"/>
        <c:lblOffset val="100"/>
        <c:noMultiLvlLbl val="0"/>
      </c:catAx>
      <c:valAx>
        <c:axId val="25723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7229184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6">
            <a:tint val="80000"/>
            <a:satMod val="110000"/>
          </a:schemeClr>
        </a:gs>
        <a:gs pos="47500">
          <a:schemeClr val="accent6">
            <a:tint val="35000"/>
            <a:satMod val="110000"/>
          </a:schemeClr>
        </a:gs>
        <a:gs pos="58500">
          <a:schemeClr val="accent6">
            <a:tint val="35000"/>
            <a:satMod val="110000"/>
          </a:schemeClr>
        </a:gs>
        <a:gs pos="100000">
          <a:schemeClr val="accent6">
            <a:tint val="80000"/>
            <a:satMod val="110000"/>
          </a:schemeClr>
        </a:gs>
      </a:gsLst>
      <a:lin ang="3600000" scaled="1"/>
    </a:gradFill>
    <a:ln w="10000" cap="flat" cmpd="sng" algn="ctr">
      <a:solidFill>
        <a:schemeClr val="accent6"/>
      </a:solidFill>
      <a:prstDash val="solid"/>
    </a:ln>
    <a:effectLst>
      <a:outerShdw blurRad="38100" dist="38100" dir="5400000" algn="r" rotWithShape="0">
        <a:srgbClr val="000000">
          <a:alpha val="60000"/>
        </a:srgbClr>
      </a:outerShdw>
    </a:effectLst>
    <a:scene3d>
      <a:camera prst="orthographicFront"/>
      <a:lightRig rig="threePt" dir="t"/>
    </a:scene3d>
    <a:sp3d prstMaterial="softEdge">
      <a:bevelT w="127000" prst="artDeco"/>
    </a:sp3d>
  </c:spPr>
  <c:txPr>
    <a:bodyPr/>
    <a:lstStyle/>
    <a:p>
      <a:pPr>
        <a:defRPr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solidFill>
            <a:srgbClr val="FF0000"/>
          </a:solidFill>
          <a:effectLst>
            <a:reflection blurRad="12700" stA="28000" endPos="45000" dist="1000" dir="5400000" sy="-100000" algn="bl" rotWithShape="0"/>
          </a:effectLst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В</c:v>
                </c:pt>
                <c:pt idx="2">
                  <c:v>Г</c:v>
                </c:pt>
                <c:pt idx="3">
                  <c:v>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65-4290-94CF-B630CDA27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525056"/>
        <c:axId val="256526592"/>
      </c:barChart>
      <c:catAx>
        <c:axId val="25652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8575" cmpd="sng"/>
        </c:spPr>
        <c:crossAx val="256526592"/>
        <c:crosses val="autoZero"/>
        <c:auto val="1"/>
        <c:lblAlgn val="ctr"/>
        <c:lblOffset val="100"/>
        <c:noMultiLvlLbl val="0"/>
      </c:catAx>
      <c:valAx>
        <c:axId val="25652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6525056"/>
        <c:crosses val="autoZero"/>
        <c:crossBetween val="between"/>
      </c:valAx>
      <c:spPr>
        <a:gradFill rotWithShape="1">
          <a:gsLst>
            <a:gs pos="0">
              <a:schemeClr val="accent2">
                <a:tint val="80000"/>
                <a:satMod val="110000"/>
              </a:schemeClr>
            </a:gs>
            <a:gs pos="47500">
              <a:schemeClr val="accent2">
                <a:tint val="35000"/>
                <a:satMod val="110000"/>
              </a:schemeClr>
            </a:gs>
            <a:gs pos="58500">
              <a:schemeClr val="accent2">
                <a:tint val="35000"/>
                <a:satMod val="110000"/>
              </a:schemeClr>
            </a:gs>
            <a:gs pos="100000">
              <a:schemeClr val="accent2">
                <a:tint val="80000"/>
                <a:satMod val="110000"/>
              </a:schemeClr>
            </a:gs>
          </a:gsLst>
          <a:lin ang="36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6">
            <a:tint val="80000"/>
            <a:satMod val="110000"/>
          </a:schemeClr>
        </a:gs>
        <a:gs pos="47500">
          <a:schemeClr val="accent6">
            <a:tint val="35000"/>
            <a:satMod val="110000"/>
          </a:schemeClr>
        </a:gs>
        <a:gs pos="58500">
          <a:schemeClr val="accent6">
            <a:tint val="35000"/>
            <a:satMod val="110000"/>
          </a:schemeClr>
        </a:gs>
        <a:gs pos="100000">
          <a:schemeClr val="accent6">
            <a:tint val="80000"/>
            <a:satMod val="110000"/>
          </a:schemeClr>
        </a:gs>
      </a:gsLst>
      <a:lin ang="3600000" scaled="1"/>
    </a:gradFill>
    <a:ln w="10000" cap="flat" cmpd="sng" algn="ctr">
      <a:solidFill>
        <a:schemeClr val="accent6"/>
      </a:solidFill>
      <a:prstDash val="solid"/>
    </a:ln>
    <a:effectLst>
      <a:outerShdw blurRad="38100" dist="38100" dir="5400000" algn="r" rotWithShape="0">
        <a:srgbClr val="000000">
          <a:alpha val="60000"/>
        </a:srgbClr>
      </a:outerShdw>
    </a:effectLst>
    <a:scene3d>
      <a:camera prst="orthographicFront"/>
      <a:lightRig rig="threePt" dir="t"/>
    </a:scene3d>
    <a:sp3d prstMaterial="softEdge">
      <a:bevelT w="127000" prst="artDeco"/>
    </a:sp3d>
  </c:spPr>
  <c:txPr>
    <a:bodyPr/>
    <a:lstStyle/>
    <a:p>
      <a:pPr>
        <a:defRPr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solidFill>
            <a:srgbClr val="FF0000"/>
          </a:solidFill>
          <a:effectLst>
            <a:reflection blurRad="12700" stA="28000" endPos="45000" dist="1000" dir="5400000" sy="-100000" algn="bl" rotWithShape="0"/>
          </a:effectLst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В</c:v>
                </c:pt>
                <c:pt idx="2">
                  <c:v>Г</c:v>
                </c:pt>
                <c:pt idx="3">
                  <c:v>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D-44F2-A133-CB6F1BAD1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480192"/>
        <c:axId val="259502464"/>
      </c:barChart>
      <c:catAx>
        <c:axId val="25948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8575" cmpd="sng"/>
        </c:spPr>
        <c:crossAx val="259502464"/>
        <c:crosses val="autoZero"/>
        <c:auto val="1"/>
        <c:lblAlgn val="ctr"/>
        <c:lblOffset val="100"/>
        <c:noMultiLvlLbl val="0"/>
      </c:catAx>
      <c:valAx>
        <c:axId val="259502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480192"/>
        <c:crosses val="autoZero"/>
        <c:crossBetween val="between"/>
      </c:valAx>
      <c:spPr>
        <a:gradFill rotWithShape="1">
          <a:gsLst>
            <a:gs pos="0">
              <a:schemeClr val="accent2">
                <a:tint val="80000"/>
                <a:satMod val="110000"/>
              </a:schemeClr>
            </a:gs>
            <a:gs pos="47500">
              <a:schemeClr val="accent2">
                <a:tint val="35000"/>
                <a:satMod val="110000"/>
              </a:schemeClr>
            </a:gs>
            <a:gs pos="58500">
              <a:schemeClr val="accent2">
                <a:tint val="35000"/>
                <a:satMod val="110000"/>
              </a:schemeClr>
            </a:gs>
            <a:gs pos="100000">
              <a:schemeClr val="accent2">
                <a:tint val="80000"/>
                <a:satMod val="110000"/>
              </a:schemeClr>
            </a:gs>
          </a:gsLst>
          <a:lin ang="36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6">
            <a:tint val="80000"/>
            <a:satMod val="110000"/>
          </a:schemeClr>
        </a:gs>
        <a:gs pos="47500">
          <a:schemeClr val="accent6">
            <a:tint val="35000"/>
            <a:satMod val="110000"/>
          </a:schemeClr>
        </a:gs>
        <a:gs pos="58500">
          <a:schemeClr val="accent6">
            <a:tint val="35000"/>
            <a:satMod val="110000"/>
          </a:schemeClr>
        </a:gs>
        <a:gs pos="100000">
          <a:schemeClr val="accent6">
            <a:tint val="80000"/>
            <a:satMod val="110000"/>
          </a:schemeClr>
        </a:gs>
      </a:gsLst>
      <a:lin ang="3600000" scaled="1"/>
    </a:gradFill>
    <a:ln w="10000" cap="flat" cmpd="sng" algn="ctr">
      <a:solidFill>
        <a:schemeClr val="accent6"/>
      </a:solidFill>
      <a:prstDash val="solid"/>
    </a:ln>
    <a:effectLst>
      <a:outerShdw blurRad="38100" dist="38100" dir="5400000" algn="r" rotWithShape="0">
        <a:srgbClr val="000000">
          <a:alpha val="60000"/>
        </a:srgbClr>
      </a:outerShdw>
    </a:effectLst>
    <a:scene3d>
      <a:camera prst="orthographicFront"/>
      <a:lightRig rig="threePt" dir="t"/>
    </a:scene3d>
    <a:sp3d prstMaterial="softEdge">
      <a:bevelT w="127000" prst="artDeco"/>
    </a:sp3d>
  </c:spPr>
  <c:txPr>
    <a:bodyPr/>
    <a:lstStyle/>
    <a:p>
      <a:pPr>
        <a:defRPr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solidFill>
            <a:srgbClr val="FF0000"/>
          </a:solidFill>
          <a:effectLst>
            <a:reflection blurRad="12700" stA="28000" endPos="45000" dist="1000" dir="5400000" sy="-100000" algn="bl" rotWithShape="0"/>
          </a:effectLst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В</c:v>
                </c:pt>
                <c:pt idx="2">
                  <c:v>Г</c:v>
                </c:pt>
                <c:pt idx="3">
                  <c:v>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2A-4429-90F2-FEFF0C3B4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277184"/>
        <c:axId val="261278720"/>
      </c:barChart>
      <c:catAx>
        <c:axId val="26127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28575" cmpd="sng"/>
        </c:spPr>
        <c:crossAx val="261278720"/>
        <c:crosses val="autoZero"/>
        <c:auto val="1"/>
        <c:lblAlgn val="ctr"/>
        <c:lblOffset val="100"/>
        <c:noMultiLvlLbl val="0"/>
      </c:catAx>
      <c:valAx>
        <c:axId val="26127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1277184"/>
        <c:crosses val="autoZero"/>
        <c:crossBetween val="between"/>
      </c:valAx>
      <c:spPr>
        <a:gradFill rotWithShape="1">
          <a:gsLst>
            <a:gs pos="0">
              <a:schemeClr val="accent2">
                <a:tint val="80000"/>
                <a:satMod val="110000"/>
              </a:schemeClr>
            </a:gs>
            <a:gs pos="47500">
              <a:schemeClr val="accent2">
                <a:tint val="35000"/>
                <a:satMod val="110000"/>
              </a:schemeClr>
            </a:gs>
            <a:gs pos="58500">
              <a:schemeClr val="accent2">
                <a:tint val="35000"/>
                <a:satMod val="110000"/>
              </a:schemeClr>
            </a:gs>
            <a:gs pos="100000">
              <a:schemeClr val="accent2">
                <a:tint val="80000"/>
                <a:satMod val="110000"/>
              </a:schemeClr>
            </a:gs>
          </a:gsLst>
          <a:lin ang="36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6">
            <a:tint val="80000"/>
            <a:satMod val="110000"/>
          </a:schemeClr>
        </a:gs>
        <a:gs pos="47500">
          <a:schemeClr val="accent6">
            <a:tint val="35000"/>
            <a:satMod val="110000"/>
          </a:schemeClr>
        </a:gs>
        <a:gs pos="58500">
          <a:schemeClr val="accent6">
            <a:tint val="35000"/>
            <a:satMod val="110000"/>
          </a:schemeClr>
        </a:gs>
        <a:gs pos="100000">
          <a:schemeClr val="accent6">
            <a:tint val="80000"/>
            <a:satMod val="110000"/>
          </a:schemeClr>
        </a:gs>
      </a:gsLst>
      <a:lin ang="3600000" scaled="1"/>
    </a:gradFill>
    <a:ln w="10000" cap="flat" cmpd="sng" algn="ctr">
      <a:solidFill>
        <a:schemeClr val="accent6"/>
      </a:solidFill>
      <a:prstDash val="solid"/>
    </a:ln>
    <a:effectLst>
      <a:outerShdw blurRad="38100" dist="38100" dir="5400000" algn="r" rotWithShape="0">
        <a:srgbClr val="000000">
          <a:alpha val="60000"/>
        </a:srgbClr>
      </a:outerShdw>
    </a:effectLst>
    <a:scene3d>
      <a:camera prst="orthographicFront"/>
      <a:lightRig rig="threePt" dir="t"/>
    </a:scene3d>
    <a:sp3d prstMaterial="softEdge">
      <a:bevelT w="127000" prst="artDeco"/>
    </a:sp3d>
  </c:spPr>
  <c:txPr>
    <a:bodyPr/>
    <a:lstStyle/>
    <a:p>
      <a:pPr>
        <a:defRPr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solidFill>
            <a:srgbClr val="FF0000"/>
          </a:solidFill>
          <a:effectLst>
            <a:reflection blurRad="12700" stA="28000" endPos="45000" dist="1000" dir="5400000" sy="-100000" algn="bl" rotWithShape="0"/>
          </a:effectLst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0.11724</cdr:x>
      <cdr:y>0.14175</cdr:y>
    </cdr:from>
    <cdr:to>
      <cdr:x>0.17791</cdr:x>
      <cdr:y>0.252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4853" y="648072"/>
          <a:ext cx="499269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А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0.35407</cdr:x>
      <cdr:y>0.44099</cdr:y>
    </cdr:from>
    <cdr:to>
      <cdr:x>0.42407</cdr:x>
      <cdr:y>0.53549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13857" y="2016224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В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0.59907</cdr:x>
      <cdr:y>0.55124</cdr:y>
    </cdr:from>
    <cdr:to>
      <cdr:x>0.66032</cdr:x>
      <cdr:y>0.66149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30081" y="2520280"/>
          <a:ext cx="5040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Г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0.83508</cdr:x>
      <cdr:y>0.0315</cdr:y>
    </cdr:from>
    <cdr:to>
      <cdr:x>0.88757</cdr:x>
      <cdr:y>0.1575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72336" y="144016"/>
          <a:ext cx="43204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Д</a:t>
          </a:r>
          <a:endParaRPr lang="ru-RU" sz="3200" b="1" dirty="0">
            <a:solidFill>
              <a:srgbClr val="FF000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0.11724</cdr:x>
      <cdr:y>0.14175</cdr:y>
    </cdr:from>
    <cdr:to>
      <cdr:x>0.17791</cdr:x>
      <cdr:y>0.252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4853" y="648072"/>
          <a:ext cx="499269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А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0.35407</cdr:x>
      <cdr:y>0.44099</cdr:y>
    </cdr:from>
    <cdr:to>
      <cdr:x>0.42407</cdr:x>
      <cdr:y>0.53549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13857" y="2016224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В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0.59907</cdr:x>
      <cdr:y>0.55124</cdr:y>
    </cdr:from>
    <cdr:to>
      <cdr:x>0.66032</cdr:x>
      <cdr:y>0.66149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30081" y="2520280"/>
          <a:ext cx="5040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Г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0.83508</cdr:x>
      <cdr:y>0</cdr:y>
    </cdr:from>
    <cdr:to>
      <cdr:x>0.88757</cdr:x>
      <cdr:y>0.126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72336" y="0"/>
          <a:ext cx="431972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Д</a:t>
          </a:r>
          <a:endParaRPr lang="ru-RU" sz="3200" b="1" dirty="0">
            <a:solidFill>
              <a:srgbClr val="FF0000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0.12597</cdr:x>
      <cdr:y>0.48824</cdr:y>
    </cdr:from>
    <cdr:to>
      <cdr:x>0.18664</cdr:x>
      <cdr:y>0.59849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6708" y="2232248"/>
          <a:ext cx="499289" cy="504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А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0.36222</cdr:x>
      <cdr:y>0.01575</cdr:y>
    </cdr:from>
    <cdr:to>
      <cdr:x>0.43222</cdr:x>
      <cdr:y>0.11025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80924" y="72008"/>
          <a:ext cx="576072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В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0.59847</cdr:x>
      <cdr:y>0.67724</cdr:y>
    </cdr:from>
    <cdr:to>
      <cdr:x>0.65972</cdr:x>
      <cdr:y>0.78749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25140" y="3096344"/>
          <a:ext cx="504063" cy="504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Г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0.83447</cdr:x>
      <cdr:y>0.189</cdr:y>
    </cdr:from>
    <cdr:to>
      <cdr:x>0.88696</cdr:x>
      <cdr:y>0.315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67395" y="864096"/>
          <a:ext cx="431972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Д</a:t>
          </a:r>
          <a:endParaRPr lang="ru-RU" sz="32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0.11724</cdr:x>
      <cdr:y>0.14175</cdr:y>
    </cdr:from>
    <cdr:to>
      <cdr:x>0.17791</cdr:x>
      <cdr:y>0.252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4853" y="648072"/>
          <a:ext cx="499269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А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0.35407</cdr:x>
      <cdr:y>0.44099</cdr:y>
    </cdr:from>
    <cdr:to>
      <cdr:x>0.42407</cdr:x>
      <cdr:y>0.53549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13857" y="2016224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В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0.59907</cdr:x>
      <cdr:y>0.55124</cdr:y>
    </cdr:from>
    <cdr:to>
      <cdr:x>0.66032</cdr:x>
      <cdr:y>0.66149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30081" y="2520280"/>
          <a:ext cx="5040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Г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0.83508</cdr:x>
      <cdr:y>0</cdr:y>
    </cdr:from>
    <cdr:to>
      <cdr:x>0.88757</cdr:x>
      <cdr:y>0.126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72336" y="0"/>
          <a:ext cx="431972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Д</a:t>
          </a:r>
          <a:endParaRPr lang="ru-RU" sz="32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0.11664</cdr:x>
      <cdr:y>0.59849</cdr:y>
    </cdr:from>
    <cdr:to>
      <cdr:x>0.17731</cdr:x>
      <cdr:y>0.70874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9912" y="2736304"/>
          <a:ext cx="499290" cy="504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А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0.36222</cdr:x>
      <cdr:y>0.01575</cdr:y>
    </cdr:from>
    <cdr:to>
      <cdr:x>0.43222</cdr:x>
      <cdr:y>0.11025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80924" y="72008"/>
          <a:ext cx="576072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В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0.60722</cdr:x>
      <cdr:y>0.50399</cdr:y>
    </cdr:from>
    <cdr:to>
      <cdr:x>0.66847</cdr:x>
      <cdr:y>0.61424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97148" y="2304256"/>
          <a:ext cx="504063" cy="504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Г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0.83555</cdr:x>
      <cdr:y>0.67724</cdr:y>
    </cdr:from>
    <cdr:to>
      <cdr:x>0.88804</cdr:x>
      <cdr:y>0.80324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76283" y="3096344"/>
          <a:ext cx="431972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Д</a:t>
          </a:r>
          <a:endParaRPr lang="ru-RU" sz="3200" b="1" dirty="0">
            <a:solidFill>
              <a:srgbClr val="FF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0.12597</cdr:x>
      <cdr:y>0.48824</cdr:y>
    </cdr:from>
    <cdr:to>
      <cdr:x>0.18664</cdr:x>
      <cdr:y>0.59849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6708" y="2232248"/>
          <a:ext cx="499289" cy="504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А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0.36222</cdr:x>
      <cdr:y>0.01575</cdr:y>
    </cdr:from>
    <cdr:to>
      <cdr:x>0.43222</cdr:x>
      <cdr:y>0.11025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80924" y="72008"/>
          <a:ext cx="576072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В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0.59847</cdr:x>
      <cdr:y>0.67724</cdr:y>
    </cdr:from>
    <cdr:to>
      <cdr:x>0.65972</cdr:x>
      <cdr:y>0.78749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25140" y="3096344"/>
          <a:ext cx="504063" cy="504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Г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0.83447</cdr:x>
      <cdr:y>0.189</cdr:y>
    </cdr:from>
    <cdr:to>
      <cdr:x>0.88696</cdr:x>
      <cdr:y>0.315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67395" y="864096"/>
          <a:ext cx="431972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Д</a:t>
          </a:r>
          <a:endParaRPr lang="ru-RU" sz="3200" b="1" dirty="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0.13472</cdr:x>
      <cdr:y>0.01575</cdr:y>
    </cdr:from>
    <cdr:to>
      <cdr:x>0.19539</cdr:x>
      <cdr:y>0.126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8716" y="72008"/>
          <a:ext cx="499290" cy="504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А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0.36222</cdr:x>
      <cdr:y>0.53549</cdr:y>
    </cdr:from>
    <cdr:to>
      <cdr:x>0.43222</cdr:x>
      <cdr:y>0.62999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80924" y="2448272"/>
          <a:ext cx="576072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В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0.59847</cdr:x>
      <cdr:y>0.44099</cdr:y>
    </cdr:from>
    <cdr:to>
      <cdr:x>0.65972</cdr:x>
      <cdr:y>0.55124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25140" y="2016224"/>
          <a:ext cx="504063" cy="504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Г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0.83447</cdr:x>
      <cdr:y>0.1575</cdr:y>
    </cdr:from>
    <cdr:to>
      <cdr:x>0.88696</cdr:x>
      <cdr:y>0.2835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67395" y="720080"/>
          <a:ext cx="431972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Д</a:t>
          </a:r>
          <a:endParaRPr lang="ru-RU" sz="3200" b="1" dirty="0">
            <a:solidFill>
              <a:srgbClr val="FF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0.11724</cdr:x>
      <cdr:y>0.14175</cdr:y>
    </cdr:from>
    <cdr:to>
      <cdr:x>0.17791</cdr:x>
      <cdr:y>0.252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4853" y="648072"/>
          <a:ext cx="499269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А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0.35407</cdr:x>
      <cdr:y>0.44099</cdr:y>
    </cdr:from>
    <cdr:to>
      <cdr:x>0.42407</cdr:x>
      <cdr:y>0.53549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13857" y="2016224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В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0.59907</cdr:x>
      <cdr:y>0.55124</cdr:y>
    </cdr:from>
    <cdr:to>
      <cdr:x>0.66032</cdr:x>
      <cdr:y>0.66149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30081" y="2520280"/>
          <a:ext cx="5040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Г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0.83508</cdr:x>
      <cdr:y>0</cdr:y>
    </cdr:from>
    <cdr:to>
      <cdr:x>0.88757</cdr:x>
      <cdr:y>0.126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72336" y="0"/>
          <a:ext cx="431972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Д</a:t>
          </a:r>
          <a:endParaRPr lang="ru-RU" sz="3200" b="1" dirty="0">
            <a:solidFill>
              <a:srgbClr val="FF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0.13472</cdr:x>
      <cdr:y>0.01575</cdr:y>
    </cdr:from>
    <cdr:to>
      <cdr:x>0.19539</cdr:x>
      <cdr:y>0.126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8716" y="72008"/>
          <a:ext cx="499290" cy="504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А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0.36222</cdr:x>
      <cdr:y>0.53549</cdr:y>
    </cdr:from>
    <cdr:to>
      <cdr:x>0.43222</cdr:x>
      <cdr:y>0.62999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80924" y="2448272"/>
          <a:ext cx="576072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В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0.59847</cdr:x>
      <cdr:y>0.44099</cdr:y>
    </cdr:from>
    <cdr:to>
      <cdr:x>0.65972</cdr:x>
      <cdr:y>0.55124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25140" y="2016224"/>
          <a:ext cx="504063" cy="504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Г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0.83447</cdr:x>
      <cdr:y>0.1575</cdr:y>
    </cdr:from>
    <cdr:to>
      <cdr:x>0.88696</cdr:x>
      <cdr:y>0.2835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67395" y="720080"/>
          <a:ext cx="431972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Д</a:t>
          </a:r>
          <a:endParaRPr lang="ru-RU" sz="3200" b="1" dirty="0">
            <a:solidFill>
              <a:srgbClr val="FF00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0.12597</cdr:x>
      <cdr:y>0.48824</cdr:y>
    </cdr:from>
    <cdr:to>
      <cdr:x>0.18664</cdr:x>
      <cdr:y>0.59849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6708" y="2232248"/>
          <a:ext cx="499289" cy="504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А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0.36222</cdr:x>
      <cdr:y>0.01575</cdr:y>
    </cdr:from>
    <cdr:to>
      <cdr:x>0.43222</cdr:x>
      <cdr:y>0.11025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80924" y="72008"/>
          <a:ext cx="576072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В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0.59847</cdr:x>
      <cdr:y>0.67724</cdr:y>
    </cdr:from>
    <cdr:to>
      <cdr:x>0.65972</cdr:x>
      <cdr:y>0.78749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25140" y="3096344"/>
          <a:ext cx="504063" cy="504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Г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0.83447</cdr:x>
      <cdr:y>0.189</cdr:y>
    </cdr:from>
    <cdr:to>
      <cdr:x>0.88696</cdr:x>
      <cdr:y>0.315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67395" y="864096"/>
          <a:ext cx="431972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Д</a:t>
          </a:r>
          <a:endParaRPr lang="ru-RU" sz="3200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0.13472</cdr:x>
      <cdr:y>0.01575</cdr:y>
    </cdr:from>
    <cdr:to>
      <cdr:x>0.19539</cdr:x>
      <cdr:y>0.126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8716" y="72008"/>
          <a:ext cx="499290" cy="504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А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0.36222</cdr:x>
      <cdr:y>0.53549</cdr:y>
    </cdr:from>
    <cdr:to>
      <cdr:x>0.43222</cdr:x>
      <cdr:y>0.62999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80924" y="2448272"/>
          <a:ext cx="576072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В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0.59847</cdr:x>
      <cdr:y>0.44099</cdr:y>
    </cdr:from>
    <cdr:to>
      <cdr:x>0.65972</cdr:x>
      <cdr:y>0.55124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25140" y="2016224"/>
          <a:ext cx="504063" cy="504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Г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0.83447</cdr:x>
      <cdr:y>0.1575</cdr:y>
    </cdr:from>
    <cdr:to>
      <cdr:x>0.88696</cdr:x>
      <cdr:y>0.2835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67395" y="720080"/>
          <a:ext cx="431972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Д</a:t>
          </a:r>
          <a:endParaRPr lang="ru-RU" sz="3200" b="1" dirty="0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FF3D5EED-0006-4D59-BEFB-0EDDB080182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C3A7C434-EF0D-48D8-9DA6-C12ABDA69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90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EED-0006-4D59-BEFB-0EDDB080182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C434-EF0D-48D8-9DA6-C12ABDA69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3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EED-0006-4D59-BEFB-0EDDB080182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C434-EF0D-48D8-9DA6-C12ABDA69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1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EED-0006-4D59-BEFB-0EDDB080182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C434-EF0D-48D8-9DA6-C12ABDA69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98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EED-0006-4D59-BEFB-0EDDB080182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C434-EF0D-48D8-9DA6-C12ABDA69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0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EED-0006-4D59-BEFB-0EDDB080182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C434-EF0D-48D8-9DA6-C12ABDA69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93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EED-0006-4D59-BEFB-0EDDB080182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C434-EF0D-48D8-9DA6-C12ABDA69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87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EED-0006-4D59-BEFB-0EDDB080182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C434-EF0D-48D8-9DA6-C12ABDA69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32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EED-0006-4D59-BEFB-0EDDB080182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C434-EF0D-48D8-9DA6-C12ABDA69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71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EED-0006-4D59-BEFB-0EDDB080182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C434-EF0D-48D8-9DA6-C12ABDA69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72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EED-0006-4D59-BEFB-0EDDB080182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C434-EF0D-48D8-9DA6-C12ABDA69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6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EED-0006-4D59-BEFB-0EDDB080182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C434-EF0D-48D8-9DA6-C12ABDA69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9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EED-0006-4D59-BEFB-0EDDB080182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C434-EF0D-48D8-9DA6-C12ABDA69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5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EED-0006-4D59-BEFB-0EDDB080182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C434-EF0D-48D8-9DA6-C12ABDA69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EED-0006-4D59-BEFB-0EDDB080182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C434-EF0D-48D8-9DA6-C12ABDA69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7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EED-0006-4D59-BEFB-0EDDB080182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C434-EF0D-48D8-9DA6-C12ABDA69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21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5EED-0006-4D59-BEFB-0EDDB080182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C434-EF0D-48D8-9DA6-C12ABDA69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8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3D5EED-0006-4D59-BEFB-0EDDB080182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A7C434-EF0D-48D8-9DA6-C12ABDA69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03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4.xml"/><Relationship Id="rId12" Type="http://schemas.openxmlformats.org/officeDocument/2006/relationships/slide" Target="slide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13.xml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1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98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98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slide" Target="slide92.xml"/><Relationship Id="rId3" Type="http://schemas.openxmlformats.org/officeDocument/2006/relationships/slide" Target="slide8.xm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98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05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07.xml"/><Relationship Id="rId12" Type="http://schemas.openxmlformats.org/officeDocument/2006/relationships/slide" Target="slide10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109.xml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108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10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04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04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slide" Target="slide8.xm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0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11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13.xml"/><Relationship Id="rId12" Type="http://schemas.openxmlformats.org/officeDocument/2006/relationships/slide" Target="slide1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115.xml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114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1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10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10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slide" Target="slide110.xml"/><Relationship Id="rId3" Type="http://schemas.openxmlformats.org/officeDocument/2006/relationships/slide" Target="slide8.xm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10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chart" Target="../charts/chart11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5.gif"/><Relationship Id="rId9" Type="http://schemas.openxmlformats.org/officeDocument/2006/relationships/image" Target="../media/image2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://tambov.fio.ru/vjpusk/vjp026/rabot/38/corona1.gi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0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0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0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slide" Target="slide8.xml"/><Relationship Id="rId9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7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9.xml"/><Relationship Id="rId12" Type="http://schemas.openxmlformats.org/officeDocument/2006/relationships/slide" Target="slide1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21.xml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6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slide" Target="slide8.xml"/><Relationship Id="rId9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7.xml"/><Relationship Id="rId3" Type="http://schemas.openxmlformats.org/officeDocument/2006/relationships/slideLayout" Target="../slideLayouts/slideLayout2.xml"/><Relationship Id="rId7" Type="http://schemas.openxmlformats.org/officeDocument/2006/relationships/slide" Target="slide25.xml"/><Relationship Id="rId12" Type="http://schemas.openxmlformats.org/officeDocument/2006/relationships/slide" Target="slide1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27.xml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8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2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2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22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9.xml"/><Relationship Id="rId12" Type="http://schemas.openxmlformats.org/officeDocument/2006/relationships/slide" Target="slide1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21.xml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20.xml"/><Relationship Id="rId1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9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openxmlformats.org/officeDocument/2006/relationships/image" Target="../media/image1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0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31.xml"/><Relationship Id="rId3" Type="http://schemas.openxmlformats.org/officeDocument/2006/relationships/slideLayout" Target="../slideLayouts/slideLayout2.xml"/><Relationship Id="rId7" Type="http://schemas.openxmlformats.org/officeDocument/2006/relationships/slide" Target="slide33.xml"/><Relationship Id="rId12" Type="http://schemas.openxmlformats.org/officeDocument/2006/relationships/slide" Target="slide3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35.xml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3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30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slide" Target="slide31.xml"/><Relationship Id="rId9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8.xm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0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37.xml"/><Relationship Id="rId3" Type="http://schemas.openxmlformats.org/officeDocument/2006/relationships/slideLayout" Target="../slideLayouts/slideLayout2.xml"/><Relationship Id="rId7" Type="http://schemas.openxmlformats.org/officeDocument/2006/relationships/slide" Target="slide39.xml"/><Relationship Id="rId12" Type="http://schemas.openxmlformats.org/officeDocument/2006/relationships/slide" Target="slide3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41.xml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4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36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6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5.xml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12" Type="http://schemas.openxmlformats.org/officeDocument/2006/relationships/slide" Target="slide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7.xml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8.xm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43.xml"/><Relationship Id="rId3" Type="http://schemas.openxmlformats.org/officeDocument/2006/relationships/slideLayout" Target="../slideLayouts/slideLayout2.xml"/><Relationship Id="rId7" Type="http://schemas.openxmlformats.org/officeDocument/2006/relationships/slide" Target="slide45.xml"/><Relationship Id="rId12" Type="http://schemas.openxmlformats.org/officeDocument/2006/relationships/slide" Target="slide4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47.xml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4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8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42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4.png"/><Relationship Id="rId4" Type="http://schemas.openxmlformats.org/officeDocument/2006/relationships/slide" Target="slide4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8.xm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chart" Target="../charts/char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50.xml"/><Relationship Id="rId3" Type="http://schemas.openxmlformats.org/officeDocument/2006/relationships/slideLayout" Target="../slideLayouts/slideLayout2.xml"/><Relationship Id="rId7" Type="http://schemas.openxmlformats.org/officeDocument/2006/relationships/slide" Target="slide51.xml"/><Relationship Id="rId12" Type="http://schemas.openxmlformats.org/officeDocument/2006/relationships/slide" Target="slide4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53.xml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5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0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10" Type="http://schemas.openxmlformats.org/officeDocument/2006/relationships/image" Target="../media/image8.gif"/><Relationship Id="rId4" Type="http://schemas.openxmlformats.org/officeDocument/2006/relationships/image" Target="../media/image12.gif"/><Relationship Id="rId9" Type="http://schemas.openxmlformats.org/officeDocument/2006/relationships/image" Target="../media/image7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48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8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8.xm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8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chart" Target="../charts/chart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55.xml"/><Relationship Id="rId3" Type="http://schemas.openxmlformats.org/officeDocument/2006/relationships/slideLayout" Target="../slideLayouts/slideLayout2.xml"/><Relationship Id="rId7" Type="http://schemas.openxmlformats.org/officeDocument/2006/relationships/slide" Target="slide57.xml"/><Relationship Id="rId12" Type="http://schemas.openxmlformats.org/officeDocument/2006/relationships/slide" Target="slide5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59.xml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5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54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4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55.xml"/><Relationship Id="rId3" Type="http://schemas.openxmlformats.org/officeDocument/2006/relationships/slideLayout" Target="../slideLayouts/slideLayout2.xml"/><Relationship Id="rId7" Type="http://schemas.openxmlformats.org/officeDocument/2006/relationships/slide" Target="slide51.xml"/><Relationship Id="rId12" Type="http://schemas.openxmlformats.org/officeDocument/2006/relationships/slide" Target="slide5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53.xml"/><Relationship Id="rId15" Type="http://schemas.openxmlformats.org/officeDocument/2006/relationships/image" Target="../media/image14.png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52.xml"/><Relationship Id="rId14" Type="http://schemas.openxmlformats.org/officeDocument/2006/relationships/slide" Target="slide5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61.xml"/><Relationship Id="rId3" Type="http://schemas.openxmlformats.org/officeDocument/2006/relationships/slideLayout" Target="../slideLayouts/slideLayout2.xml"/><Relationship Id="rId7" Type="http://schemas.openxmlformats.org/officeDocument/2006/relationships/slide" Target="slide63.xml"/><Relationship Id="rId12" Type="http://schemas.openxmlformats.org/officeDocument/2006/relationships/slide" Target="slide6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65.xml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6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60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0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55.xml"/><Relationship Id="rId3" Type="http://schemas.openxmlformats.org/officeDocument/2006/relationships/slideLayout" Target="../slideLayouts/slideLayout2.xml"/><Relationship Id="rId7" Type="http://schemas.openxmlformats.org/officeDocument/2006/relationships/slide" Target="slide51.xml"/><Relationship Id="rId12" Type="http://schemas.openxmlformats.org/officeDocument/2006/relationships/slide" Target="slide5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53.xml"/><Relationship Id="rId15" Type="http://schemas.openxmlformats.org/officeDocument/2006/relationships/image" Target="../media/image14.png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52.xml"/><Relationship Id="rId14" Type="http://schemas.openxmlformats.org/officeDocument/2006/relationships/slide" Target="slide60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0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chart" Target="../charts/chart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openxmlformats.org/officeDocument/2006/relationships/image" Target="../media/image20.gif"/><Relationship Id="rId9" Type="http://schemas.openxmlformats.org/officeDocument/2006/relationships/image" Target="../media/image1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68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70.xml"/><Relationship Id="rId3" Type="http://schemas.openxmlformats.org/officeDocument/2006/relationships/slideLayout" Target="../slideLayouts/slideLayout2.xml"/><Relationship Id="rId7" Type="http://schemas.openxmlformats.org/officeDocument/2006/relationships/slide" Target="slide71.xml"/><Relationship Id="rId12" Type="http://schemas.openxmlformats.org/officeDocument/2006/relationships/slide" Target="slide6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73.xml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7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7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68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8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8.xm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8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chart" Target="../charts/chart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75.xml"/><Relationship Id="rId3" Type="http://schemas.openxmlformats.org/officeDocument/2006/relationships/slideLayout" Target="../slideLayouts/slideLayout2.xml"/><Relationship Id="rId7" Type="http://schemas.openxmlformats.org/officeDocument/2006/relationships/slide" Target="slide77.xml"/><Relationship Id="rId12" Type="http://schemas.openxmlformats.org/officeDocument/2006/relationships/slide" Target="slide7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79.xml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78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0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74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74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3" Type="http://schemas.openxmlformats.org/officeDocument/2006/relationships/slide" Target="slide8.xm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7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Relationship Id="rId9" Type="http://schemas.openxmlformats.org/officeDocument/2006/relationships/slide" Target="slide5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81.xml"/><Relationship Id="rId3" Type="http://schemas.openxmlformats.org/officeDocument/2006/relationships/slideLayout" Target="../slideLayouts/slideLayout2.xml"/><Relationship Id="rId7" Type="http://schemas.openxmlformats.org/officeDocument/2006/relationships/slide" Target="slide83.xml"/><Relationship Id="rId12" Type="http://schemas.openxmlformats.org/officeDocument/2006/relationships/slide" Target="slide8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85.xml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84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80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0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80.xml"/><Relationship Id="rId3" Type="http://schemas.openxmlformats.org/officeDocument/2006/relationships/slide" Target="slide8.xm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0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87.xml"/><Relationship Id="rId3" Type="http://schemas.openxmlformats.org/officeDocument/2006/relationships/slideLayout" Target="../slideLayouts/slideLayout2.xml"/><Relationship Id="rId7" Type="http://schemas.openxmlformats.org/officeDocument/2006/relationships/slide" Target="slide89.xml"/><Relationship Id="rId12" Type="http://schemas.openxmlformats.org/officeDocument/2006/relationships/slide" Target="slide8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91.xml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90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9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86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6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slide" Target="slide8.xml"/><Relationship Id="rId9" Type="http://schemas.openxmlformats.org/officeDocument/2006/relationships/slide" Target="slide4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" Target="slide86.xml"/><Relationship Id="rId3" Type="http://schemas.openxmlformats.org/officeDocument/2006/relationships/slide" Target="slide8.xm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0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94.xml"/><Relationship Id="rId3" Type="http://schemas.openxmlformats.org/officeDocument/2006/relationships/slideLayout" Target="../slideLayouts/slideLayout2.xml"/><Relationship Id="rId7" Type="http://schemas.openxmlformats.org/officeDocument/2006/relationships/slide" Target="slide95.xml"/><Relationship Id="rId12" Type="http://schemas.openxmlformats.org/officeDocument/2006/relationships/slide" Target="slide9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97.xml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96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98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92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92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slide" Target="slide92.xml"/><Relationship Id="rId3" Type="http://schemas.openxmlformats.org/officeDocument/2006/relationships/slide" Target="slide8.xm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9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chart" Target="../charts/chart9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99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01.xml"/><Relationship Id="rId12" Type="http://schemas.openxmlformats.org/officeDocument/2006/relationships/slide" Target="slide10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103.xml"/><Relationship Id="rId10" Type="http://schemas.openxmlformats.org/officeDocument/2006/relationships/audio" Target="../media/audio1.wav"/><Relationship Id="rId4" Type="http://schemas.openxmlformats.org/officeDocument/2006/relationships/image" Target="../media/image6.png"/><Relationship Id="rId9" Type="http://schemas.openxmlformats.org/officeDocument/2006/relationships/slide" Target="slide10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0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6039" y="697646"/>
            <a:ext cx="73809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Интеллектуальная игра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«Лучший математик»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39031"/>
            <a:ext cx="4320480" cy="4320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3616">
            <a:off x="5630223" y="3168073"/>
            <a:ext cx="3329898" cy="1331959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24328" y="6093296"/>
            <a:ext cx="1368152" cy="648072"/>
          </a:xfrm>
          <a:prstGeom prst="actionButtonForwardNex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застав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88632" y="6078747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31365" y="5203075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FF00"/>
                </a:solidFill>
              </a:rPr>
              <a:t>Приготовила вопросы учитель начальных классов: </a:t>
            </a:r>
            <a:r>
              <a:rPr lang="ru-RU" b="1" dirty="0" err="1" smtClean="0">
                <a:solidFill>
                  <a:srgbClr val="FFFF00"/>
                </a:solidFill>
              </a:rPr>
              <a:t>Тоярова</a:t>
            </a:r>
            <a:r>
              <a:rPr lang="ru-RU" b="1" dirty="0" smtClean="0">
                <a:solidFill>
                  <a:srgbClr val="FFFF00"/>
                </a:solidFill>
              </a:rPr>
              <a:t> Е.В.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5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build="p" advAuto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</a:t>
            </a:r>
            <a:r>
              <a:rPr lang="ru-RU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New Bold" pitchFamily="34" charset="0"/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New Bold" pitchFamily="34" charset="0"/>
              </a:rPr>
              <a:t>2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New Bold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611560" y="1497060"/>
            <a:ext cx="8047756" cy="943926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ушей у трех мышей?</a:t>
            </a:r>
            <a:endParaRPr lang="ru-RU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755576" y="299695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ЧЕТЫРЕ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5" name="Блок-схема: альтернативный процесс 24">
            <a:hlinkClick r:id="rId12" action="ppaction://hlinksldjump"/>
          </p:cNvPr>
          <p:cNvSpPr/>
          <p:nvPr/>
        </p:nvSpPr>
        <p:spPr>
          <a:xfrm>
            <a:off x="75557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ТРИ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78293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ВОСЕМЬ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778996" y="298610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ШЕСТЬ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5750" y="2885954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1016" y="4789601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76287" y="2939958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24250" y="4698080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0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7558" y="332656"/>
            <a:ext cx="7125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НЕВЕРНО!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ЕЩЁ РАЗ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92896"/>
            <a:ext cx="3562350" cy="3762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Кто хочет стать миллионером - правильный ответ на 6-ой вопро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5932512"/>
            <a:ext cx="609600" cy="609600"/>
          </a:xfrm>
          <a:prstGeom prst="rect">
            <a:avLst/>
          </a:prstGeom>
        </p:spPr>
      </p:pic>
      <p:pic>
        <p:nvPicPr>
          <p:cNvPr id="3277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34" y="5768205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49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835696" y="116632"/>
            <a:ext cx="5616624" cy="288032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1683" y="226240"/>
            <a:ext cx="7772400" cy="14562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друга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7767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55" y="3247922"/>
            <a:ext cx="1981277" cy="198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2636912"/>
            <a:ext cx="1709409" cy="22668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Кто хочет стать миллионером - звонок другу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92.8864" end="2887.4321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856" y="569972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1819" y="391521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538029" y="360140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февраль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3306" y="3586057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379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1978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7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odsk_z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5" action="ppaction://hlinksldjump" highlightClick="1">
              <a:snd r:embed="rId6" name="50x50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5572132" y="300037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февраль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3912" y="2917393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755576" y="299695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апрель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394" y="2940024"/>
            <a:ext cx="516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481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19" y="5733256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322454" y="1340986"/>
            <a:ext cx="8335892" cy="129616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2800" dirty="0">
              <a:latin typeface="Futura New Bol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1544993"/>
            <a:ext cx="6456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месяц «лишний»?</a:t>
            </a:r>
          </a:p>
        </p:txBody>
      </p:sp>
    </p:spTree>
    <p:extLst>
      <p:ext uri="{BB962C8B-B14F-4D97-AF65-F5344CB8AC3E}">
        <p14:creationId xmlns:p14="http://schemas.microsoft.com/office/powerpoint/2010/main" val="42522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80960" cy="10668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Помощь  класса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412776"/>
            <a:ext cx="7508433" cy="438685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odsk_z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6800" y="5949280"/>
            <a:ext cx="609600" cy="609600"/>
          </a:xfrm>
          <a:prstGeom prst="rect">
            <a:avLst/>
          </a:prstGeom>
        </p:spPr>
      </p:pic>
      <p:pic>
        <p:nvPicPr>
          <p:cNvPr id="9218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784973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99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322454" y="1340986"/>
            <a:ext cx="8335892" cy="129616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Шла бабушка в город, а навстречу ей три дедушки,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каждого по два мешка.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всего человек шло в город?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альтернативный процесс 23">
            <a:hlinkClick r:id="rId12" action="ppaction://hlinksldjump"/>
          </p:cNvPr>
          <p:cNvSpPr/>
          <p:nvPr/>
        </p:nvSpPr>
        <p:spPr>
          <a:xfrm>
            <a:off x="755576" y="299695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4 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5" name="Блок-схема: альтернативный процесс 24">
            <a:hlinkClick r:id="rId12" action="ppaction://hlinksldjump"/>
          </p:cNvPr>
          <p:cNvSpPr/>
          <p:nvPr/>
        </p:nvSpPr>
        <p:spPr>
          <a:xfrm>
            <a:off x="75557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3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6" name="Блок-схема: альтернативный процесс 25">
            <a:hlinkClick r:id="rId13" action="ppaction://hlinksldjump"/>
          </p:cNvPr>
          <p:cNvSpPr/>
          <p:nvPr/>
        </p:nvSpPr>
        <p:spPr>
          <a:xfrm>
            <a:off x="578293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1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>
            <a:hlinkClick r:id="rId12" action="ppaction://hlinksldjump"/>
          </p:cNvPr>
          <p:cNvSpPr/>
          <p:nvPr/>
        </p:nvSpPr>
        <p:spPr>
          <a:xfrm>
            <a:off x="5778996" y="298610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2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2857" y="2872188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9567" y="4855828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9910" y="2872188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78996" y="4789601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33" y="1158272"/>
            <a:ext cx="3776920" cy="523698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4624"/>
            <a:ext cx="7848872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ВЕРНО!!!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ДЕРЖАТЬ!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6" y="1916832"/>
            <a:ext cx="2808312" cy="2808312"/>
          </a:xfrm>
          <a:prstGeom prst="rect">
            <a:avLst/>
          </a:prstGeom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584" y="5627712"/>
            <a:ext cx="609600" cy="609600"/>
          </a:xfrm>
          <a:prstGeom prst="rect">
            <a:avLst/>
          </a:prstGeom>
        </p:spPr>
      </p:pic>
      <p:pic>
        <p:nvPicPr>
          <p:cNvPr id="1638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7883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62774"/>
            <a:ext cx="2808312" cy="2808312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1" y="3106368"/>
            <a:ext cx="3710539" cy="5144938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63" y="-1655592"/>
            <a:ext cx="3594908" cy="49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7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86" y="332656"/>
            <a:ext cx="89395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ЕЩЁ РАЗ</a:t>
            </a:r>
            <a:endParaRPr lang="ru-RU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12976"/>
            <a:ext cx="2914278" cy="30779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Кто хочет стать миллионером - правильный ответ на 6-ой вопро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5932512"/>
            <a:ext cx="609600" cy="609600"/>
          </a:xfrm>
          <a:prstGeom prst="rect">
            <a:avLst/>
          </a:prstGeom>
        </p:spPr>
      </p:pic>
      <p:pic>
        <p:nvPicPr>
          <p:cNvPr id="3277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34" y="5768205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49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835696" y="116632"/>
            <a:ext cx="5616624" cy="288032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7808" y="241183"/>
            <a:ext cx="7772400" cy="14562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друга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7767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84" y="3220360"/>
            <a:ext cx="2080848" cy="208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2708920"/>
            <a:ext cx="1655108" cy="2194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Кто хочет стать миллионером - звонок другу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92.8864" end="2887.4321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856" y="569972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1819" y="391521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347864" y="3689958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1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5756" y="354587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379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1978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7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odsk_z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5" action="ppaction://hlinksldjump" highlightClick="1">
              <a:snd r:embed="rId6" name="50x50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5500694" y="4714884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1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0688" y="463532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755576" y="299695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4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845" y="2957172"/>
            <a:ext cx="516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481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19" y="5733256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395536" y="1292880"/>
            <a:ext cx="8335892" cy="129616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Шла бабушка в город, а навстречу ей три дедушки,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каждого по два мешка.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всего человек шло в город?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80960" cy="10668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Помощь  класса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563780"/>
              </p:ext>
            </p:extLst>
          </p:nvPr>
        </p:nvGraphicFramePr>
        <p:xfrm>
          <a:off x="506015" y="1412776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13" descr="podsk_z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9552" y="6165304"/>
            <a:ext cx="609600" cy="609600"/>
          </a:xfrm>
          <a:prstGeom prst="rect">
            <a:avLst/>
          </a:prstGeom>
        </p:spPr>
      </p:pic>
      <p:pic>
        <p:nvPicPr>
          <p:cNvPr id="2048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1978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00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40" y="1800844"/>
            <a:ext cx="2632143" cy="3649662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4624"/>
            <a:ext cx="7848872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ВЕРНО!!!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ДЕРЖАТЬ!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382192"/>
            <a:ext cx="2486967" cy="2486967"/>
          </a:xfrm>
          <a:prstGeom prst="rect">
            <a:avLst/>
          </a:prstGeom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584" y="5627712"/>
            <a:ext cx="609600" cy="609600"/>
          </a:xfrm>
          <a:prstGeom prst="rect">
            <a:avLst/>
          </a:prstGeom>
        </p:spPr>
      </p:pic>
      <p:pic>
        <p:nvPicPr>
          <p:cNvPr id="2050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054" y="5768205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30" y="3268827"/>
            <a:ext cx="2486967" cy="2486967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54" y="-603448"/>
            <a:ext cx="2632143" cy="3649662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3" y="3839418"/>
            <a:ext cx="2632143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86610" y="1338597"/>
            <a:ext cx="8786874" cy="108229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</a:t>
            </a:r>
            <a:r>
              <a:rPr lang="ru-RU" alt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alt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вычитания?</a:t>
            </a:r>
            <a:endParaRPr lang="ru-RU" alt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Блок-схема: альтернативный процесс 23">
            <a:hlinkClick r:id="rId12" action="ppaction://hlinksldjump"/>
          </p:cNvPr>
          <p:cNvSpPr/>
          <p:nvPr/>
        </p:nvSpPr>
        <p:spPr>
          <a:xfrm>
            <a:off x="755576" y="2996952"/>
            <a:ext cx="3168352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слагаемое 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5" name="Блок-схема: альтернативный процесс 24">
            <a:hlinkClick r:id="rId13" action="ppaction://hlinksldjump"/>
          </p:cNvPr>
          <p:cNvSpPr/>
          <p:nvPr/>
        </p:nvSpPr>
        <p:spPr>
          <a:xfrm>
            <a:off x="75557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разность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6" name="Блок-схема: альтернативный процесс 25">
            <a:hlinkClick r:id="rId12" action="ppaction://hlinksldjump"/>
          </p:cNvPr>
          <p:cNvSpPr/>
          <p:nvPr/>
        </p:nvSpPr>
        <p:spPr>
          <a:xfrm>
            <a:off x="5148064" y="4869160"/>
            <a:ext cx="3515192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вычитаемое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>
            <a:hlinkClick r:id="rId12" action="ppaction://hlinksldjump"/>
          </p:cNvPr>
          <p:cNvSpPr/>
          <p:nvPr/>
        </p:nvSpPr>
        <p:spPr>
          <a:xfrm>
            <a:off x="5148064" y="2986100"/>
            <a:ext cx="3511252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сумма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3779" y="2891063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1760" y="4780424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78996" y="2933012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6560" y="4780423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24" y="1172165"/>
            <a:ext cx="4088720" cy="5669314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4624"/>
            <a:ext cx="7848872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ВЕРНО!!!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ДЕРЖАТЬ!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6" y="2141538"/>
            <a:ext cx="2799630" cy="2799630"/>
          </a:xfrm>
          <a:prstGeom prst="rect">
            <a:avLst/>
          </a:prstGeom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584" y="5627712"/>
            <a:ext cx="609600" cy="609600"/>
          </a:xfrm>
          <a:prstGeom prst="rect">
            <a:avLst/>
          </a:prstGeom>
        </p:spPr>
      </p:pic>
      <p:pic>
        <p:nvPicPr>
          <p:cNvPr id="1638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7883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15626"/>
            <a:ext cx="2799630" cy="2799630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4" y="2713031"/>
            <a:ext cx="4439962" cy="6156337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40" y="-1690276"/>
            <a:ext cx="3760152" cy="521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7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86" y="332656"/>
            <a:ext cx="89395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ЕЩЁ РАЗ</a:t>
            </a:r>
            <a:endParaRPr lang="ru-RU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12976"/>
            <a:ext cx="2986286" cy="3153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Кто хочет стать миллионером - правильный ответ на 6-ой вопро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5932512"/>
            <a:ext cx="609600" cy="609600"/>
          </a:xfrm>
          <a:prstGeom prst="rect">
            <a:avLst/>
          </a:prstGeom>
        </p:spPr>
      </p:pic>
      <p:pic>
        <p:nvPicPr>
          <p:cNvPr id="3277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34" y="5768205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49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699571" y="242189"/>
            <a:ext cx="5616624" cy="288032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1784" y="322775"/>
            <a:ext cx="7772400" cy="14562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друга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7767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61" y="3262117"/>
            <a:ext cx="1675072" cy="189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2852936"/>
            <a:ext cx="1546506" cy="20508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Кто хочет стать миллионером - звонок другу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92.8864" end="2887.4321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856" y="569972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1819" y="391521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298580" y="368699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разность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6472" y="354587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379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1978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7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odsk_z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5" action="ppaction://hlinksldjump" highlightClick="1">
              <a:snd r:embed="rId6" name="50x50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5572132" y="300037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сумма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7137" y="2952608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71472" y="48577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разность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765232"/>
            <a:ext cx="516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481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19" y="5733256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214662" y="1340986"/>
            <a:ext cx="8786494" cy="129616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662" y="1613164"/>
            <a:ext cx="8712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</a:t>
            </a:r>
            <a:r>
              <a:rPr lang="ru-RU" alt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вычитания</a:t>
            </a:r>
            <a:r>
              <a:rPr lang="ru-RU" alt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80960" cy="10668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Помощь  класса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945710"/>
              </p:ext>
            </p:extLst>
          </p:nvPr>
        </p:nvGraphicFramePr>
        <p:xfrm>
          <a:off x="510956" y="1412776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13" descr="podsk_z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9552" y="6165304"/>
            <a:ext cx="609600" cy="609600"/>
          </a:xfrm>
          <a:prstGeom prst="rect">
            <a:avLst/>
          </a:prstGeom>
        </p:spPr>
      </p:pic>
      <p:pic>
        <p:nvPicPr>
          <p:cNvPr id="3072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00099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7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3203" y="1840645"/>
            <a:ext cx="5625853" cy="224384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ПОЗДРАВЛЯЕМ!!! ВЫ СТАЛИ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ОТЛИЧНИКОМ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»!!!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15" y="412507"/>
            <a:ext cx="2841104" cy="1136442"/>
          </a:xfrm>
          <a:ln w="5715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66" y="4084493"/>
            <a:ext cx="2600329" cy="2600329"/>
          </a:xfrm>
          <a:prstGeom prst="rect">
            <a:avLst/>
          </a:prstGeom>
        </p:spPr>
      </p:pic>
      <p:pic>
        <p:nvPicPr>
          <p:cNvPr id="36866" name="Picture 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690814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247">
            <a:off x="22402" y="3135048"/>
            <a:ext cx="3751869" cy="3177540"/>
          </a:xfrm>
          <a:prstGeom prst="rect">
            <a:avLst/>
          </a:prstGeom>
        </p:spPr>
      </p:pic>
      <p:pic>
        <p:nvPicPr>
          <p:cNvPr id="9" name="кто хочет стать миллионером - конец программ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83568" y="5855120"/>
            <a:ext cx="609600" cy="609600"/>
          </a:xfrm>
          <a:prstGeom prst="rect">
            <a:avLst/>
          </a:prstGeom>
        </p:spPr>
      </p:pic>
      <p:pic>
        <p:nvPicPr>
          <p:cNvPr id="8" name="Рисунок 4" descr="caso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51" y="164068"/>
            <a:ext cx="2469102" cy="235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0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2592288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</a:p>
        </p:txBody>
      </p:sp>
      <p:pic>
        <p:nvPicPr>
          <p:cNvPr id="3" name="Picture 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31063"/>
            <a:ext cx="257175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Картинка 78 из 19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8526"/>
            <a:ext cx="2798043" cy="143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916832"/>
            <a:ext cx="7828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i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М</a:t>
            </a:r>
            <a:r>
              <a:rPr lang="ru-RU" altLang="ru-RU" sz="3600" b="1" i="1" dirty="0" smtClean="0">
                <a:solidFill>
                  <a:srgbClr val="FF6600"/>
                </a:solidFill>
                <a:latin typeface="Bookman Old Style" panose="02050604050505020204" pitchFamily="18" charset="0"/>
              </a:rPr>
              <a:t>А</a:t>
            </a:r>
            <a:r>
              <a:rPr lang="ru-RU" altLang="ru-RU" sz="3600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Т</a:t>
            </a:r>
            <a:r>
              <a:rPr lang="ru-RU" altLang="ru-RU" sz="3600" b="1" i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Е</a:t>
            </a:r>
            <a:r>
              <a:rPr lang="ru-RU" altLang="ru-RU" sz="3600" b="1" i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М</a:t>
            </a:r>
            <a:r>
              <a:rPr lang="ru-RU" altLang="ru-RU" sz="3600" b="1" i="1" dirty="0" smtClean="0">
                <a:solidFill>
                  <a:srgbClr val="0033CC"/>
                </a:solidFill>
                <a:latin typeface="Bookman Old Style" panose="02050604050505020204" pitchFamily="18" charset="0"/>
              </a:rPr>
              <a:t>А</a:t>
            </a:r>
            <a:r>
              <a:rPr lang="ru-RU" altLang="ru-RU" sz="3600" b="1" i="1" dirty="0" smtClean="0">
                <a:solidFill>
                  <a:srgbClr val="CC00FF"/>
                </a:solidFill>
                <a:latin typeface="Bookman Old Style" panose="02050604050505020204" pitchFamily="18" charset="0"/>
              </a:rPr>
              <a:t>Т</a:t>
            </a:r>
            <a:r>
              <a:rPr lang="ru-RU" altLang="ru-RU" sz="36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И</a:t>
            </a:r>
            <a:r>
              <a:rPr lang="ru-RU" altLang="ru-RU" sz="3600" b="1" i="1" dirty="0" smtClean="0">
                <a:solidFill>
                  <a:srgbClr val="FF6600"/>
                </a:solidFill>
                <a:latin typeface="Bookman Old Style" panose="02050604050505020204" pitchFamily="18" charset="0"/>
              </a:rPr>
              <a:t>К</a:t>
            </a:r>
            <a:r>
              <a:rPr lang="ru-RU" altLang="ru-RU" sz="3600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А –</a:t>
            </a:r>
            <a:r>
              <a:rPr lang="ru-RU" altLang="ru-RU" sz="3600" b="1" i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3600" b="1" i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К</a:t>
            </a:r>
            <a:r>
              <a:rPr lang="ru-RU" altLang="ru-RU" sz="3600" b="1" i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О</a:t>
            </a:r>
            <a:r>
              <a:rPr lang="ru-RU" altLang="ru-RU" sz="3600" b="1" i="1" dirty="0" smtClean="0">
                <a:solidFill>
                  <a:srgbClr val="0033CC"/>
                </a:solidFill>
                <a:latin typeface="Bookman Old Style" panose="02050604050505020204" pitchFamily="18" charset="0"/>
              </a:rPr>
              <a:t>Р</a:t>
            </a:r>
            <a:r>
              <a:rPr lang="ru-RU" altLang="ru-RU" sz="3600" b="1" i="1" dirty="0" smtClean="0">
                <a:solidFill>
                  <a:srgbClr val="CC00FF"/>
                </a:solidFill>
                <a:latin typeface="Bookman Old Style" panose="02050604050505020204" pitchFamily="18" charset="0"/>
              </a:rPr>
              <a:t>О</a:t>
            </a:r>
            <a:r>
              <a:rPr lang="ru-RU" altLang="ru-RU" sz="36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Л</a:t>
            </a:r>
            <a:r>
              <a:rPr lang="ru-RU" altLang="ru-RU" sz="3600" b="1" i="1" dirty="0" smtClean="0">
                <a:solidFill>
                  <a:srgbClr val="FF6600"/>
                </a:solidFill>
                <a:latin typeface="Bookman Old Style" panose="02050604050505020204" pitchFamily="18" charset="0"/>
              </a:rPr>
              <a:t>Е</a:t>
            </a:r>
            <a:r>
              <a:rPr lang="ru-RU" altLang="ru-RU" sz="3600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В</a:t>
            </a:r>
            <a:r>
              <a:rPr lang="ru-RU" altLang="ru-RU" sz="3600" b="1" i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А </a:t>
            </a:r>
            <a:endParaRPr lang="ru-RU" altLang="ru-RU" sz="3600" b="1" i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altLang="ru-RU" sz="3600" b="1" i="1" dirty="0">
                <a:solidFill>
                  <a:srgbClr val="00B0F0"/>
                </a:solidFill>
                <a:latin typeface="Bookman Old Style" panose="02050604050505020204" pitchFamily="18" charset="0"/>
              </a:rPr>
              <a:t>       н</a:t>
            </a:r>
            <a:r>
              <a:rPr lang="ru-RU" altLang="ru-RU" sz="3600" b="1" i="1" dirty="0">
                <a:solidFill>
                  <a:srgbClr val="0033CC"/>
                </a:solidFill>
                <a:latin typeface="Bookman Old Style" panose="02050604050505020204" pitchFamily="18" charset="0"/>
              </a:rPr>
              <a:t>а</a:t>
            </a:r>
            <a:r>
              <a:rPr lang="ru-RU" altLang="ru-RU" sz="3600" b="1" i="1" dirty="0">
                <a:solidFill>
                  <a:srgbClr val="CC00FF"/>
                </a:solidFill>
                <a:latin typeface="Bookman Old Style" panose="02050604050505020204" pitchFamily="18" charset="0"/>
              </a:rPr>
              <a:t>у</a:t>
            </a:r>
            <a:r>
              <a:rPr lang="ru-RU" altLang="ru-RU" sz="3600" b="1" i="1" dirty="0">
                <a:solidFill>
                  <a:srgbClr val="CC0000"/>
                </a:solidFill>
                <a:latin typeface="Bookman Old Style" panose="02050604050505020204" pitchFamily="18" charset="0"/>
              </a:rPr>
              <a:t>к!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2067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нее не летят корабли,</a:t>
            </a:r>
          </a:p>
          <a:p>
            <a:pPr algn="ctr"/>
            <a:r>
              <a:rPr lang="ru-RU" alt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нее не поделишь ни </a:t>
            </a:r>
          </a:p>
          <a:p>
            <a:pPr algn="ctr"/>
            <a:r>
              <a:rPr lang="ru-RU" alt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акра земли,</a:t>
            </a:r>
          </a:p>
          <a:p>
            <a:pPr algn="ctr"/>
            <a:r>
              <a:rPr lang="ru-RU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хлеба не купишь, </a:t>
            </a:r>
          </a:p>
          <a:p>
            <a:pPr algn="ctr"/>
            <a:r>
              <a:rPr lang="ru-RU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рубля не сочтешь,</a:t>
            </a:r>
          </a:p>
          <a:p>
            <a:pPr algn="ctr"/>
            <a:r>
              <a:rPr lang="ru-RU" alt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почем, не узнаешь,  </a:t>
            </a:r>
          </a:p>
          <a:p>
            <a:pPr algn="ctr"/>
            <a:r>
              <a:rPr lang="ru-RU" alt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узнав, не поймешь! 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27" y="-1755576"/>
            <a:ext cx="4439962" cy="61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86" y="332656"/>
            <a:ext cx="89395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ЕЩЁ РАЗ</a:t>
            </a:r>
            <a:endParaRPr lang="ru-RU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95998"/>
            <a:ext cx="3346326" cy="3534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Кто хочет стать миллионером - правильный ответ на 6-ой вопро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5932512"/>
            <a:ext cx="609600" cy="609600"/>
          </a:xfrm>
          <a:prstGeom prst="rect">
            <a:avLst/>
          </a:prstGeom>
        </p:spPr>
      </p:pic>
      <p:pic>
        <p:nvPicPr>
          <p:cNvPr id="8194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34" y="5786164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7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80960" cy="10668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Помощь  класса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412776"/>
            <a:ext cx="7508433" cy="438685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odsk_z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6800" y="5949280"/>
            <a:ext cx="609600" cy="609600"/>
          </a:xfrm>
          <a:prstGeom prst="rect">
            <a:avLst/>
          </a:prstGeom>
        </p:spPr>
      </p:pic>
      <p:pic>
        <p:nvPicPr>
          <p:cNvPr id="9218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784973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5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друга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835696" y="116632"/>
            <a:ext cx="5616624" cy="288032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cap="all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Ответ друга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6" y="2575770"/>
            <a:ext cx="1717325" cy="171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2780928"/>
            <a:ext cx="1600807" cy="21228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Кто хочет стать миллионером - звонок другу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92.8864" end="2887.4321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856" y="5699720"/>
            <a:ext cx="609600" cy="609600"/>
          </a:xfrm>
          <a:prstGeom prst="rect">
            <a:avLst/>
          </a:prstGeom>
        </p:spPr>
      </p:pic>
      <p:pic>
        <p:nvPicPr>
          <p:cNvPr id="1024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98" y="5702926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3175491" y="3645024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smtClean="0">
                <a:solidFill>
                  <a:srgbClr val="00B0F0"/>
                </a:solidFill>
                <a:latin typeface="Futura New Bold" pitchFamily="34" charset="0"/>
              </a:rPr>
              <a:t>ШЕСТЬ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15213" y="3512911"/>
            <a:ext cx="5838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b="1" dirty="0">
                <a:solidFill>
                  <a:srgbClr val="FF0000"/>
                </a:solidFill>
              </a:rPr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392072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odsk_za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6" action="ppaction://hlinksldjump" highlightClick="1">
              <a:snd r:embed="rId7" name="50x50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2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769024" y="1497060"/>
            <a:ext cx="7443783" cy="943926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ушей у трех мышей?</a:t>
            </a:r>
            <a:endParaRPr lang="ru-RU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769024" y="3504298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ЧЕТЫРЕ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782926" y="3442404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ШЕСТЬ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2986" y="3464518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9956" y="3362845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1266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19" y="5805264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5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3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392457" y="1484783"/>
            <a:ext cx="8481027" cy="122398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4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лап у двух медвежат? </a:t>
            </a:r>
            <a:endParaRPr lang="ru-RU" sz="4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755576" y="299695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ШЕСТЬ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5" name="Блок-схема: альтернативный процесс 24">
            <a:hlinkClick r:id="rId12" action="ppaction://hlinksldjump"/>
          </p:cNvPr>
          <p:cNvSpPr/>
          <p:nvPr/>
        </p:nvSpPr>
        <p:spPr>
          <a:xfrm>
            <a:off x="75557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ДВА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6" name="Блок-схема: альтернативный процесс 25">
            <a:hlinkClick r:id="rId13" action="ppaction://hlinksldjump"/>
          </p:cNvPr>
          <p:cNvSpPr/>
          <p:nvPr/>
        </p:nvSpPr>
        <p:spPr>
          <a:xfrm>
            <a:off x="578293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ВОСЕМЬ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778996" y="298610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ЧЕТЫРЕ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8154" y="2936474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8841" y="482938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76287" y="2921585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76287" y="4742528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77630"/>
            <a:ext cx="3094371" cy="4290575"/>
          </a:xfrm>
        </p:spPr>
      </p:pic>
      <p:sp>
        <p:nvSpPr>
          <p:cNvPr id="5" name="Прямоугольник 4"/>
          <p:cNvSpPr/>
          <p:nvPr/>
        </p:nvSpPr>
        <p:spPr>
          <a:xfrm>
            <a:off x="501931" y="112812"/>
            <a:ext cx="7848872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ВЕРНО!!!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ДЕРЖАТЬ!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42" y="2476723"/>
            <a:ext cx="2305165" cy="2305165"/>
          </a:xfrm>
          <a:prstGeom prst="rect">
            <a:avLst/>
          </a:prstGeom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584" y="5627712"/>
            <a:ext cx="609600" cy="609600"/>
          </a:xfrm>
          <a:prstGeom prst="rect">
            <a:avLst/>
          </a:prstGeom>
        </p:spPr>
      </p:pic>
      <p:pic>
        <p:nvPicPr>
          <p:cNvPr id="307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768205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231" y="3284984"/>
            <a:ext cx="2088232" cy="2088232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94" y="3538941"/>
            <a:ext cx="3122106" cy="4329032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231" y="-674047"/>
            <a:ext cx="3103586" cy="43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86" y="332656"/>
            <a:ext cx="89395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ЕЩЁ РАЗ</a:t>
            </a:r>
            <a:endParaRPr lang="ru-RU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05800"/>
            <a:ext cx="3357811" cy="3546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Кто хочет стать миллионером - правильный ответ на 6-ой вопро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5932512"/>
            <a:ext cx="609600" cy="609600"/>
          </a:xfrm>
          <a:prstGeom prst="rect">
            <a:avLst/>
          </a:prstGeom>
        </p:spPr>
      </p:pic>
      <p:pic>
        <p:nvPicPr>
          <p:cNvPr id="1229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34" y="5603899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00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835696" y="116632"/>
            <a:ext cx="5616624" cy="288032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5909" y="116632"/>
            <a:ext cx="7772400" cy="14562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друга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3" y="2708920"/>
            <a:ext cx="1983068" cy="198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2852936"/>
            <a:ext cx="1546506" cy="20508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Кто хочет стать миллионером - звонок другу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92.8864" end="2887.4321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856" y="5699720"/>
            <a:ext cx="609600" cy="609600"/>
          </a:xfrm>
          <a:prstGeom prst="rect">
            <a:avLst/>
          </a:prstGeom>
        </p:spPr>
      </p:pic>
      <p:pic>
        <p:nvPicPr>
          <p:cNvPr id="1331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80" y="5709830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2915816" y="3501008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ВОСЕМЬ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3519068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4330"/>
            <a:ext cx="8064896" cy="671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Клянемся!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опаздывать на уроки математики, прилежно вести тетрадь и всегда выполнять домашние задания.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Принимать активное участие в олимпиадах и внеклассных мероприятиях по математике.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другом своих одноклассников, но не давать списывать.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Всегда активно работать на уроке, при этом не мешать другим.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отказывать товарищу в помощи, действуя по принципу: «Научился сам – научи другого».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Любить, уважать и слушаться учителя математики как родную маму.</a:t>
            </a: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Клянемся! Клянемся! Клянемся!</a:t>
            </a:r>
            <a:endParaRPr lang="ru-RU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odsk_za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6" action="ppaction://hlinksldjump" highlightClick="1">
              <a:snd r:embed="rId7" name="50x50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</a:t>
            </a:r>
            <a:r>
              <a:rPr lang="ru-RU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260384" y="1364329"/>
            <a:ext cx="8560087" cy="148773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ru-RU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лап у двух медвежат? 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755576" y="3499814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ШЕСТЬ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778996" y="4725144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ВОСЕМЬ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8770" y="3420255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22365" y="4645585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4338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29" y="5805264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2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80960" cy="10668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Помощь  класса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467271"/>
              </p:ext>
            </p:extLst>
          </p:nvPr>
        </p:nvGraphicFramePr>
        <p:xfrm>
          <a:off x="506015" y="1412776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13" descr="podsk_z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9552" y="6165304"/>
            <a:ext cx="609600" cy="609600"/>
          </a:xfrm>
          <a:prstGeom prst="rect">
            <a:avLst/>
          </a:prstGeom>
        </p:spPr>
      </p:pic>
      <p:pic>
        <p:nvPicPr>
          <p:cNvPr id="1536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68776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92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539552" y="1497060"/>
            <a:ext cx="8123704" cy="121171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3200" dirty="0" smtClean="0">
              <a:solidFill>
                <a:schemeClr val="tx1"/>
              </a:solidFill>
              <a:latin typeface="Futura New Bold" pitchFamily="34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755576" y="299695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ВОСЕМЬ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5" name="Блок-схема: альтернативный процесс 24">
            <a:hlinkClick r:id="rId12" action="ppaction://hlinksldjump"/>
          </p:cNvPr>
          <p:cNvSpPr/>
          <p:nvPr/>
        </p:nvSpPr>
        <p:spPr>
          <a:xfrm>
            <a:off x="75557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ДВЕ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6" name="Блок-схема: альтернативный процесс 25">
            <a:hlinkClick r:id="rId13" action="ppaction://hlinksldjump"/>
          </p:cNvPr>
          <p:cNvSpPr/>
          <p:nvPr/>
        </p:nvSpPr>
        <p:spPr>
          <a:xfrm>
            <a:off x="578293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ШЕСТЬ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778996" y="298610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ЧЕТЫРЕ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8154" y="2927308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8154" y="4789601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1139" y="2946320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36303" y="4780401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497060"/>
            <a:ext cx="804775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alt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яйцо варят 4 минуты. Сколько минут надо варить 2 яйца?</a:t>
            </a:r>
            <a:endParaRPr lang="ru-RU" sz="3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15" y="1245765"/>
            <a:ext cx="3261592" cy="452244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4624"/>
            <a:ext cx="7848872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ВЕРНО!!!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ДЕРЖАТЬ!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6" y="2273584"/>
            <a:ext cx="2466802" cy="2466802"/>
          </a:xfrm>
          <a:prstGeom prst="rect">
            <a:avLst/>
          </a:prstGeom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584" y="5627712"/>
            <a:ext cx="609600" cy="609600"/>
          </a:xfrm>
          <a:prstGeom prst="rect">
            <a:avLst/>
          </a:prstGeom>
        </p:spPr>
      </p:pic>
      <p:pic>
        <p:nvPicPr>
          <p:cNvPr id="307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768205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68" y="3145994"/>
            <a:ext cx="2466802" cy="2466802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11" y="-1107743"/>
            <a:ext cx="3261592" cy="4522440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85" y="3414697"/>
            <a:ext cx="3261592" cy="45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86" y="332656"/>
            <a:ext cx="89395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ЕЩЁ РАЗ</a:t>
            </a:r>
            <a:endParaRPr lang="ru-RU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87201"/>
            <a:ext cx="3346326" cy="3534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Кто хочет стать миллионером - правильный ответ на 6-ой вопро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5932512"/>
            <a:ext cx="609600" cy="609600"/>
          </a:xfrm>
          <a:prstGeom prst="rect">
            <a:avLst/>
          </a:prstGeom>
        </p:spPr>
      </p:pic>
      <p:pic>
        <p:nvPicPr>
          <p:cNvPr id="1229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34" y="5603899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00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друга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3419872" y="4135117"/>
            <a:ext cx="2977197" cy="1023926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r">
              <a:buNone/>
            </a:pPr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СЕМЬ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835696" y="116632"/>
            <a:ext cx="5616624" cy="288032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cap="all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Ответ друга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80" y="3189640"/>
            <a:ext cx="2039559" cy="2039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25" y="2655936"/>
            <a:ext cx="1600807" cy="21228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Кто хочет стать миллионером - звонок другу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92.8864" end="2887.4321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856" y="5699720"/>
            <a:ext cx="609600" cy="609600"/>
          </a:xfrm>
          <a:prstGeom prst="rect">
            <a:avLst/>
          </a:prstGeom>
        </p:spPr>
      </p:pic>
      <p:pic>
        <p:nvPicPr>
          <p:cNvPr id="1331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80" y="5709830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62129" y="4086435"/>
            <a:ext cx="483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43626" y="239637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743626" y="1497060"/>
            <a:ext cx="7857841" cy="121171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3200" dirty="0" smtClean="0">
              <a:solidFill>
                <a:schemeClr val="tx1"/>
              </a:solidFill>
              <a:latin typeface="Futura New Bold" pitchFamily="34" charset="0"/>
            </a:endParaRPr>
          </a:p>
        </p:txBody>
      </p:sp>
      <p:sp>
        <p:nvSpPr>
          <p:cNvPr id="25" name="Блок-схема: альтернативный процесс 24">
            <a:hlinkClick r:id="rId12" action="ppaction://hlinksldjump"/>
          </p:cNvPr>
          <p:cNvSpPr/>
          <p:nvPr/>
        </p:nvSpPr>
        <p:spPr>
          <a:xfrm>
            <a:off x="75557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ДВЕ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778996" y="298610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ЧЕТЫРЕ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8517" y="4846312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9956" y="2906541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9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80" y="5709830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77138" y="1548741"/>
            <a:ext cx="770485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alt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яйцо варят 4 минуты. Сколько минут надо варить 2 яйца?</a:t>
            </a:r>
            <a:endParaRPr lang="ru-RU" sz="3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80960" cy="10668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Помощь  класса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412776"/>
            <a:ext cx="7508433" cy="438685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odsk_z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6800" y="5949280"/>
            <a:ext cx="609600" cy="609600"/>
          </a:xfrm>
          <a:prstGeom prst="rect">
            <a:avLst/>
          </a:prstGeom>
        </p:spPr>
      </p:pic>
      <p:pic>
        <p:nvPicPr>
          <p:cNvPr id="9218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784973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5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39" y="476672"/>
            <a:ext cx="5689641" cy="316835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DINPro-Black" pitchFamily="50" charset="0"/>
              </a:rPr>
              <a:t>ВЫ получили </a:t>
            </a:r>
            <a:r>
              <a:rPr lang="ru-RU" sz="5400" b="1" dirty="0" smtClean="0">
                <a:solidFill>
                  <a:srgbClr val="FFFF00"/>
                </a:solidFill>
                <a:latin typeface="DINPro-Black" pitchFamily="50" charset="0"/>
              </a:rPr>
              <a:t>«несгораемую» </a:t>
            </a:r>
            <a:r>
              <a:rPr lang="ru-RU" sz="5400" b="1" dirty="0" smtClean="0">
                <a:latin typeface="DINPro-Black" pitchFamily="50" charset="0"/>
              </a:rPr>
              <a:t>оценку </a:t>
            </a:r>
            <a:r>
              <a:rPr lang="ru-RU" sz="5400" b="1" dirty="0" smtClean="0">
                <a:solidFill>
                  <a:srgbClr val="FF0000"/>
                </a:solidFill>
                <a:latin typeface="DINPro-Black" pitchFamily="50" charset="0"/>
              </a:rPr>
              <a:t>«ТРОЙКУ»!!!</a:t>
            </a:r>
            <a:endParaRPr lang="ru-RU" sz="5400" b="1" dirty="0">
              <a:solidFill>
                <a:srgbClr val="FF0000"/>
              </a:solidFill>
              <a:latin typeface="DINPro-Black" pitchFamily="50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58700"/>
            <a:ext cx="4286484" cy="60405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38" y="3536352"/>
            <a:ext cx="2454847" cy="2454847"/>
          </a:xfrm>
          <a:prstGeom prst="rect">
            <a:avLst/>
          </a:prstGeom>
        </p:spPr>
      </p:pic>
      <p:pic>
        <p:nvPicPr>
          <p:cNvPr id="6" name="e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9552" y="6093296"/>
            <a:ext cx="609600" cy="609600"/>
          </a:xfrm>
          <a:prstGeom prst="rect">
            <a:avLst/>
          </a:prstGeom>
        </p:spPr>
      </p:pic>
      <p:sp>
        <p:nvSpPr>
          <p:cNvPr id="7" name="Стрелка вправо 6">
            <a:hlinkClick r:id="rId7" action="ppaction://hlinksldjump"/>
          </p:cNvPr>
          <p:cNvSpPr/>
          <p:nvPr/>
        </p:nvSpPr>
        <p:spPr>
          <a:xfrm>
            <a:off x="7381321" y="5991199"/>
            <a:ext cx="1440160" cy="720080"/>
          </a:xfrm>
          <a:prstGeom prst="rightArrow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1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2-конечная звезда 8"/>
          <p:cNvSpPr/>
          <p:nvPr/>
        </p:nvSpPr>
        <p:spPr>
          <a:xfrm>
            <a:off x="928005" y="260648"/>
            <a:ext cx="7626362" cy="6156684"/>
          </a:xfrm>
          <a:prstGeom prst="star12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4322" y="1379606"/>
            <a:ext cx="6840760" cy="403244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Ответив верно на 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вопросов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получаете «несгораемую» оценку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«четвёрку»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95" y="513395"/>
            <a:ext cx="1786607" cy="12691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0"/>
            <a:ext cx="952500" cy="114300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" y="4869160"/>
            <a:ext cx="1955939" cy="1389391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18" y="908720"/>
            <a:ext cx="2041045" cy="14498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69778" y="193018"/>
            <a:ext cx="3240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rp And Molot" pitchFamily="50" charset="0"/>
              </a:rPr>
              <a:t>2 тур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rp And Molot" pitchFamily="50" charset="0"/>
            </a:endParaRPr>
          </a:p>
        </p:txBody>
      </p:sp>
      <p:sp>
        <p:nvSpPr>
          <p:cNvPr id="10" name="Управляющая кнопка: далее 9">
            <a:hlinkClick r:id="rId6" action="ppaction://hlinksldjump" highlightClick="1"/>
          </p:cNvPr>
          <p:cNvSpPr/>
          <p:nvPr/>
        </p:nvSpPr>
        <p:spPr>
          <a:xfrm>
            <a:off x="7524328" y="6093296"/>
            <a:ext cx="1368152" cy="648072"/>
          </a:xfrm>
          <a:prstGeom prst="actionButtonForwardNex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1 тур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691680" y="6080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2-конечная звезда 8"/>
          <p:cNvSpPr/>
          <p:nvPr/>
        </p:nvSpPr>
        <p:spPr>
          <a:xfrm>
            <a:off x="1050094" y="471005"/>
            <a:ext cx="7416824" cy="5861520"/>
          </a:xfrm>
          <a:prstGeom prst="star12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3507" y="1556792"/>
            <a:ext cx="8855273" cy="403244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Ответив верно на 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вопроса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получаете «несгораемую» оценку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«тройку»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11" y="2204864"/>
            <a:ext cx="1381125" cy="9810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4" y="5156089"/>
            <a:ext cx="952500" cy="114300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7" y="5832301"/>
            <a:ext cx="1381125" cy="981075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" y="332656"/>
            <a:ext cx="1381125" cy="9810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6300" y="89014"/>
            <a:ext cx="3240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rp And Molot" pitchFamily="50" charset="0"/>
              </a:rPr>
              <a:t>1 тур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rp And Molot" pitchFamily="50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524328" y="6093296"/>
            <a:ext cx="1368152" cy="648072"/>
          </a:xfrm>
          <a:prstGeom prst="actionButtonForwardNex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1 тур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91680" y="6080471"/>
            <a:ext cx="609600" cy="609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61764"/>
            <a:ext cx="952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6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8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183350" y="1497060"/>
            <a:ext cx="8746368" cy="136043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4000" dirty="0" smtClean="0">
              <a:latin typeface="Futura New Bold" pitchFamily="34" charset="0"/>
            </a:endParaRPr>
          </a:p>
        </p:txBody>
      </p:sp>
      <p:sp>
        <p:nvSpPr>
          <p:cNvPr id="24" name="Блок-схема: альтернативный процесс 23">
            <a:hlinkClick r:id="rId12" action="ppaction://hlinksldjump"/>
          </p:cNvPr>
          <p:cNvSpPr/>
          <p:nvPr/>
        </p:nvSpPr>
        <p:spPr>
          <a:xfrm>
            <a:off x="755576" y="299695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>
                <a:solidFill>
                  <a:srgbClr val="00B0F0"/>
                </a:solidFill>
                <a:latin typeface="Futura New Bold" pitchFamily="34" charset="0"/>
              </a:rPr>
              <a:t>5</a:t>
            </a:r>
          </a:p>
        </p:txBody>
      </p:sp>
      <p:sp>
        <p:nvSpPr>
          <p:cNvPr id="25" name="Блок-схема: альтернативный процесс 24">
            <a:hlinkClick r:id="rId13" action="ppaction://hlinksldjump"/>
          </p:cNvPr>
          <p:cNvSpPr/>
          <p:nvPr/>
        </p:nvSpPr>
        <p:spPr>
          <a:xfrm>
            <a:off x="75557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>
                <a:solidFill>
                  <a:srgbClr val="00B0F0"/>
                </a:solidFill>
                <a:latin typeface="Futura New Bold" pitchFamily="34" charset="0"/>
              </a:rPr>
              <a:t>7</a:t>
            </a:r>
          </a:p>
        </p:txBody>
      </p:sp>
      <p:sp>
        <p:nvSpPr>
          <p:cNvPr id="26" name="Блок-схема: альтернативный процесс 25">
            <a:hlinkClick r:id="rId12" action="ppaction://hlinksldjump"/>
          </p:cNvPr>
          <p:cNvSpPr/>
          <p:nvPr/>
        </p:nvSpPr>
        <p:spPr>
          <a:xfrm>
            <a:off x="578293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6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>
            <a:hlinkClick r:id="rId12" action="ppaction://hlinksldjump"/>
          </p:cNvPr>
          <p:cNvSpPr/>
          <p:nvPr/>
        </p:nvSpPr>
        <p:spPr>
          <a:xfrm>
            <a:off x="5778996" y="298610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8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0252" y="2925676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1612" y="480772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77870" y="2925756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76286" y="4789601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1264" y="1492395"/>
            <a:ext cx="84779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Сколько дней в неделе?</a:t>
            </a:r>
            <a:endParaRPr lang="ru-RU" sz="4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64" y="1334741"/>
            <a:ext cx="3535743" cy="4902571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4624"/>
            <a:ext cx="7848872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ВЕРНО!!!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ДЕРЖАТЬ!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49237"/>
            <a:ext cx="2271752" cy="2271752"/>
          </a:xfrm>
          <a:prstGeom prst="rect">
            <a:avLst/>
          </a:prstGeom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584" y="5627712"/>
            <a:ext cx="609600" cy="609600"/>
          </a:xfrm>
          <a:prstGeom prst="rect">
            <a:avLst/>
          </a:prstGeom>
        </p:spPr>
      </p:pic>
      <p:pic>
        <p:nvPicPr>
          <p:cNvPr id="1638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27712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55" y="3519448"/>
            <a:ext cx="2271752" cy="2271752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3" y="3265688"/>
            <a:ext cx="3535743" cy="4902571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07" y="-1043953"/>
            <a:ext cx="3535743" cy="490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0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86" y="332656"/>
            <a:ext cx="89395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ЕЩЁ РАЗ</a:t>
            </a:r>
            <a:endParaRPr lang="ru-RU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83" y="2936680"/>
            <a:ext cx="3418334" cy="36102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Кто хочет стать миллионером - правильный ответ на 6-ой вопро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5932512"/>
            <a:ext cx="609600" cy="609600"/>
          </a:xfrm>
          <a:prstGeom prst="rect">
            <a:avLst/>
          </a:prstGeom>
        </p:spPr>
      </p:pic>
      <p:pic>
        <p:nvPicPr>
          <p:cNvPr id="1741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34" y="5768205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55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835696" y="116632"/>
            <a:ext cx="5616624" cy="288032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4587" y="260648"/>
            <a:ext cx="7772400" cy="14562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друга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12">
            <a:hlinkClick r:id="rId4" action="ppaction://hlinksldjump"/>
          </p:cNvPr>
          <p:cNvSpPr>
            <a:spLocks noGrp="1"/>
          </p:cNvSpPr>
          <p:nvPr>
            <p:ph idx="1"/>
          </p:nvPr>
        </p:nvSpPr>
        <p:spPr>
          <a:xfrm>
            <a:off x="3477617" y="3831348"/>
            <a:ext cx="2786082" cy="809612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r">
              <a:buNone/>
            </a:pPr>
            <a:r>
              <a:rPr lang="ru-RU" sz="4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1" y="2671656"/>
            <a:ext cx="2232082" cy="223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2852936"/>
            <a:ext cx="1546506" cy="20508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Кто хочет стать миллионером - звонок другу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92.8864" end="2887.4321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70856" y="569972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686821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98" y="5661248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17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odsk_z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5" action="ppaction://hlinksldjump" highlightClick="1">
              <a:snd r:embed="rId6" name="50x50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258494" y="1799745"/>
            <a:ext cx="8858354" cy="1188578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дней в неделе?</a:t>
            </a:r>
            <a:endParaRPr lang="ru-RU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5802495" y="4653136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>
                <a:solidFill>
                  <a:srgbClr val="00B0F0"/>
                </a:solidFill>
                <a:latin typeface="Futura New Bold" pitchFamily="34" charset="0"/>
              </a:rPr>
              <a:t>6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611560" y="4653136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>
                <a:solidFill>
                  <a:srgbClr val="00B0F0"/>
                </a:solidFill>
                <a:latin typeface="Futura New Bold" pitchFamily="34" charset="0"/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4613356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2056" y="4573577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945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19" y="5805264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3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80960" cy="10668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Помощь  класса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563780"/>
              </p:ext>
            </p:extLst>
          </p:nvPr>
        </p:nvGraphicFramePr>
        <p:xfrm>
          <a:off x="506015" y="1412776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13" descr="podsk_z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9552" y="6165304"/>
            <a:ext cx="609600" cy="609600"/>
          </a:xfrm>
          <a:prstGeom prst="rect">
            <a:avLst/>
          </a:prstGeom>
        </p:spPr>
      </p:pic>
      <p:pic>
        <p:nvPicPr>
          <p:cNvPr id="2048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1978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00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611561" y="1412776"/>
            <a:ext cx="8051696" cy="1526548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>
              <a:buFont typeface="Arial" charset="0"/>
              <a:buNone/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треугольников</a:t>
            </a:r>
          </a:p>
          <a:p>
            <a:pPr algn="r">
              <a:buFont typeface="Arial" charset="0"/>
              <a:buNone/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рисунке?</a:t>
            </a:r>
          </a:p>
        </p:txBody>
      </p:sp>
      <p:sp>
        <p:nvSpPr>
          <p:cNvPr id="24" name="Блок-схема: альтернативный процесс 23">
            <a:hlinkClick r:id="rId12" action="ppaction://hlinksldjump"/>
          </p:cNvPr>
          <p:cNvSpPr/>
          <p:nvPr/>
        </p:nvSpPr>
        <p:spPr>
          <a:xfrm>
            <a:off x="749768" y="3369837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>
                <a:solidFill>
                  <a:srgbClr val="00B0F0"/>
                </a:solidFill>
                <a:latin typeface="Futura New Bold" pitchFamily="34" charset="0"/>
              </a:rPr>
              <a:t>5</a:t>
            </a:r>
          </a:p>
        </p:txBody>
      </p:sp>
      <p:sp>
        <p:nvSpPr>
          <p:cNvPr id="25" name="Блок-схема: альтернативный процесс 24">
            <a:hlinkClick r:id="rId13" action="ppaction://hlinksldjump"/>
          </p:cNvPr>
          <p:cNvSpPr/>
          <p:nvPr/>
        </p:nvSpPr>
        <p:spPr>
          <a:xfrm>
            <a:off x="75557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6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6" name="Блок-схема: альтернативный процесс 25">
            <a:hlinkClick r:id="rId12" action="ppaction://hlinksldjump"/>
          </p:cNvPr>
          <p:cNvSpPr/>
          <p:nvPr/>
        </p:nvSpPr>
        <p:spPr>
          <a:xfrm>
            <a:off x="578293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3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>
            <a:hlinkClick r:id="rId12" action="ppaction://hlinksldjump"/>
          </p:cNvPr>
          <p:cNvSpPr/>
          <p:nvPr/>
        </p:nvSpPr>
        <p:spPr>
          <a:xfrm>
            <a:off x="5782936" y="3420741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>
                <a:solidFill>
                  <a:srgbClr val="00B0F0"/>
                </a:solidFill>
                <a:latin typeface="Futura New Bold" pitchFamily="34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4687" y="3322674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0399" y="4846336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9956" y="3396410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23279" y="4789601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grpSp>
        <p:nvGrpSpPr>
          <p:cNvPr id="19" name="Group 5"/>
          <p:cNvGrpSpPr>
            <a:grpSpLocks noGrp="1"/>
          </p:cNvGrpSpPr>
          <p:nvPr/>
        </p:nvGrpSpPr>
        <p:grpSpPr bwMode="auto">
          <a:xfrm>
            <a:off x="755576" y="1386474"/>
            <a:ext cx="2880122" cy="1351655"/>
            <a:chOff x="8689" y="3480"/>
            <a:chExt cx="2726" cy="1545"/>
          </a:xfrm>
        </p:grpSpPr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8689" y="3480"/>
              <a:ext cx="2726" cy="154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  <a:p>
              <a:pPr eaLnBrk="1" hangingPunct="1"/>
              <a:endParaRPr lang="ru-RU" altLang="ru-RU"/>
            </a:p>
            <a:p>
              <a:pPr eaLnBrk="1" hangingPunct="1"/>
              <a:endParaRPr lang="ru-RU" altLang="ru-RU"/>
            </a:p>
            <a:p>
              <a:pPr eaLnBrk="1" hangingPunct="1"/>
              <a:endParaRPr lang="ru-RU" altLang="ru-RU"/>
            </a:p>
            <a:p>
              <a:pPr eaLnBrk="1" hangingPunct="1"/>
              <a:endParaRPr lang="ru-RU" altLang="ru-RU"/>
            </a:p>
            <a:p>
              <a:pPr eaLnBrk="1" hangingPunct="1"/>
              <a:endParaRPr lang="ru-RU" altLang="ru-RU"/>
            </a:p>
            <a:p>
              <a:pPr eaLnBrk="1" hangingPunct="1"/>
              <a:endParaRPr lang="ru-RU" altLang="ru-RU"/>
            </a:p>
            <a:p>
              <a:pPr eaLnBrk="1" hangingPunct="1"/>
              <a:endParaRPr lang="ru-RU" altLang="ru-RU"/>
            </a:p>
          </p:txBody>
        </p:sp>
        <p:cxnSp>
          <p:nvCxnSpPr>
            <p:cNvPr id="21" name="AutoShape 7"/>
            <p:cNvCxnSpPr>
              <a:cxnSpLocks noChangeShapeType="1"/>
            </p:cNvCxnSpPr>
            <p:nvPr/>
          </p:nvCxnSpPr>
          <p:spPr bwMode="auto">
            <a:xfrm flipV="1">
              <a:off x="9525" y="4050"/>
              <a:ext cx="1050" cy="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8"/>
            <p:cNvCxnSpPr>
              <a:cxnSpLocks noChangeShapeType="1"/>
            </p:cNvCxnSpPr>
            <p:nvPr/>
          </p:nvCxnSpPr>
          <p:spPr bwMode="auto">
            <a:xfrm>
              <a:off x="10050" y="3480"/>
              <a:ext cx="75" cy="15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5210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28" y="980728"/>
            <a:ext cx="3469321" cy="4810472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4624"/>
            <a:ext cx="7848872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ВЕРНО!!!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ДЕРЖАТЬ!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18172"/>
            <a:ext cx="2574814" cy="2574814"/>
          </a:xfrm>
          <a:prstGeom prst="rect">
            <a:avLst/>
          </a:prstGeom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584" y="5627712"/>
            <a:ext cx="609600" cy="609600"/>
          </a:xfrm>
          <a:prstGeom prst="rect">
            <a:avLst/>
          </a:prstGeom>
        </p:spPr>
      </p:pic>
      <p:pic>
        <p:nvPicPr>
          <p:cNvPr id="2150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68205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71" y="3573016"/>
            <a:ext cx="2574814" cy="2574814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624" y="-1432005"/>
            <a:ext cx="3469321" cy="4810472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56" y="3222476"/>
            <a:ext cx="3469321" cy="481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2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86" y="332656"/>
            <a:ext cx="89395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ЕЩЁ РАЗ</a:t>
            </a:r>
            <a:endParaRPr lang="ru-RU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140968"/>
            <a:ext cx="2986286" cy="3153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Кто хочет стать миллионером - правильный ответ на 6-ой вопро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5932512"/>
            <a:ext cx="609600" cy="609600"/>
          </a:xfrm>
          <a:prstGeom prst="rect">
            <a:avLst/>
          </a:prstGeom>
        </p:spPr>
      </p:pic>
      <p:pic>
        <p:nvPicPr>
          <p:cNvPr id="2253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26255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29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835696" y="116632"/>
            <a:ext cx="5616624" cy="288032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1824" y="260648"/>
            <a:ext cx="7772400" cy="14562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друга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7767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28" y="2913754"/>
            <a:ext cx="1787370" cy="178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2996952"/>
            <a:ext cx="1437904" cy="19067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Кто хочет стать миллионером - звонок другу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92.8864" end="2887.4321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856" y="569972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1819" y="391521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347864" y="371057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6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9235" y="359593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355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1978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8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</a:t>
            </a:r>
            <a:r>
              <a:rPr lang="ru-RU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1035076" y="1556792"/>
            <a:ext cx="7241207" cy="943926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сапога пара.</a:t>
            </a:r>
            <a:endParaRPr lang="ru-RU" sz="6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755575" y="2912521"/>
            <a:ext cx="3067797" cy="1133982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ЧЕТЫРЕ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5" name="Блок-схема: альтернативный процесс 24">
            <a:hlinkClick r:id="rId12" action="ppaction://hlinksldjump"/>
          </p:cNvPr>
          <p:cNvSpPr/>
          <p:nvPr/>
        </p:nvSpPr>
        <p:spPr>
          <a:xfrm>
            <a:off x="755576" y="4653136"/>
            <a:ext cx="2887712" cy="1152128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ТРИ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6" name="Блок-схема: альтернативный процесс 25">
            <a:hlinkClick r:id="rId12" action="ppaction://hlinksldjump"/>
          </p:cNvPr>
          <p:cNvSpPr/>
          <p:nvPr/>
        </p:nvSpPr>
        <p:spPr>
          <a:xfrm>
            <a:off x="5796136" y="4653136"/>
            <a:ext cx="2867120" cy="1152128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ПЯТЬ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>
            <a:hlinkClick r:id="rId13" action="ppaction://hlinksldjump"/>
          </p:cNvPr>
          <p:cNvSpPr/>
          <p:nvPr/>
        </p:nvSpPr>
        <p:spPr>
          <a:xfrm>
            <a:off x="5650160" y="2871881"/>
            <a:ext cx="3011136" cy="1133982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ДВА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1571" y="3046631"/>
            <a:ext cx="596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3371" y="4813701"/>
            <a:ext cx="591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В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3712" y="2969919"/>
            <a:ext cx="499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Г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93712" y="4813701"/>
            <a:ext cx="635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2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odsk_z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5" action="ppaction://hlinksldjump" highlightClick="1">
              <a:snd r:embed="rId6" name="50x50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752140" y="1556792"/>
            <a:ext cx="8073566" cy="1429308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r">
              <a:defRPr/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Сколько треугольников</a:t>
            </a:r>
          </a:p>
          <a:p>
            <a:pPr lvl="0" algn="r">
              <a:defRPr/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рисунке?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755576" y="4653136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6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4573577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5778996" y="3322825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>
                <a:solidFill>
                  <a:srgbClr val="00B0F0"/>
                </a:solidFill>
                <a:latin typeface="Futura New Bold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1683" y="3283046"/>
            <a:ext cx="415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457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19" y="5805264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5"/>
          <p:cNvGrpSpPr>
            <a:grpSpLocks noGrp="1"/>
          </p:cNvGrpSpPr>
          <p:nvPr/>
        </p:nvGrpSpPr>
        <p:grpSpPr bwMode="auto">
          <a:xfrm>
            <a:off x="734763" y="1556184"/>
            <a:ext cx="2880122" cy="1351655"/>
            <a:chOff x="8689" y="3480"/>
            <a:chExt cx="2726" cy="1545"/>
          </a:xfrm>
        </p:grpSpPr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8689" y="3480"/>
              <a:ext cx="2726" cy="154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  <a:p>
              <a:pPr eaLnBrk="1" hangingPunct="1"/>
              <a:endParaRPr lang="ru-RU" altLang="ru-RU"/>
            </a:p>
            <a:p>
              <a:pPr eaLnBrk="1" hangingPunct="1"/>
              <a:endParaRPr lang="ru-RU" altLang="ru-RU"/>
            </a:p>
            <a:p>
              <a:pPr eaLnBrk="1" hangingPunct="1"/>
              <a:endParaRPr lang="ru-RU" altLang="ru-RU"/>
            </a:p>
            <a:p>
              <a:pPr eaLnBrk="1" hangingPunct="1"/>
              <a:endParaRPr lang="ru-RU" altLang="ru-RU"/>
            </a:p>
            <a:p>
              <a:pPr eaLnBrk="1" hangingPunct="1"/>
              <a:endParaRPr lang="ru-RU" altLang="ru-RU"/>
            </a:p>
            <a:p>
              <a:pPr eaLnBrk="1" hangingPunct="1"/>
              <a:endParaRPr lang="ru-RU" altLang="ru-RU"/>
            </a:p>
            <a:p>
              <a:pPr eaLnBrk="1" hangingPunct="1"/>
              <a:endParaRPr lang="ru-RU" altLang="ru-RU"/>
            </a:p>
          </p:txBody>
        </p:sp>
        <p:cxnSp>
          <p:nvCxnSpPr>
            <p:cNvPr id="23" name="AutoShape 7"/>
            <p:cNvCxnSpPr>
              <a:cxnSpLocks noChangeShapeType="1"/>
            </p:cNvCxnSpPr>
            <p:nvPr/>
          </p:nvCxnSpPr>
          <p:spPr bwMode="auto">
            <a:xfrm flipV="1">
              <a:off x="9525" y="4050"/>
              <a:ext cx="1050" cy="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8"/>
            <p:cNvCxnSpPr>
              <a:cxnSpLocks noChangeShapeType="1"/>
            </p:cNvCxnSpPr>
            <p:nvPr/>
          </p:nvCxnSpPr>
          <p:spPr bwMode="auto">
            <a:xfrm>
              <a:off x="10050" y="3480"/>
              <a:ext cx="75" cy="15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59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80960" cy="10668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Помощь  класса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399926"/>
              </p:ext>
            </p:extLst>
          </p:nvPr>
        </p:nvGraphicFramePr>
        <p:xfrm>
          <a:off x="510956" y="1412776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13" descr="podsk_z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9552" y="6165304"/>
            <a:ext cx="609600" cy="609600"/>
          </a:xfrm>
          <a:prstGeom prst="rect">
            <a:avLst/>
          </a:prstGeom>
        </p:spPr>
      </p:pic>
      <p:pic>
        <p:nvPicPr>
          <p:cNvPr id="2560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00099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46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323529" y="1412776"/>
            <a:ext cx="8339728" cy="1284103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Батон разрезали на три части.</a:t>
            </a:r>
          </a:p>
          <a:p>
            <a:pPr algn="ctr">
              <a:defRPr/>
            </a:pPr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сделали разрезов?</a:t>
            </a:r>
            <a:endParaRPr lang="ru-RU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Блок-схема: альтернативный процесс 23">
            <a:hlinkClick r:id="rId12" action="ppaction://hlinksldjump"/>
          </p:cNvPr>
          <p:cNvSpPr/>
          <p:nvPr/>
        </p:nvSpPr>
        <p:spPr>
          <a:xfrm>
            <a:off x="755576" y="299695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3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5" name="Блок-схема: альтернативный процесс 24">
            <a:hlinkClick r:id="rId13" action="ppaction://hlinksldjump"/>
          </p:cNvPr>
          <p:cNvSpPr/>
          <p:nvPr/>
        </p:nvSpPr>
        <p:spPr>
          <a:xfrm>
            <a:off x="75557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2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6" name="Блок-схема: альтернативный процесс 25">
            <a:hlinkClick r:id="rId12" action="ppaction://hlinksldjump"/>
          </p:cNvPr>
          <p:cNvSpPr/>
          <p:nvPr/>
        </p:nvSpPr>
        <p:spPr>
          <a:xfrm>
            <a:off x="578293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4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>
            <a:hlinkClick r:id="rId12" action="ppaction://hlinksldjump"/>
          </p:cNvPr>
          <p:cNvSpPr/>
          <p:nvPr/>
        </p:nvSpPr>
        <p:spPr>
          <a:xfrm>
            <a:off x="5778996" y="292538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1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5518" y="2967630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7807" y="4780424"/>
            <a:ext cx="592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9956" y="2872188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99956" y="4771224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0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72" y="1299865"/>
            <a:ext cx="3560896" cy="4937447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4624"/>
            <a:ext cx="7848872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ВЕРНО!!!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ДЕРЖАТЬ!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6" y="2044079"/>
            <a:ext cx="2613935" cy="2613935"/>
          </a:xfrm>
          <a:prstGeom prst="rect">
            <a:avLst/>
          </a:prstGeom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584" y="5627712"/>
            <a:ext cx="609600" cy="609600"/>
          </a:xfrm>
          <a:prstGeom prst="rect">
            <a:avLst/>
          </a:prstGeom>
        </p:spPr>
      </p:pic>
      <p:pic>
        <p:nvPicPr>
          <p:cNvPr id="2662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33256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27445"/>
            <a:ext cx="2808312" cy="2808312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1395536"/>
            <a:ext cx="3560896" cy="4937447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9" y="3158988"/>
            <a:ext cx="3560896" cy="49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86" y="332656"/>
            <a:ext cx="89395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ЕЩЁ РАЗ</a:t>
            </a:r>
            <a:endParaRPr lang="ru-RU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84" y="3072795"/>
            <a:ext cx="3274318" cy="34581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Кто хочет стать миллионером - правильный ответ на 6-ой вопро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5932512"/>
            <a:ext cx="609600" cy="609600"/>
          </a:xfrm>
          <a:prstGeom prst="rect">
            <a:avLst/>
          </a:prstGeom>
        </p:spPr>
      </p:pic>
      <p:pic>
        <p:nvPicPr>
          <p:cNvPr id="2765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34" y="5768205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62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840551" y="338696"/>
            <a:ext cx="5616624" cy="288032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3928" y="476672"/>
            <a:ext cx="7772400" cy="14562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друга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>
            <a:hlinkClick r:id="rId4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5657097"/>
            <a:ext cx="1792379" cy="93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37767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11" y="2654386"/>
            <a:ext cx="2249352" cy="2249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2996952"/>
            <a:ext cx="1437904" cy="19067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Кто хочет стать миллионером - звонок другу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92.8864" end="2887.4321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70856" y="569972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1819" y="391521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468018" y="369692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3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9811" y="3592801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odsk_z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5" action="ppaction://hlinksldjump" highlightClick="1">
              <a:snd r:embed="rId6" name="50x50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755576" y="4653136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2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752" y="4613356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gray">
          <a:xfrm>
            <a:off x="611560" y="1497060"/>
            <a:ext cx="7992888" cy="1283868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Батон разрезали на три части.</a:t>
            </a:r>
          </a:p>
          <a:p>
            <a:pPr algn="ctr">
              <a:defRPr/>
            </a:pPr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сделали разрезов?</a:t>
            </a:r>
            <a:endParaRPr lang="ru-RU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755576" y="3140968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3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8065" y="3047459"/>
            <a:ext cx="516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969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19" y="5805264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9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80960" cy="10668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Помощь  класса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754884"/>
              </p:ext>
            </p:extLst>
          </p:nvPr>
        </p:nvGraphicFramePr>
        <p:xfrm>
          <a:off x="510956" y="1412776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13" descr="podsk_z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9552" y="6165304"/>
            <a:ext cx="609600" cy="609600"/>
          </a:xfrm>
          <a:prstGeom prst="rect">
            <a:avLst/>
          </a:prstGeom>
        </p:spPr>
      </p:pic>
      <p:pic>
        <p:nvPicPr>
          <p:cNvPr id="3072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00099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93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662814" y="1484784"/>
            <a:ext cx="7996502" cy="114008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да я, да мы с тобой.</a:t>
            </a:r>
          </a:p>
          <a:p>
            <a:pPr algn="ctr">
              <a:defRPr/>
            </a:pPr>
            <a:r>
              <a:rPr lang="ru-RU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нас всего?</a:t>
            </a:r>
            <a:endParaRPr lang="ru-RU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Блок-схема: альтернативный процесс 23">
            <a:hlinkClick r:id="rId12" action="ppaction://hlinksldjump"/>
          </p:cNvPr>
          <p:cNvSpPr/>
          <p:nvPr/>
        </p:nvSpPr>
        <p:spPr>
          <a:xfrm>
            <a:off x="755576" y="299695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2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5" name="Блок-схема: альтернативный процесс 24">
            <a:hlinkClick r:id="rId13" action="ppaction://hlinksldjump"/>
          </p:cNvPr>
          <p:cNvSpPr/>
          <p:nvPr/>
        </p:nvSpPr>
        <p:spPr>
          <a:xfrm>
            <a:off x="75557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  <a:hlinkClick r:id="rId13" action="ppaction://hlinksldjump"/>
              </a:rPr>
              <a:t>4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6" name="Блок-схема: альтернативный процесс 25">
            <a:hlinkClick r:id="rId13" action="ppaction://hlinksldjump"/>
          </p:cNvPr>
          <p:cNvSpPr/>
          <p:nvPr/>
        </p:nvSpPr>
        <p:spPr>
          <a:xfrm>
            <a:off x="578293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1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>
            <a:hlinkClick r:id="rId13" action="ppaction://hlinksldjump"/>
          </p:cNvPr>
          <p:cNvSpPr/>
          <p:nvPr/>
        </p:nvSpPr>
        <p:spPr>
          <a:xfrm>
            <a:off x="5778996" y="298610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3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8065" y="2937455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5698" y="482938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1139" y="2873605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81110" y="4811466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42" y="1100680"/>
            <a:ext cx="3632904" cy="5037292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4624"/>
            <a:ext cx="7848872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ВЕРНО!!!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ДЕРЖАТЬ!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6" y="2369492"/>
            <a:ext cx="2499668" cy="2499668"/>
          </a:xfrm>
          <a:prstGeom prst="rect">
            <a:avLst/>
          </a:prstGeom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584" y="5627712"/>
            <a:ext cx="609600" cy="609600"/>
          </a:xfrm>
          <a:prstGeom prst="rect">
            <a:avLst/>
          </a:prstGeom>
        </p:spPr>
      </p:pic>
      <p:pic>
        <p:nvPicPr>
          <p:cNvPr id="3174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05264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80" y="3404280"/>
            <a:ext cx="2499668" cy="2499668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99" y="3220872"/>
            <a:ext cx="3670177" cy="5088974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24" y="-1599729"/>
            <a:ext cx="3632904" cy="503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28" y="2141538"/>
            <a:ext cx="2632143" cy="3649662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4624"/>
            <a:ext cx="7848872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ВЕРНО!!!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ДЕРЖАТЬ!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95" y="2238400"/>
            <a:ext cx="2160240" cy="2160240"/>
          </a:xfrm>
          <a:prstGeom prst="rect">
            <a:avLst/>
          </a:prstGeom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584" y="5627712"/>
            <a:ext cx="609600" cy="609600"/>
          </a:xfrm>
          <a:prstGeom prst="rect">
            <a:avLst/>
          </a:prstGeom>
        </p:spPr>
      </p:pic>
      <p:pic>
        <p:nvPicPr>
          <p:cNvPr id="102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61" y="5768205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59" y="3391134"/>
            <a:ext cx="2232248" cy="2232248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28" y="2418990"/>
            <a:ext cx="1381125" cy="981075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97" y="5255966"/>
            <a:ext cx="1381125" cy="981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71" y="570012"/>
            <a:ext cx="952500" cy="1143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51" y="479573"/>
            <a:ext cx="952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4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86" y="332656"/>
            <a:ext cx="89395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ЕЩЁ РАЗ</a:t>
            </a:r>
            <a:endParaRPr lang="ru-RU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49203"/>
            <a:ext cx="3130302" cy="3306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Кто хочет стать миллионером - правильный ответ на 6-ой вопро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5932512"/>
            <a:ext cx="609600" cy="609600"/>
          </a:xfrm>
          <a:prstGeom prst="rect">
            <a:avLst/>
          </a:prstGeom>
        </p:spPr>
      </p:pic>
      <p:pic>
        <p:nvPicPr>
          <p:cNvPr id="3277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34" y="5768205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42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835696" y="116632"/>
            <a:ext cx="5616624" cy="288032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0484" y="548680"/>
            <a:ext cx="7772400" cy="14562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друга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7767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55" y="2965326"/>
            <a:ext cx="1938412" cy="193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2708920"/>
            <a:ext cx="1655108" cy="2194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Кто хочет стать миллионером - звонок другу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92.8864" end="2887.4321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856" y="569972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1819" y="391521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779912" y="3740569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2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6604" y="3725224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379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1978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odsk_z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5" action="ppaction://hlinksldjump" highlightClick="1">
              <a:snd r:embed="rId6" name="50x50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755576" y="4653136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4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4634956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755576" y="299695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2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1484" y="2917393"/>
            <a:ext cx="516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989653" y="1411750"/>
            <a:ext cx="7241207" cy="132343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3600" dirty="0" smtClean="0">
              <a:latin typeface="Futura New Bol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1484" y="1411750"/>
            <a:ext cx="7199376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да я, да мы с тобой.</a:t>
            </a:r>
          </a:p>
          <a:p>
            <a:pPr lvl="0" algn="ctr">
              <a:defRPr/>
            </a:pPr>
            <a:r>
              <a:rPr lang="ru-RU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нас всего?</a:t>
            </a:r>
          </a:p>
        </p:txBody>
      </p:sp>
      <p:pic>
        <p:nvPicPr>
          <p:cNvPr id="3481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19" y="5733256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4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80960" cy="10668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Помощь  класса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989542"/>
              </p:ext>
            </p:extLst>
          </p:nvPr>
        </p:nvGraphicFramePr>
        <p:xfrm>
          <a:off x="510956" y="1412776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13" descr="podsk_z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9552" y="6165304"/>
            <a:ext cx="609600" cy="609600"/>
          </a:xfrm>
          <a:prstGeom prst="rect">
            <a:avLst/>
          </a:prstGeom>
        </p:spPr>
      </p:pic>
      <p:pic>
        <p:nvPicPr>
          <p:cNvPr id="3584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00099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45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00809" y="1412776"/>
            <a:ext cx="7241207" cy="1140087"/>
            <a:chOff x="720" y="-716"/>
            <a:chExt cx="3023" cy="2133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gray">
            <a:xfrm>
              <a:off x="720" y="-716"/>
              <a:ext cx="3023" cy="213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4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Сколько букв в алфавите?</a:t>
              </a:r>
              <a:endParaRPr lang="ru-RU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745" y="-716"/>
              <a:ext cx="2998" cy="8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" name="Блок-схема: альтернативный процесс 23">
            <a:hlinkClick r:id="rId12" action="ppaction://hlinksldjump"/>
          </p:cNvPr>
          <p:cNvSpPr/>
          <p:nvPr/>
        </p:nvSpPr>
        <p:spPr>
          <a:xfrm>
            <a:off x="755576" y="299695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30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5" name="Блок-схема: альтернативный процесс 24">
            <a:hlinkClick r:id="rId12" action="ppaction://hlinksldjump"/>
          </p:cNvPr>
          <p:cNvSpPr/>
          <p:nvPr/>
        </p:nvSpPr>
        <p:spPr>
          <a:xfrm>
            <a:off x="75557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27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6" name="Блок-схема: альтернативный процесс 25">
            <a:hlinkClick r:id="rId12" action="ppaction://hlinksldjump"/>
          </p:cNvPr>
          <p:cNvSpPr/>
          <p:nvPr/>
        </p:nvSpPr>
        <p:spPr>
          <a:xfrm>
            <a:off x="578293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15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>
            <a:hlinkClick r:id="rId13" action="ppaction://hlinksldjump"/>
          </p:cNvPr>
          <p:cNvSpPr/>
          <p:nvPr/>
        </p:nvSpPr>
        <p:spPr>
          <a:xfrm>
            <a:off x="5778996" y="2968377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33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1600" y="2937455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1600" y="4846336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1139" y="2905920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09555" y="4789601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28" y="654064"/>
            <a:ext cx="3704912" cy="5137136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4624"/>
            <a:ext cx="7848872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ВЕРНО!!!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ДЕРЖАТЬ!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2" y="2141538"/>
            <a:ext cx="2655614" cy="2655614"/>
          </a:xfrm>
          <a:prstGeom prst="rect">
            <a:avLst/>
          </a:prstGeom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584" y="5627712"/>
            <a:ext cx="609600" cy="609600"/>
          </a:xfrm>
          <a:prstGeom prst="rect">
            <a:avLst/>
          </a:prstGeom>
        </p:spPr>
      </p:pic>
      <p:pic>
        <p:nvPicPr>
          <p:cNvPr id="3174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05264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74" y="3212976"/>
            <a:ext cx="2738025" cy="2738025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67" y="-1667791"/>
            <a:ext cx="3704912" cy="5137136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09" y="3304293"/>
            <a:ext cx="3704912" cy="51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86" y="332656"/>
            <a:ext cx="89395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ЕЩЁ РАЗ</a:t>
            </a:r>
            <a:endParaRPr lang="ru-RU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24040"/>
            <a:ext cx="3346326" cy="3534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Кто хочет стать миллионером - правильный ответ на 6-ой вопро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5932512"/>
            <a:ext cx="609600" cy="609600"/>
          </a:xfrm>
          <a:prstGeom prst="rect">
            <a:avLst/>
          </a:prstGeom>
        </p:spPr>
      </p:pic>
      <p:pic>
        <p:nvPicPr>
          <p:cNvPr id="3277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34" y="5768205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42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835696" y="116632"/>
            <a:ext cx="5616624" cy="288032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7240" y="177736"/>
            <a:ext cx="7772400" cy="14562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друга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7767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0" y="3200834"/>
            <a:ext cx="2028365" cy="2028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73" y="2713332"/>
            <a:ext cx="1603786" cy="21267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Кто хочет стать миллионером - звонок другу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92.8864" end="2887.4321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856" y="569972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1819" y="391521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779912" y="3740569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33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3360" y="3730543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379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1978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808335" y="1412552"/>
            <a:ext cx="7241207" cy="114008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букв в алфавите?</a:t>
            </a:r>
            <a:endParaRPr lang="ru-RU" sz="44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Блок-схема: альтернативный процесс 24">
            <a:hlinkClick r:id="rId12" action="ppaction://hlinksldjump"/>
          </p:cNvPr>
          <p:cNvSpPr/>
          <p:nvPr/>
        </p:nvSpPr>
        <p:spPr>
          <a:xfrm>
            <a:off x="75557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27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>
            <a:hlinkClick r:id="rId13" action="ppaction://hlinksldjump"/>
          </p:cNvPr>
          <p:cNvSpPr/>
          <p:nvPr/>
        </p:nvSpPr>
        <p:spPr>
          <a:xfrm>
            <a:off x="5778996" y="298610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33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1600" y="482938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9956" y="2906541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9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1978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3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80960" cy="10668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Помощь  класса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412776"/>
            <a:ext cx="7508433" cy="438685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odsk_z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6800" y="5949280"/>
            <a:ext cx="609600" cy="609600"/>
          </a:xfrm>
          <a:prstGeom prst="rect">
            <a:avLst/>
          </a:prstGeom>
        </p:spPr>
      </p:pic>
      <p:pic>
        <p:nvPicPr>
          <p:cNvPr id="9218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784973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5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7750" y="332656"/>
            <a:ext cx="806483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НЕВЕРНО!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ЕЩЁ РАЗ</a:t>
            </a:r>
            <a:endParaRPr lang="ru-RU" sz="7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44999"/>
            <a:ext cx="3418334" cy="3610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Кто хочет стать миллионером - правильный ответ на 6-ой вопро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5932512"/>
            <a:ext cx="609600" cy="609600"/>
          </a:xfrm>
          <a:prstGeom prst="rect">
            <a:avLst/>
          </a:prstGeom>
        </p:spPr>
      </p:pic>
      <p:pic>
        <p:nvPicPr>
          <p:cNvPr id="4098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68205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9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971600" y="1497060"/>
            <a:ext cx="7241207" cy="114008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первый калькулятор?</a:t>
            </a:r>
            <a:endParaRPr lang="ru-RU" sz="4000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Блок-схема: альтернативный процесс 23">
            <a:hlinkClick r:id="rId12" action="ppaction://hlinksldjump"/>
          </p:cNvPr>
          <p:cNvSpPr/>
          <p:nvPr/>
        </p:nvSpPr>
        <p:spPr>
          <a:xfrm>
            <a:off x="323528" y="2996952"/>
            <a:ext cx="3312368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chemeClr val="tx1">
                    <a:lumMod val="50000"/>
                  </a:schemeClr>
                </a:solidFill>
                <a:latin typeface="Futura New Bold" pitchFamily="34" charset="0"/>
              </a:rPr>
              <a:t>компьютер</a:t>
            </a:r>
            <a:endParaRPr lang="ru-RU" sz="3600" b="1" u="sng" dirty="0">
              <a:solidFill>
                <a:schemeClr val="tx1">
                  <a:lumMod val="50000"/>
                </a:schemeClr>
              </a:solidFill>
              <a:latin typeface="Futura New Bold" pitchFamily="34" charset="0"/>
            </a:endParaRPr>
          </a:p>
        </p:txBody>
      </p:sp>
      <p:sp>
        <p:nvSpPr>
          <p:cNvPr id="25" name="Блок-схема: альтернативный процесс 24">
            <a:hlinkClick r:id="rId12" action="ppaction://hlinksldjump"/>
          </p:cNvPr>
          <p:cNvSpPr/>
          <p:nvPr/>
        </p:nvSpPr>
        <p:spPr>
          <a:xfrm>
            <a:off x="439170" y="4869160"/>
            <a:ext cx="3196726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chemeClr val="tx1">
                    <a:lumMod val="50000"/>
                  </a:schemeClr>
                </a:solidFill>
                <a:latin typeface="Futura New Bold" pitchFamily="34" charset="0"/>
              </a:rPr>
              <a:t>палочки</a:t>
            </a:r>
            <a:endParaRPr lang="ru-RU" sz="3600" b="1" u="sng" dirty="0">
              <a:solidFill>
                <a:schemeClr val="tx1">
                  <a:lumMod val="50000"/>
                </a:schemeClr>
              </a:solidFill>
              <a:latin typeface="Futura New Bold" pitchFamily="34" charset="0"/>
            </a:endParaRPr>
          </a:p>
        </p:txBody>
      </p:sp>
      <p:sp>
        <p:nvSpPr>
          <p:cNvPr id="26" name="Блок-схема: альтернативный процесс 25">
            <a:hlinkClick r:id="rId13" action="ppaction://hlinksldjump"/>
          </p:cNvPr>
          <p:cNvSpPr/>
          <p:nvPr/>
        </p:nvSpPr>
        <p:spPr>
          <a:xfrm>
            <a:off x="578293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chemeClr val="tx1">
                    <a:lumMod val="50000"/>
                  </a:schemeClr>
                </a:solidFill>
                <a:latin typeface="Futura New Bold" pitchFamily="34" charset="0"/>
              </a:rPr>
              <a:t>счеты</a:t>
            </a:r>
            <a:endParaRPr lang="ru-RU" sz="3600" b="1" u="sng" dirty="0">
              <a:solidFill>
                <a:schemeClr val="tx1">
                  <a:lumMod val="50000"/>
                </a:schemeClr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>
            <a:hlinkClick r:id="rId12" action="ppaction://hlinksldjump"/>
          </p:cNvPr>
          <p:cNvSpPr/>
          <p:nvPr/>
        </p:nvSpPr>
        <p:spPr>
          <a:xfrm>
            <a:off x="5786446" y="300037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chemeClr val="tx1">
                    <a:lumMod val="50000"/>
                  </a:schemeClr>
                </a:solidFill>
                <a:latin typeface="Futura New Bold" pitchFamily="34" charset="0"/>
              </a:rPr>
              <a:t>камешки</a:t>
            </a:r>
            <a:endParaRPr lang="ru-RU" sz="3600" b="1" u="sng" dirty="0">
              <a:solidFill>
                <a:schemeClr val="tx1">
                  <a:lumMod val="50000"/>
                </a:schemeClr>
              </a:solidFill>
              <a:latin typeface="Futura New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4107" y="2951555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4950" y="4835015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59906" y="2960592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00658" y="4766753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926" y="771214"/>
            <a:ext cx="3981244" cy="5520291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4624"/>
            <a:ext cx="7848872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ВЕРНО!!!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ДЕРЖАТЬ!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5" y="2349734"/>
            <a:ext cx="2735449" cy="2735449"/>
          </a:xfrm>
          <a:prstGeom prst="rect">
            <a:avLst/>
          </a:prstGeom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584" y="5627712"/>
            <a:ext cx="609600" cy="609600"/>
          </a:xfrm>
          <a:prstGeom prst="rect">
            <a:avLst/>
          </a:prstGeom>
        </p:spPr>
      </p:pic>
      <p:pic>
        <p:nvPicPr>
          <p:cNvPr id="3174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05264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90" y="3197063"/>
            <a:ext cx="2735449" cy="2735449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5" y="3197063"/>
            <a:ext cx="3981244" cy="5520291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57" y="-1790454"/>
            <a:ext cx="3981244" cy="55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86" y="332656"/>
            <a:ext cx="89395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ЕЩЁ РАЗ</a:t>
            </a:r>
            <a:endParaRPr lang="ru-RU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61160"/>
            <a:ext cx="3130302" cy="3306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Кто хочет стать миллионером - правильный ответ на 6-ой вопро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5932512"/>
            <a:ext cx="609600" cy="609600"/>
          </a:xfrm>
          <a:prstGeom prst="rect">
            <a:avLst/>
          </a:prstGeom>
        </p:spPr>
      </p:pic>
      <p:pic>
        <p:nvPicPr>
          <p:cNvPr id="3277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34" y="5768205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42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835696" y="116632"/>
            <a:ext cx="5616624" cy="288032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7808" y="258600"/>
            <a:ext cx="7772400" cy="14562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друга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7767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12" y="3356992"/>
            <a:ext cx="1680048" cy="168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2852936"/>
            <a:ext cx="1546506" cy="20508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Кто хочет стать миллионером - звонок другу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92.8864" end="2887.4321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856" y="569972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1819" y="391521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419872" y="3745699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камешки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9670" y="3705919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379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1978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971600" y="1497060"/>
            <a:ext cx="7241207" cy="114008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>
              <a:defRPr/>
            </a:pPr>
            <a:r>
              <a:rPr lang="ru-RU" sz="4000" b="1" i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первый калькулятор?</a:t>
            </a:r>
            <a:endParaRPr lang="ru-RU" sz="4000" b="1" i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Блок-схема: альтернативный процесс 24">
            <a:hlinkClick r:id="rId12" action="ppaction://hlinksldjump"/>
          </p:cNvPr>
          <p:cNvSpPr/>
          <p:nvPr/>
        </p:nvSpPr>
        <p:spPr>
          <a:xfrm>
            <a:off x="5786446" y="478632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счеты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>
            <a:hlinkClick r:id="rId13" action="ppaction://hlinksldjump"/>
          </p:cNvPr>
          <p:cNvSpPr/>
          <p:nvPr/>
        </p:nvSpPr>
        <p:spPr>
          <a:xfrm>
            <a:off x="5778996" y="298610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камешки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99956" y="4706763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9956" y="2937455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9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1978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3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80960" cy="10668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Помощь  класса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563780"/>
              </p:ext>
            </p:extLst>
          </p:nvPr>
        </p:nvGraphicFramePr>
        <p:xfrm>
          <a:off x="506015" y="1412776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13" descr="podsk_z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9552" y="6165304"/>
            <a:ext cx="609600" cy="609600"/>
          </a:xfrm>
          <a:prstGeom prst="rect">
            <a:avLst/>
          </a:prstGeom>
        </p:spPr>
      </p:pic>
      <p:pic>
        <p:nvPicPr>
          <p:cNvPr id="2048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1978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00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4969" y="1184608"/>
            <a:ext cx="5162341" cy="316835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DINPro-Black" pitchFamily="50" charset="0"/>
              </a:rPr>
              <a:t>ВЫ получили </a:t>
            </a:r>
            <a:r>
              <a:rPr lang="ru-RU" sz="4400" b="1" dirty="0" smtClean="0">
                <a:solidFill>
                  <a:srgbClr val="FFFF00"/>
                </a:solidFill>
                <a:latin typeface="DINPro-Black" pitchFamily="50" charset="0"/>
              </a:rPr>
              <a:t>«несгораемую» </a:t>
            </a:r>
            <a:r>
              <a:rPr lang="ru-RU" sz="4400" b="1" dirty="0" smtClean="0">
                <a:latin typeface="DINPro-Black" pitchFamily="50" charset="0"/>
              </a:rPr>
              <a:t>оценку </a:t>
            </a:r>
            <a:r>
              <a:rPr lang="ru-RU" sz="4400" b="1" dirty="0" smtClean="0">
                <a:solidFill>
                  <a:srgbClr val="FF0000"/>
                </a:solidFill>
                <a:latin typeface="DINPro-Black" pitchFamily="50" charset="0"/>
              </a:rPr>
              <a:t>«ЧЕТВЁРКУ»!!!</a:t>
            </a:r>
            <a:endParaRPr lang="ru-RU" sz="4400" b="1" dirty="0">
              <a:solidFill>
                <a:srgbClr val="FF0000"/>
              </a:solidFill>
              <a:latin typeface="DINPro-Black" pitchFamily="50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8640"/>
            <a:ext cx="5482580" cy="9791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59" y="3843514"/>
            <a:ext cx="2598863" cy="2598863"/>
          </a:xfrm>
          <a:prstGeom prst="rect">
            <a:avLst/>
          </a:prstGeom>
        </p:spPr>
      </p:pic>
      <p:pic>
        <p:nvPicPr>
          <p:cNvPr id="6" name="e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9552" y="6093296"/>
            <a:ext cx="609600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320232"/>
            <a:ext cx="3456383" cy="28227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866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690814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1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2-конечная звезда 8"/>
          <p:cNvSpPr/>
          <p:nvPr/>
        </p:nvSpPr>
        <p:spPr>
          <a:xfrm>
            <a:off x="1050094" y="471005"/>
            <a:ext cx="7416824" cy="5861520"/>
          </a:xfrm>
          <a:prstGeom prst="star12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6840760" cy="403244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Ответив верно на 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вопросов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получаете «несгораемую» оценку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«пятёрку»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44824"/>
            <a:ext cx="1381125" cy="9810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0"/>
            <a:ext cx="952500" cy="114300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78" y="6021288"/>
            <a:ext cx="1381125" cy="981075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" y="332656"/>
            <a:ext cx="1381125" cy="9810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18146" y="9340"/>
            <a:ext cx="3240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rp And Molot" pitchFamily="50" charset="0"/>
              </a:rPr>
              <a:t>3 тур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rp And Molot" pitchFamily="50" charset="0"/>
            </a:endParaRPr>
          </a:p>
        </p:txBody>
      </p:sp>
      <p:sp>
        <p:nvSpPr>
          <p:cNvPr id="10" name="Управляющая кнопка: далее 9">
            <a:hlinkClick r:id="rId6" action="ppaction://hlinksldjump" highlightClick="1"/>
          </p:cNvPr>
          <p:cNvSpPr/>
          <p:nvPr/>
        </p:nvSpPr>
        <p:spPr>
          <a:xfrm>
            <a:off x="7524328" y="6093296"/>
            <a:ext cx="1368152" cy="648072"/>
          </a:xfrm>
          <a:prstGeom prst="actionButtonForwardNex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1 тур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691680" y="6080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8" grpId="0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322454" y="1340986"/>
            <a:ext cx="8335892" cy="129616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2800" dirty="0">
              <a:latin typeface="Futura New Bold" pitchFamily="34" charset="0"/>
            </a:endParaRPr>
          </a:p>
        </p:txBody>
      </p:sp>
      <p:sp>
        <p:nvSpPr>
          <p:cNvPr id="24" name="Блок-схема: альтернативный процесс 23">
            <a:hlinkClick r:id="rId12" action="ppaction://hlinksldjump"/>
          </p:cNvPr>
          <p:cNvSpPr/>
          <p:nvPr/>
        </p:nvSpPr>
        <p:spPr>
          <a:xfrm>
            <a:off x="755576" y="2996952"/>
            <a:ext cx="3456384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000" b="1" u="sng" dirty="0" smtClean="0">
                <a:solidFill>
                  <a:srgbClr val="0070C0"/>
                </a:solidFill>
                <a:latin typeface="Futura New Bold" pitchFamily="34" charset="0"/>
              </a:rPr>
              <a:t>сумма</a:t>
            </a:r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 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755576" y="4869160"/>
            <a:ext cx="360040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u="sng" dirty="0" smtClean="0">
                <a:solidFill>
                  <a:srgbClr val="0070C0"/>
                </a:solidFill>
                <a:latin typeface="Futura New Bold" pitchFamily="34" charset="0"/>
              </a:rPr>
              <a:t>произведение</a:t>
            </a:r>
            <a:endParaRPr lang="ru-RU" sz="3200" b="1" u="sng" dirty="0">
              <a:solidFill>
                <a:srgbClr val="0070C0"/>
              </a:solidFill>
              <a:latin typeface="Futura New Bold" pitchFamily="34" charset="0"/>
            </a:endParaRPr>
          </a:p>
        </p:txBody>
      </p:sp>
      <p:sp>
        <p:nvSpPr>
          <p:cNvPr id="26" name="Блок-схема: альтернативный процесс 25">
            <a:hlinkClick r:id="rId13" action="ppaction://hlinksldjump"/>
          </p:cNvPr>
          <p:cNvSpPr/>
          <p:nvPr/>
        </p:nvSpPr>
        <p:spPr>
          <a:xfrm>
            <a:off x="578293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70C0"/>
                </a:solidFill>
                <a:latin typeface="Futura New Bold" pitchFamily="34" charset="0"/>
              </a:rPr>
              <a:t>сумка</a:t>
            </a:r>
            <a:endParaRPr lang="ru-RU" sz="3600" b="1" u="sng" dirty="0">
              <a:solidFill>
                <a:srgbClr val="0070C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>
            <a:hlinkClick r:id="rId13" action="ppaction://hlinksldjump"/>
          </p:cNvPr>
          <p:cNvSpPr/>
          <p:nvPr/>
        </p:nvSpPr>
        <p:spPr>
          <a:xfrm>
            <a:off x="5778996" y="298610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70C0"/>
                </a:solidFill>
                <a:latin typeface="Futura New Bold" pitchFamily="34" charset="0"/>
              </a:rPr>
              <a:t>слагаемое</a:t>
            </a:r>
            <a:endParaRPr lang="ru-RU" sz="3600" b="1" u="sng" dirty="0">
              <a:solidFill>
                <a:srgbClr val="0070C0"/>
              </a:solidFill>
              <a:latin typeface="Futura New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1147" y="2906541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6763" y="480772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6214" y="2969874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8372" y="4762763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454" y="1323145"/>
            <a:ext cx="8335892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число,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полученное при сложении?</a:t>
            </a:r>
          </a:p>
        </p:txBody>
      </p:sp>
    </p:spTree>
    <p:extLst>
      <p:ext uri="{BB962C8B-B14F-4D97-AF65-F5344CB8AC3E}">
        <p14:creationId xmlns:p14="http://schemas.microsoft.com/office/powerpoint/2010/main" val="176082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03" y="866392"/>
            <a:ext cx="3630003" cy="5033269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4624"/>
            <a:ext cx="7848872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ВЕРНО!!!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ДЕРЖАТЬ!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382192"/>
            <a:ext cx="2702991" cy="2702991"/>
          </a:xfrm>
          <a:prstGeom prst="rect">
            <a:avLst/>
          </a:prstGeom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584" y="5627712"/>
            <a:ext cx="609600" cy="609600"/>
          </a:xfrm>
          <a:prstGeom prst="rect">
            <a:avLst/>
          </a:prstGeom>
        </p:spPr>
      </p:pic>
      <p:pic>
        <p:nvPicPr>
          <p:cNvPr id="1638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27712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27" y="3229521"/>
            <a:ext cx="2702991" cy="2702991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94" y="3229521"/>
            <a:ext cx="3630003" cy="5033269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73" y="-1444694"/>
            <a:ext cx="3630003" cy="503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80960" cy="10668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   </a:t>
            </a:r>
            <a:r>
              <a:rPr lang="ru-RU" sz="6700" b="1" dirty="0" smtClean="0">
                <a:solidFill>
                  <a:srgbClr val="FF0000"/>
                </a:solidFill>
              </a:rPr>
              <a:t>Помощь  класса</a:t>
            </a:r>
            <a:endParaRPr lang="ru-RU" sz="67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412776"/>
            <a:ext cx="7508433" cy="438685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odsk_z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8129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6800" y="5949280"/>
            <a:ext cx="609600" cy="609600"/>
          </a:xfrm>
          <a:prstGeom prst="rect">
            <a:avLst/>
          </a:prstGeom>
        </p:spPr>
      </p:pic>
      <p:pic>
        <p:nvPicPr>
          <p:cNvPr id="512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77272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73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86" y="332656"/>
            <a:ext cx="89395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ЕЩЁ РАЗ</a:t>
            </a:r>
            <a:endParaRPr lang="ru-RU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36044"/>
            <a:ext cx="3130302" cy="3306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Кто хочет стать миллионером - правильный ответ на 6-ой вопро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5932512"/>
            <a:ext cx="609600" cy="609600"/>
          </a:xfrm>
          <a:prstGeom prst="rect">
            <a:avLst/>
          </a:prstGeom>
        </p:spPr>
      </p:pic>
      <p:pic>
        <p:nvPicPr>
          <p:cNvPr id="3277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34" y="5768205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47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835696" y="116632"/>
            <a:ext cx="5616624" cy="288032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1683" y="240826"/>
            <a:ext cx="7772400" cy="14562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друга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7767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20" y="3094064"/>
            <a:ext cx="1809673" cy="1809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2852936"/>
            <a:ext cx="1546506" cy="20508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Кто хочет стать миллионером - звонок другу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92.8864" end="2887.4321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856" y="569972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1819" y="391521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466063" y="3770323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000" b="1" u="sng" dirty="0" smtClean="0">
                <a:solidFill>
                  <a:srgbClr val="0070C0"/>
                </a:solidFill>
                <a:latin typeface="Futura New Bold" pitchFamily="34" charset="0"/>
              </a:rPr>
              <a:t>сумма</a:t>
            </a:r>
            <a:endParaRPr lang="ru-RU" sz="4000" b="1" u="sng" dirty="0">
              <a:solidFill>
                <a:srgbClr val="0070C0"/>
              </a:solidFill>
              <a:latin typeface="Futura New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4593" y="3730543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379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1978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3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odsk_z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5" action="ppaction://hlinksldjump" highlightClick="1">
              <a:snd r:embed="rId6" name="50x50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67544" y="4653136"/>
            <a:ext cx="3384376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u="sng" dirty="0" smtClean="0">
                <a:solidFill>
                  <a:srgbClr val="0070C0"/>
                </a:solidFill>
                <a:latin typeface="Futura New Bold" pitchFamily="34" charset="0"/>
              </a:rPr>
              <a:t>произведение</a:t>
            </a:r>
            <a:endParaRPr lang="ru-RU" sz="3200" b="1" u="sng" dirty="0">
              <a:solidFill>
                <a:srgbClr val="0070C0"/>
              </a:solidFill>
              <a:latin typeface="Futura New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454" y="4592230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67544" y="2996952"/>
            <a:ext cx="3168352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70C0"/>
                </a:solidFill>
                <a:latin typeface="Futura New Bold" pitchFamily="34" charset="0"/>
              </a:rPr>
              <a:t>сумма</a:t>
            </a:r>
            <a:endParaRPr lang="ru-RU" sz="3600" b="1" u="sng" dirty="0">
              <a:solidFill>
                <a:srgbClr val="0070C0"/>
              </a:solidFill>
              <a:latin typeface="Futura New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8064" y="2917393"/>
            <a:ext cx="516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481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19" y="5733256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322454" y="1340986"/>
            <a:ext cx="8354002" cy="129616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2800" dirty="0" smtClean="0">
              <a:latin typeface="Futura New Bol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4999" y="1203251"/>
            <a:ext cx="81908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число,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40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полученное </a:t>
            </a:r>
            <a:r>
              <a:rPr lang="ru-RU" altLang="ru-RU" sz="40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сложении?</a:t>
            </a:r>
          </a:p>
        </p:txBody>
      </p:sp>
    </p:spTree>
    <p:extLst>
      <p:ext uri="{BB962C8B-B14F-4D97-AF65-F5344CB8AC3E}">
        <p14:creationId xmlns:p14="http://schemas.microsoft.com/office/powerpoint/2010/main" val="11228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80960" cy="10668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Помощь  класса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562135"/>
              </p:ext>
            </p:extLst>
          </p:nvPr>
        </p:nvGraphicFramePr>
        <p:xfrm>
          <a:off x="510956" y="1412776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13" descr="podsk_z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9552" y="6165304"/>
            <a:ext cx="609600" cy="609600"/>
          </a:xfrm>
          <a:prstGeom prst="rect">
            <a:avLst/>
          </a:prstGeom>
        </p:spPr>
      </p:pic>
      <p:pic>
        <p:nvPicPr>
          <p:cNvPr id="3584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00099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8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</a:t>
            </a:r>
            <a:r>
              <a:rPr lang="ru-RU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322454" y="1340986"/>
            <a:ext cx="8335892" cy="129616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2800" dirty="0" smtClean="0">
              <a:latin typeface="Futura New Bold" pitchFamily="34" charset="0"/>
            </a:endParaRPr>
          </a:p>
        </p:txBody>
      </p:sp>
      <p:sp>
        <p:nvSpPr>
          <p:cNvPr id="24" name="Блок-схема: альтернативный процесс 23">
            <a:hlinkClick r:id="rId12" action="ppaction://hlinksldjump"/>
          </p:cNvPr>
          <p:cNvSpPr/>
          <p:nvPr/>
        </p:nvSpPr>
        <p:spPr>
          <a:xfrm>
            <a:off x="755576" y="299695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>
                <a:solidFill>
                  <a:srgbClr val="00B0F0"/>
                </a:solidFill>
                <a:latin typeface="Futura New Bold" pitchFamily="34" charset="0"/>
              </a:rPr>
              <a:t>6</a:t>
            </a:r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 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5" name="Блок-схема: альтернативный процесс 24">
            <a:hlinkClick r:id="rId13" action="ppaction://hlinksldjump"/>
          </p:cNvPr>
          <p:cNvSpPr/>
          <p:nvPr/>
        </p:nvSpPr>
        <p:spPr>
          <a:xfrm>
            <a:off x="75557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2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6" name="Блок-схема: альтернативный процесс 25">
            <a:hlinkClick r:id="rId12" action="ppaction://hlinksldjump"/>
          </p:cNvPr>
          <p:cNvSpPr/>
          <p:nvPr/>
        </p:nvSpPr>
        <p:spPr>
          <a:xfrm>
            <a:off x="578293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>
                <a:solidFill>
                  <a:srgbClr val="00B0F0"/>
                </a:solidFill>
                <a:latin typeface="Futura New Bold" pitchFamily="34" charset="0"/>
              </a:rPr>
              <a:t>8</a:t>
            </a:r>
          </a:p>
        </p:txBody>
      </p:sp>
      <p:sp>
        <p:nvSpPr>
          <p:cNvPr id="27" name="Блок-схема: альтернативный процесс 26">
            <a:hlinkClick r:id="rId12" action="ppaction://hlinksldjump"/>
          </p:cNvPr>
          <p:cNvSpPr/>
          <p:nvPr/>
        </p:nvSpPr>
        <p:spPr>
          <a:xfrm>
            <a:off x="5778996" y="298610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>
                <a:solidFill>
                  <a:srgbClr val="00B0F0"/>
                </a:solidFill>
                <a:latin typeface="Futura New Bold" pitchFamily="34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6267" y="2952608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8064" y="486916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76287" y="2944639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76287" y="4794049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302671"/>
            <a:ext cx="8335892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Гусь весит 2 кг. Сколько он будет весить, если встанет на одну ногу?</a:t>
            </a:r>
            <a:endParaRPr lang="ru-RU" sz="36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7" y="564148"/>
            <a:ext cx="4352984" cy="6035736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4624"/>
            <a:ext cx="7848872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ВЕРНО!!!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ДЕРЖАТЬ!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382192"/>
            <a:ext cx="2847007" cy="2847007"/>
          </a:xfrm>
          <a:prstGeom prst="rect">
            <a:avLst/>
          </a:prstGeom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584" y="5627712"/>
            <a:ext cx="609600" cy="609600"/>
          </a:xfrm>
          <a:prstGeom prst="rect">
            <a:avLst/>
          </a:prstGeom>
        </p:spPr>
      </p:pic>
      <p:pic>
        <p:nvPicPr>
          <p:cNvPr id="1638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27712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41" y="2944193"/>
            <a:ext cx="2847007" cy="2847007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95" y="-1749783"/>
            <a:ext cx="4352984" cy="6035736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2" y="2896674"/>
            <a:ext cx="4352984" cy="60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0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86" y="332656"/>
            <a:ext cx="89395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ЕЩЁ РАЗ</a:t>
            </a:r>
            <a:endParaRPr lang="ru-RU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9460"/>
            <a:ext cx="2770262" cy="29258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Кто хочет стать миллионером - правильный ответ на 6-ой вопро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5932512"/>
            <a:ext cx="609600" cy="609600"/>
          </a:xfrm>
          <a:prstGeom prst="rect">
            <a:avLst/>
          </a:prstGeom>
        </p:spPr>
      </p:pic>
      <p:pic>
        <p:nvPicPr>
          <p:cNvPr id="3277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34" y="5768205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3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835696" y="116632"/>
            <a:ext cx="5616624" cy="288032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7808" y="127211"/>
            <a:ext cx="7772400" cy="14562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друга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7767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6" y="2779870"/>
            <a:ext cx="2123867" cy="212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2779870"/>
            <a:ext cx="1601605" cy="21238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Кто хочет стать миллионером - звонок другу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92.8864" end="2887.4321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856" y="569972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1819" y="391521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563888" y="376095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2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7803" y="3682885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379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1978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05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odsk_z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5" action="ppaction://hlinksldjump" highlightClick="1">
              <a:snd r:embed="rId6" name="50x50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755576" y="4653136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2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7268" y="4573577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749413" y="3080283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>
                <a:solidFill>
                  <a:srgbClr val="00B0F0"/>
                </a:solidFill>
                <a:latin typeface="Futura New Bold" pitchFamily="34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83045" y="2984010"/>
            <a:ext cx="516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Г</a:t>
            </a:r>
          </a:p>
        </p:txBody>
      </p:sp>
      <p:pic>
        <p:nvPicPr>
          <p:cNvPr id="3481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19" y="5733256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322454" y="1340986"/>
            <a:ext cx="8335892" cy="129616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dirty="0" smtClean="0">
                <a:latin typeface="Futura New Bold" pitchFamily="34" charset="0"/>
              </a:rPr>
              <a:t> </a:t>
            </a:r>
            <a:endParaRPr lang="ru-RU" sz="2800" dirty="0">
              <a:latin typeface="Futura New Bol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1352" y="1207051"/>
            <a:ext cx="833589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Гусь весит 2 кг. Сколько он будет весить, если встанет на одну ногу?</a:t>
            </a:r>
          </a:p>
        </p:txBody>
      </p:sp>
    </p:spTree>
    <p:extLst>
      <p:ext uri="{BB962C8B-B14F-4D97-AF65-F5344CB8AC3E}">
        <p14:creationId xmlns:p14="http://schemas.microsoft.com/office/powerpoint/2010/main" val="35113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80960" cy="10668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Помощь  класса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945710"/>
              </p:ext>
            </p:extLst>
          </p:nvPr>
        </p:nvGraphicFramePr>
        <p:xfrm>
          <a:off x="510956" y="1412776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13" descr="podsk_z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9552" y="6165304"/>
            <a:ext cx="609600" cy="609600"/>
          </a:xfrm>
          <a:prstGeom prst="rect">
            <a:avLst/>
          </a:prstGeom>
        </p:spPr>
      </p:pic>
      <p:pic>
        <p:nvPicPr>
          <p:cNvPr id="3072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00099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7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835696" y="116632"/>
            <a:ext cx="5616624" cy="288032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8447" y="476672"/>
            <a:ext cx="7772400" cy="14562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друга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2" y="2110258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72" y="2852936"/>
            <a:ext cx="1600275" cy="2448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Кто хочет стать миллионером - звонок другу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92.8864" end="2887.4321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856" y="5699720"/>
            <a:ext cx="609600" cy="609600"/>
          </a:xfrm>
          <a:prstGeom prst="rect">
            <a:avLst/>
          </a:prstGeom>
        </p:spPr>
      </p:pic>
      <p:pic>
        <p:nvPicPr>
          <p:cNvPr id="614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98" y="5668810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альтернативный процесс 9">
            <a:hlinkClick r:id="rId9" action="ppaction://hlinksldjump"/>
          </p:cNvPr>
          <p:cNvSpPr/>
          <p:nvPr/>
        </p:nvSpPr>
        <p:spPr>
          <a:xfrm>
            <a:off x="2843808" y="3765890"/>
            <a:ext cx="3011136" cy="1133982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ДВА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3852538"/>
            <a:ext cx="4844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39702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146347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322454" y="1340986"/>
            <a:ext cx="8335892" cy="129616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2800" dirty="0" smtClean="0">
              <a:latin typeface="Futura New Bold" pitchFamily="34" charset="0"/>
            </a:endParaRPr>
          </a:p>
        </p:txBody>
      </p:sp>
      <p:sp>
        <p:nvSpPr>
          <p:cNvPr id="24" name="Блок-схема: альтернативный процесс 23">
            <a:hlinkClick r:id="rId12" action="ppaction://hlinksldjump"/>
          </p:cNvPr>
          <p:cNvSpPr/>
          <p:nvPr/>
        </p:nvSpPr>
        <p:spPr>
          <a:xfrm>
            <a:off x="755576" y="299695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20 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5" name="Блок-схема: альтернативный процесс 24">
            <a:hlinkClick r:id="rId12" action="ppaction://hlinksldjump"/>
          </p:cNvPr>
          <p:cNvSpPr/>
          <p:nvPr/>
        </p:nvSpPr>
        <p:spPr>
          <a:xfrm>
            <a:off x="75557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80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6" name="Блок-схема: альтернативный процесс 25">
            <a:hlinkClick r:id="rId12" action="ppaction://hlinksldjump"/>
          </p:cNvPr>
          <p:cNvSpPr/>
          <p:nvPr/>
        </p:nvSpPr>
        <p:spPr>
          <a:xfrm>
            <a:off x="578293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10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>
            <a:hlinkClick r:id="rId13" action="ppaction://hlinksldjump"/>
          </p:cNvPr>
          <p:cNvSpPr/>
          <p:nvPr/>
        </p:nvSpPr>
        <p:spPr>
          <a:xfrm>
            <a:off x="5778996" y="298610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40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0252" y="2913976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2699" y="4789601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69927" y="2883835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39898" y="4762763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1379" y="1264276"/>
            <a:ext cx="8064895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пальчиков </a:t>
            </a:r>
          </a:p>
          <a:p>
            <a:pPr lvl="0" algn="ctr">
              <a:spcAft>
                <a:spcPts val="1000"/>
              </a:spcAft>
            </a:pP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руках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мальчиков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06" y="1061316"/>
            <a:ext cx="3911844" cy="5424063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4624"/>
            <a:ext cx="7848872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ВЕРНО!!!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ДЕРЖАТЬ!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30003"/>
            <a:ext cx="2951125" cy="2951125"/>
          </a:xfrm>
          <a:prstGeom prst="rect">
            <a:avLst/>
          </a:prstGeom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584" y="5627712"/>
            <a:ext cx="609600" cy="609600"/>
          </a:xfrm>
          <a:prstGeom prst="rect">
            <a:avLst/>
          </a:prstGeom>
        </p:spPr>
      </p:pic>
      <p:pic>
        <p:nvPicPr>
          <p:cNvPr id="1638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27712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34" y="2840075"/>
            <a:ext cx="2951125" cy="2951125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06655"/>
            <a:ext cx="3911844" cy="5424063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72" y="-1875320"/>
            <a:ext cx="3911844" cy="54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86" y="332656"/>
            <a:ext cx="89395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ЕЩЁ РАЗ</a:t>
            </a:r>
            <a:endParaRPr lang="ru-RU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26326"/>
            <a:ext cx="3130302" cy="3306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Кто хочет стать миллионером - правильный ответ на 6-ой вопро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5932512"/>
            <a:ext cx="609600" cy="609600"/>
          </a:xfrm>
          <a:prstGeom prst="rect">
            <a:avLst/>
          </a:prstGeom>
        </p:spPr>
      </p:pic>
      <p:pic>
        <p:nvPicPr>
          <p:cNvPr id="3277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34" y="5768205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835696" y="116632"/>
            <a:ext cx="5616624" cy="288032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1683" y="240826"/>
            <a:ext cx="7772400" cy="14562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друга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7767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9" y="3231470"/>
            <a:ext cx="2141745" cy="2141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2636912"/>
            <a:ext cx="1709409" cy="22668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Кто хочет стать миллионером - звонок другу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92.8864" end="2887.4321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856" y="569972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1819" y="391521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453078" y="3763938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40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6011" y="376393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Г</a:t>
            </a:r>
          </a:p>
        </p:txBody>
      </p:sp>
      <p:pic>
        <p:nvPicPr>
          <p:cNvPr id="3379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1978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89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odsk_z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5" action="ppaction://hlinksldjump" highlightClick="1">
              <a:snd r:embed="rId6" name="50x50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5749413" y="479715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10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3479" y="4694758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749413" y="3080283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40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2901" y="3080283"/>
            <a:ext cx="516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Г</a:t>
            </a:r>
          </a:p>
        </p:txBody>
      </p:sp>
      <p:pic>
        <p:nvPicPr>
          <p:cNvPr id="3481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19" y="5733256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293841" y="1393739"/>
            <a:ext cx="8335892" cy="129616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2800" dirty="0" smtClean="0">
              <a:latin typeface="Futura New Bol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75787" y="14016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пальчиков на руках 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мальчиков?</a:t>
            </a:r>
            <a:endParaRPr lang="ru-RU" sz="3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80960" cy="10668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Помощь  класса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412776"/>
            <a:ext cx="7508433" cy="438685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odsk_z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6800" y="5949280"/>
            <a:ext cx="609600" cy="609600"/>
          </a:xfrm>
          <a:prstGeom prst="rect">
            <a:avLst/>
          </a:prstGeom>
        </p:spPr>
      </p:pic>
      <p:pic>
        <p:nvPicPr>
          <p:cNvPr id="9218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784973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99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</a:t>
            </a:r>
            <a:r>
              <a:rPr lang="ru-RU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322454" y="1340986"/>
            <a:ext cx="8335892" cy="129616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одного цветка четыре лепестка.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сколько лепестков у трех таких цветков?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Блок-схема: альтернативный процесс 23">
            <a:hlinkClick r:id="rId12" action="ppaction://hlinksldjump"/>
          </p:cNvPr>
          <p:cNvSpPr/>
          <p:nvPr/>
        </p:nvSpPr>
        <p:spPr>
          <a:xfrm>
            <a:off x="755576" y="299695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4 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5" name="Блок-схема: альтернативный процесс 24">
            <a:hlinkClick r:id="rId12" action="ppaction://hlinksldjump"/>
          </p:cNvPr>
          <p:cNvSpPr/>
          <p:nvPr/>
        </p:nvSpPr>
        <p:spPr>
          <a:xfrm>
            <a:off x="75557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8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6" name="Блок-схема: альтернативный процесс 25">
            <a:hlinkClick r:id="rId12" action="ppaction://hlinksldjump"/>
          </p:cNvPr>
          <p:cNvSpPr/>
          <p:nvPr/>
        </p:nvSpPr>
        <p:spPr>
          <a:xfrm>
            <a:off x="578293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6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>
            <a:hlinkClick r:id="rId13" action="ppaction://hlinksldjump"/>
          </p:cNvPr>
          <p:cNvSpPr/>
          <p:nvPr/>
        </p:nvSpPr>
        <p:spPr>
          <a:xfrm>
            <a:off x="5778996" y="298610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12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6346" y="2915712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6088" y="482938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02989" y="2996952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00472" y="4740444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42" y="542087"/>
            <a:ext cx="4222287" cy="5854515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4624"/>
            <a:ext cx="7848872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ВЕРНО!!!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ДЕРЖАТЬ!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6" y="2141538"/>
            <a:ext cx="2655614" cy="2655614"/>
          </a:xfrm>
          <a:prstGeom prst="rect">
            <a:avLst/>
          </a:prstGeom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584" y="5627712"/>
            <a:ext cx="609600" cy="609600"/>
          </a:xfrm>
          <a:prstGeom prst="rect">
            <a:avLst/>
          </a:prstGeom>
        </p:spPr>
      </p:pic>
      <p:pic>
        <p:nvPicPr>
          <p:cNvPr id="1638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27712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889" y="2978368"/>
            <a:ext cx="2655614" cy="2655614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27" y="-1749876"/>
            <a:ext cx="4222287" cy="5854515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2" y="2700454"/>
            <a:ext cx="4222287" cy="58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1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86" y="332656"/>
            <a:ext cx="89395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ЕЩЁ РАЗ</a:t>
            </a:r>
            <a:endParaRPr lang="ru-RU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15536"/>
            <a:ext cx="3130302" cy="3306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Кто хочет стать миллионером - правильный ответ на 6-ой вопро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5932512"/>
            <a:ext cx="609600" cy="609600"/>
          </a:xfrm>
          <a:prstGeom prst="rect">
            <a:avLst/>
          </a:prstGeom>
        </p:spPr>
      </p:pic>
      <p:pic>
        <p:nvPicPr>
          <p:cNvPr id="3277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34" y="5768205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9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835696" y="116632"/>
            <a:ext cx="5616624" cy="288032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8695" y="236599"/>
            <a:ext cx="7772400" cy="14562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друга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7767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95" y="2858640"/>
            <a:ext cx="1841401" cy="184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2682444"/>
            <a:ext cx="1675074" cy="22212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Кто хочет стать миллионером - звонок другу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92.8864" end="2887.4321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856" y="569972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1819" y="391521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154151" y="3751879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12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9852" y="3684270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379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1978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5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odsk_za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6" action="ppaction://hlinksldjump" highlightClick="1">
              <a:snd r:embed="rId7" name="50x50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</a:t>
            </a:r>
            <a:r>
              <a:rPr lang="ru-RU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New Bold" pitchFamily="34" charset="0"/>
              </a:rPr>
              <a:t>1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New Bold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971600" y="1497060"/>
            <a:ext cx="7241207" cy="943926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5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5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сапога пара.</a:t>
            </a:r>
          </a:p>
          <a:p>
            <a:pPr algn="ctr">
              <a:defRPr/>
            </a:pPr>
            <a:r>
              <a:rPr lang="ru-RU" sz="4800" b="1" i="1" dirty="0" smtClean="0">
                <a:solidFill>
                  <a:schemeClr val="bg1"/>
                </a:solidFill>
                <a:latin typeface="Futura New Bold" pitchFamily="34" charset="0"/>
              </a:rPr>
              <a:t> </a:t>
            </a:r>
            <a:endParaRPr lang="ru-RU" sz="4800" b="1" i="1" dirty="0">
              <a:solidFill>
                <a:schemeClr val="bg1"/>
              </a:solidFill>
              <a:latin typeface="Futura New Bold" pitchFamily="34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777305" y="2986099"/>
            <a:ext cx="3084289" cy="133901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ЧЕТЫРЕ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500688" y="2986099"/>
            <a:ext cx="3158628" cy="1349867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ДВА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5749" y="3066344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9956" y="3044970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7170" name="Picture 2">
            <a:hlinkClick r:id="rId9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3670" y="5085184"/>
            <a:ext cx="1792379" cy="93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6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odsk_z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5" action="ppaction://hlinksldjump" highlightClick="1">
              <a:snd r:embed="rId6" name="50x50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5749413" y="479715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6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7476" y="4757372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643570" y="2928934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12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1866" y="2889154"/>
            <a:ext cx="516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481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19" y="5733256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322454" y="1340986"/>
            <a:ext cx="8335892" cy="1296161"/>
            <a:chOff x="449" y="-1008"/>
            <a:chExt cx="3480" cy="2425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449" y="-1008"/>
              <a:ext cx="3480" cy="24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800" dirty="0" smtClean="0">
                  <a:latin typeface="Futura New Bold" pitchFamily="34" charset="0"/>
                </a:rPr>
                <a:t>У этого цветка четыре лепестка.</a:t>
              </a:r>
            </a:p>
            <a:p>
              <a:pPr algn="ctr">
                <a:defRPr/>
              </a:pPr>
              <a:r>
                <a:rPr lang="ru-RU" sz="2800" dirty="0" smtClean="0">
                  <a:latin typeface="Futura New Bold" pitchFamily="34" charset="0"/>
                </a:rPr>
                <a:t>А сколько лепестков у трех таких цветков?</a:t>
              </a:r>
              <a:endParaRPr lang="ru-RU" sz="2800" dirty="0">
                <a:latin typeface="Futura New Bold" pitchFamily="34" charset="0"/>
              </a:endParaRPr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gray">
            <a:xfrm flipV="1">
              <a:off x="745" y="-1008"/>
              <a:ext cx="2998" cy="1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 rot="10800000">
              <a:off x="706" y="1272"/>
              <a:ext cx="3023" cy="13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495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80960" cy="10668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Помощь  класса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412776"/>
            <a:ext cx="7508433" cy="438685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odsk_z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6800" y="5949280"/>
            <a:ext cx="609600" cy="609600"/>
          </a:xfrm>
          <a:prstGeom prst="rect">
            <a:avLst/>
          </a:prstGeom>
        </p:spPr>
      </p:pic>
      <p:pic>
        <p:nvPicPr>
          <p:cNvPr id="9218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784973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99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322454" y="1340986"/>
            <a:ext cx="8335892" cy="129616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2800" dirty="0" smtClean="0">
              <a:latin typeface="Futura New Bold" pitchFamily="34" charset="0"/>
            </a:endParaRPr>
          </a:p>
        </p:txBody>
      </p:sp>
      <p:sp>
        <p:nvSpPr>
          <p:cNvPr id="24" name="Блок-схема: альтернативный процесс 23">
            <a:hlinkClick r:id="rId12" action="ppaction://hlinksldjump"/>
          </p:cNvPr>
          <p:cNvSpPr/>
          <p:nvPr/>
        </p:nvSpPr>
        <p:spPr>
          <a:xfrm>
            <a:off x="755576" y="299695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>
                <a:solidFill>
                  <a:srgbClr val="00B0F0"/>
                </a:solidFill>
                <a:latin typeface="Futura New Bold" pitchFamily="34" charset="0"/>
              </a:rPr>
              <a:t>6</a:t>
            </a:r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 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5" name="Блок-схема: альтернативный процесс 24">
            <a:hlinkClick r:id="rId13" action="ppaction://hlinksldjump"/>
          </p:cNvPr>
          <p:cNvSpPr/>
          <p:nvPr/>
        </p:nvSpPr>
        <p:spPr>
          <a:xfrm>
            <a:off x="75557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>
                <a:solidFill>
                  <a:srgbClr val="00B0F0"/>
                </a:solidFill>
                <a:latin typeface="Futura New Bold" pitchFamily="34" charset="0"/>
              </a:rPr>
              <a:t>7</a:t>
            </a:r>
          </a:p>
        </p:txBody>
      </p:sp>
      <p:sp>
        <p:nvSpPr>
          <p:cNvPr id="26" name="Блок-схема: альтернативный процесс 25">
            <a:hlinkClick r:id="rId13" action="ppaction://hlinksldjump"/>
          </p:cNvPr>
          <p:cNvSpPr/>
          <p:nvPr/>
        </p:nvSpPr>
        <p:spPr>
          <a:xfrm>
            <a:off x="578293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2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>
            <a:hlinkClick r:id="rId13" action="ppaction://hlinksldjump"/>
          </p:cNvPr>
          <p:cNvSpPr/>
          <p:nvPr/>
        </p:nvSpPr>
        <p:spPr>
          <a:xfrm>
            <a:off x="5778996" y="298610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4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1533" y="2952608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3980" y="4789601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6258" y="2936115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92132" y="4762763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6076" y="1510915"/>
            <a:ext cx="6591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козлят съел волк?   </a:t>
            </a:r>
            <a:endParaRPr lang="ru-RU" sz="4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04" y="483064"/>
            <a:ext cx="4136960" cy="5736203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4624"/>
            <a:ext cx="7848872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ВЕРНО!!!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ДЕРЖАТЬ!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5" y="2140144"/>
            <a:ext cx="2873031" cy="2873031"/>
          </a:xfrm>
          <a:prstGeom prst="rect">
            <a:avLst/>
          </a:prstGeom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584" y="5627712"/>
            <a:ext cx="609600" cy="609600"/>
          </a:xfrm>
          <a:prstGeom prst="rect">
            <a:avLst/>
          </a:prstGeom>
        </p:spPr>
      </p:pic>
      <p:pic>
        <p:nvPicPr>
          <p:cNvPr id="1638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7883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18169"/>
            <a:ext cx="2873031" cy="2873031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48" y="2918169"/>
            <a:ext cx="4136960" cy="5736203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04" y="-1788363"/>
            <a:ext cx="4136960" cy="573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7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86" y="332656"/>
            <a:ext cx="89395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ПОДУМАЙ ЕЩЁ РАЗ</a:t>
            </a:r>
            <a:endParaRPr lang="ru-RU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29000"/>
            <a:ext cx="2842270" cy="3001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Кто хочет стать миллионером - правильный ответ на 6-ой вопро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5932512"/>
            <a:ext cx="609600" cy="609600"/>
          </a:xfrm>
          <a:prstGeom prst="rect">
            <a:avLst/>
          </a:prstGeom>
        </p:spPr>
      </p:pic>
      <p:pic>
        <p:nvPicPr>
          <p:cNvPr id="3277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34" y="5768205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49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835696" y="116632"/>
            <a:ext cx="5616624" cy="288032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1683" y="127211"/>
            <a:ext cx="7772400" cy="14562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друга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7767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11" y="3004292"/>
            <a:ext cx="1899445" cy="189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2795477"/>
            <a:ext cx="1589836" cy="21082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Кто хочет стать миллионером - звонок другу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92.8864" end="2887.4321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856" y="569972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1819" y="391521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203848" y="368699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6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7087" y="3669034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379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1978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7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odsk_z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5" action="ppaction://hlinksldjump" highlightClick="1">
              <a:snd r:embed="rId6" name="50x50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714348" y="478632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>
                <a:solidFill>
                  <a:srgbClr val="00B0F0"/>
                </a:solidFill>
                <a:latin typeface="Futura New Bold" pitchFamily="34" charset="0"/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4706763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755576" y="299695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>
                <a:solidFill>
                  <a:srgbClr val="00B0F0"/>
                </a:solidFill>
                <a:latin typeface="Futura New Bold" pitchFamily="34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6428" y="2952608"/>
            <a:ext cx="516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481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19" y="5733256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322454" y="1340986"/>
            <a:ext cx="8335892" cy="129616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2800" dirty="0" smtClean="0">
              <a:latin typeface="Futura New Bol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10982" y="161651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козлят съел волк?   </a:t>
            </a:r>
          </a:p>
        </p:txBody>
      </p:sp>
    </p:spTree>
    <p:extLst>
      <p:ext uri="{BB962C8B-B14F-4D97-AF65-F5344CB8AC3E}">
        <p14:creationId xmlns:p14="http://schemas.microsoft.com/office/powerpoint/2010/main" val="42522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80960" cy="10668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Помощь  класса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562135"/>
              </p:ext>
            </p:extLst>
          </p:nvPr>
        </p:nvGraphicFramePr>
        <p:xfrm>
          <a:off x="510956" y="1412776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13" descr="podsk_z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9552" y="6165304"/>
            <a:ext cx="609600" cy="609600"/>
          </a:xfrm>
          <a:prstGeom prst="rect">
            <a:avLst/>
          </a:prstGeom>
        </p:spPr>
      </p:pic>
      <p:pic>
        <p:nvPicPr>
          <p:cNvPr id="3584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00099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8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то хочет стать миллионером - правильный ответ на 6-ой вопрос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6763" y="5949950"/>
            <a:ext cx="609600" cy="609600"/>
          </a:xfrm>
        </p:spPr>
      </p:pic>
      <p:pic>
        <p:nvPicPr>
          <p:cNvPr id="4" name="Picture 13" descr="podsk_za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odsk_frien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1008063" cy="739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odsk_5050">
            <a:hlinkClick r:id="rId9" action="ppaction://hlinksldjump">
              <a:snd r:embed="rId10" name="50x50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47" y="285750"/>
            <a:ext cx="998537" cy="731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85750"/>
            <a:ext cx="3744416" cy="911002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322454" y="1340986"/>
            <a:ext cx="8335892" cy="129616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месяц «лишний»?</a:t>
            </a:r>
            <a:endParaRPr lang="ru-RU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Блок-схема: альтернативный процесс 23">
            <a:hlinkClick r:id="rId12" action="ppaction://hlinksldjump"/>
          </p:cNvPr>
          <p:cNvSpPr/>
          <p:nvPr/>
        </p:nvSpPr>
        <p:spPr>
          <a:xfrm>
            <a:off x="755576" y="2996952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апрель 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5" name="Блок-схема: альтернативный процесс 24">
            <a:hlinkClick r:id="rId12" action="ppaction://hlinksldjump"/>
          </p:cNvPr>
          <p:cNvSpPr/>
          <p:nvPr/>
        </p:nvSpPr>
        <p:spPr>
          <a:xfrm>
            <a:off x="75557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март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6" name="Блок-схема: альтернативный процесс 25">
            <a:hlinkClick r:id="rId12" action="ppaction://hlinksldjump"/>
          </p:cNvPr>
          <p:cNvSpPr/>
          <p:nvPr/>
        </p:nvSpPr>
        <p:spPr>
          <a:xfrm>
            <a:off x="5782936" y="486916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май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7" name="Блок-схема: альтернативный процесс 26">
            <a:hlinkClick r:id="rId13" action="ppaction://hlinksldjump"/>
          </p:cNvPr>
          <p:cNvSpPr/>
          <p:nvPr/>
        </p:nvSpPr>
        <p:spPr>
          <a:xfrm>
            <a:off x="5778996" y="2986100"/>
            <a:ext cx="2880320" cy="93610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b="1" u="sng" dirty="0" smtClean="0">
                <a:solidFill>
                  <a:srgbClr val="00B0F0"/>
                </a:solidFill>
                <a:latin typeface="Futura New Bold" pitchFamily="34" charset="0"/>
              </a:rPr>
              <a:t>февраль</a:t>
            </a:r>
            <a:endParaRPr lang="ru-RU" sz="3600" b="1" u="sng" dirty="0">
              <a:solidFill>
                <a:srgbClr val="00B0F0"/>
              </a:solidFill>
              <a:latin typeface="Futura New Bol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0432" y="2906541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0432" y="482938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78996" y="2917393"/>
            <a:ext cx="499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27047" y="4789601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22731"/>
            <a:ext cx="4569008" cy="6335269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4624"/>
            <a:ext cx="7848872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ВЕРНО!!!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ДЕРЖАТЬ!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6947"/>
            <a:ext cx="3168352" cy="3168352"/>
          </a:xfrm>
          <a:prstGeom prst="rect">
            <a:avLst/>
          </a:prstGeom>
        </p:spPr>
      </p:pic>
      <p:pic>
        <p:nvPicPr>
          <p:cNvPr id="7" name="fal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7584" y="5627712"/>
            <a:ext cx="609600" cy="609600"/>
          </a:xfrm>
          <a:prstGeom prst="rect">
            <a:avLst/>
          </a:prstGeom>
        </p:spPr>
      </p:pic>
      <p:pic>
        <p:nvPicPr>
          <p:cNvPr id="1638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678837"/>
            <a:ext cx="17922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48" y="2658662"/>
            <a:ext cx="3168352" cy="3168352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1" y="2749015"/>
            <a:ext cx="4569008" cy="6335269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72" y="-2166520"/>
            <a:ext cx="4569008" cy="633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7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1363</TotalTime>
  <Words>1186</Words>
  <Application>Microsoft Office PowerPoint</Application>
  <PresentationFormat>Экран (4:3)</PresentationFormat>
  <Paragraphs>562</Paragraphs>
  <Slides>117</Slides>
  <Notes>0</Notes>
  <HiddenSlides>0</HiddenSlides>
  <MMClips>100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117</vt:i4>
      </vt:variant>
    </vt:vector>
  </HeadingPairs>
  <TitlesOfParts>
    <vt:vector size="126" baseType="lpstr">
      <vt:lpstr>Arial</vt:lpstr>
      <vt:lpstr>Bookman Old Style</vt:lpstr>
      <vt:lpstr>Calibri</vt:lpstr>
      <vt:lpstr>Calibri Light</vt:lpstr>
      <vt:lpstr>DINPro-Black</vt:lpstr>
      <vt:lpstr>Futura New Bold</vt:lpstr>
      <vt:lpstr>Serp And Molot</vt:lpstr>
      <vt:lpstr>Times New Roman</vt:lpstr>
      <vt:lpstr>Небеса</vt:lpstr>
      <vt:lpstr>Презентация PowerPoint</vt:lpstr>
      <vt:lpstr>Презентация PowerPoint</vt:lpstr>
      <vt:lpstr>Ответив верно на        4 вопроса вы получаете «несгораемую» оценку «тройку»</vt:lpstr>
      <vt:lpstr>Презентация PowerPoint</vt:lpstr>
      <vt:lpstr>Презентация PowerPoint</vt:lpstr>
      <vt:lpstr>Презентация PowerPoint</vt:lpstr>
      <vt:lpstr>   Помощь  класса</vt:lpstr>
      <vt:lpstr>Ответ друга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   Помощь  класса</vt:lpstr>
      <vt:lpstr>Ответ друга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 друга</vt:lpstr>
      <vt:lpstr>Презентация PowerPoint</vt:lpstr>
      <vt:lpstr>   Помощь  класса</vt:lpstr>
      <vt:lpstr>Презентация PowerPoint</vt:lpstr>
      <vt:lpstr>Презентация PowerPoint</vt:lpstr>
      <vt:lpstr>Презентация PowerPoint</vt:lpstr>
      <vt:lpstr>Ответ друга</vt:lpstr>
      <vt:lpstr>Презентация PowerPoint</vt:lpstr>
      <vt:lpstr>   Помощь  класса</vt:lpstr>
      <vt:lpstr>ВЫ получили «несгораемую» оценку «ТРОЙКУ»!!!</vt:lpstr>
      <vt:lpstr>Ответив верно на        6 вопросов вы получаете «несгораемую» оценку «четвёрку»</vt:lpstr>
      <vt:lpstr>Презентация PowerPoint</vt:lpstr>
      <vt:lpstr>Презентация PowerPoint</vt:lpstr>
      <vt:lpstr>Презентация PowerPoint</vt:lpstr>
      <vt:lpstr>Ответ друга</vt:lpstr>
      <vt:lpstr>Презентация PowerPoint</vt:lpstr>
      <vt:lpstr>   Помощь  класса</vt:lpstr>
      <vt:lpstr>Презентация PowerPoint</vt:lpstr>
      <vt:lpstr>Презентация PowerPoint</vt:lpstr>
      <vt:lpstr>Презентация PowerPoint</vt:lpstr>
      <vt:lpstr>Ответ друга</vt:lpstr>
      <vt:lpstr>Презентация PowerPoint</vt:lpstr>
      <vt:lpstr>   Помощь  класса</vt:lpstr>
      <vt:lpstr>Презентация PowerPoint</vt:lpstr>
      <vt:lpstr>Презентация PowerPoint</vt:lpstr>
      <vt:lpstr>Презентация PowerPoint</vt:lpstr>
      <vt:lpstr>Ответ друга</vt:lpstr>
      <vt:lpstr>Презентация PowerPoint</vt:lpstr>
      <vt:lpstr>   Помощь  класса</vt:lpstr>
      <vt:lpstr>Презентация PowerPoint</vt:lpstr>
      <vt:lpstr>Презентация PowerPoint</vt:lpstr>
      <vt:lpstr>Презентация PowerPoint</vt:lpstr>
      <vt:lpstr>Ответ друга</vt:lpstr>
      <vt:lpstr>Презентация PowerPoint</vt:lpstr>
      <vt:lpstr>   Помощь  класса</vt:lpstr>
      <vt:lpstr>Презентация PowerPoint</vt:lpstr>
      <vt:lpstr>Презентация PowerPoint</vt:lpstr>
      <vt:lpstr>Презентация PowerPoint</vt:lpstr>
      <vt:lpstr>Ответ друга</vt:lpstr>
      <vt:lpstr>Презентация PowerPoint</vt:lpstr>
      <vt:lpstr>   Помощь  класса</vt:lpstr>
      <vt:lpstr>Презентация PowerPoint</vt:lpstr>
      <vt:lpstr>Презентация PowerPoint</vt:lpstr>
      <vt:lpstr>Презентация PowerPoint</vt:lpstr>
      <vt:lpstr>Ответ друга</vt:lpstr>
      <vt:lpstr>Презентация PowerPoint</vt:lpstr>
      <vt:lpstr>   Помощь  класса</vt:lpstr>
      <vt:lpstr>ВЫ получили «несгораемую» оценку «ЧЕТВЁРКУ»!!!</vt:lpstr>
      <vt:lpstr>Ответив верно на   8  вопросов вы получаете «несгораемую» оценку «пятёрку»</vt:lpstr>
      <vt:lpstr>Презентация PowerPoint</vt:lpstr>
      <vt:lpstr>Презентация PowerPoint</vt:lpstr>
      <vt:lpstr>Презентация PowerPoint</vt:lpstr>
      <vt:lpstr>Ответ друга</vt:lpstr>
      <vt:lpstr>Презентация PowerPoint</vt:lpstr>
      <vt:lpstr>   Помощь  класса</vt:lpstr>
      <vt:lpstr>Презентация PowerPoint</vt:lpstr>
      <vt:lpstr>Презентация PowerPoint</vt:lpstr>
      <vt:lpstr>Презентация PowerPoint</vt:lpstr>
      <vt:lpstr>Ответ друга</vt:lpstr>
      <vt:lpstr>Презентация PowerPoint</vt:lpstr>
      <vt:lpstr>   Помощь  класса</vt:lpstr>
      <vt:lpstr>Презентация PowerPoint</vt:lpstr>
      <vt:lpstr>Презентация PowerPoint</vt:lpstr>
      <vt:lpstr>Презентация PowerPoint</vt:lpstr>
      <vt:lpstr>Ответ друга</vt:lpstr>
      <vt:lpstr>Презентация PowerPoint</vt:lpstr>
      <vt:lpstr>   Помощь  класса</vt:lpstr>
      <vt:lpstr>Презентация PowerPoint</vt:lpstr>
      <vt:lpstr>Презентация PowerPoint</vt:lpstr>
      <vt:lpstr>Презентация PowerPoint</vt:lpstr>
      <vt:lpstr>Ответ друга</vt:lpstr>
      <vt:lpstr>Презентация PowerPoint</vt:lpstr>
      <vt:lpstr>   Помощь  класса</vt:lpstr>
      <vt:lpstr>Презентация PowerPoint</vt:lpstr>
      <vt:lpstr>Презентация PowerPoint</vt:lpstr>
      <vt:lpstr>Презентация PowerPoint</vt:lpstr>
      <vt:lpstr>Ответ друга</vt:lpstr>
      <vt:lpstr>Презентация PowerPoint</vt:lpstr>
      <vt:lpstr>   Помощь  класса</vt:lpstr>
      <vt:lpstr>Презентация PowerPoint</vt:lpstr>
      <vt:lpstr>Презентация PowerPoint</vt:lpstr>
      <vt:lpstr>Презентация PowerPoint</vt:lpstr>
      <vt:lpstr>Ответ друга</vt:lpstr>
      <vt:lpstr>Презентация PowerPoint</vt:lpstr>
      <vt:lpstr>   Помощь  класса</vt:lpstr>
      <vt:lpstr>Презентация PowerPoint</vt:lpstr>
      <vt:lpstr>Презентация PowerPoint</vt:lpstr>
      <vt:lpstr>Презентация PowerPoint</vt:lpstr>
      <vt:lpstr>Ответ друга</vt:lpstr>
      <vt:lpstr>Презентация PowerPoint</vt:lpstr>
      <vt:lpstr>   Помощь  класса</vt:lpstr>
      <vt:lpstr>Презентация PowerPoint</vt:lpstr>
      <vt:lpstr>Презентация PowerPoint</vt:lpstr>
      <vt:lpstr>Презентация PowerPoint</vt:lpstr>
      <vt:lpstr>Ответ друга</vt:lpstr>
      <vt:lpstr>Презентация PowerPoint</vt:lpstr>
      <vt:lpstr>   Помощь  класса</vt:lpstr>
      <vt:lpstr>ПОЗДРАВЛЯЕМ!!! ВЫ СТАЛИ «ОТЛИЧНИКОМ»!!!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esef</dc:creator>
  <cp:lastModifiedBy>Влад Веснин</cp:lastModifiedBy>
  <cp:revision>215</cp:revision>
  <dcterms:created xsi:type="dcterms:W3CDTF">2012-02-09T11:38:39Z</dcterms:created>
  <dcterms:modified xsi:type="dcterms:W3CDTF">2017-02-06T17:22:59Z</dcterms:modified>
</cp:coreProperties>
</file>