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71" r:id="rId2"/>
    <p:sldId id="258" r:id="rId3"/>
    <p:sldId id="276" r:id="rId4"/>
    <p:sldId id="259" r:id="rId5"/>
    <p:sldId id="260" r:id="rId6"/>
    <p:sldId id="273" r:id="rId7"/>
    <p:sldId id="261" r:id="rId8"/>
    <p:sldId id="262" r:id="rId9"/>
    <p:sldId id="264" r:id="rId10"/>
    <p:sldId id="265" r:id="rId11"/>
    <p:sldId id="266" r:id="rId12"/>
    <p:sldId id="274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6600"/>
    <a:srgbClr val="99CCFF"/>
    <a:srgbClr val="DDDDDD"/>
    <a:srgbClr val="000066"/>
    <a:srgbClr val="FFFF6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709" autoAdjust="0"/>
  </p:normalViewPr>
  <p:slideViewPr>
    <p:cSldViewPr>
      <p:cViewPr varScale="1">
        <p:scale>
          <a:sx n="110" d="100"/>
          <a:sy n="110" d="100"/>
        </p:scale>
        <p:origin x="162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pPr>
              <a:defRPr/>
            </a:pPr>
            <a:fld id="{984733BC-2EF7-4A38-93FF-58D97AD527F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0107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C57C1589-FA10-44EF-BA28-27A0F0216EE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8077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C57C1589-FA10-44EF-BA28-27A0F0216EE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360614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C57C1589-FA10-44EF-BA28-27A0F0216EE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8016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C57C1589-FA10-44EF-BA28-27A0F0216EE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39628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C57C1589-FA10-44EF-BA28-27A0F0216EE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51310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507DF5-0DBD-430E-A9B7-4799DE481D2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0072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9150E3-F0BE-4395-A484-6E7B4E1B036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87567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94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67F8B-5FE3-48F8-88F9-E4F1F2B3168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3675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9A15E7-EED5-4F91-B054-F2EA53F5069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2078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D8D74418-E002-4619-96BC-0647FA7DF66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4245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3A3C9257-FA99-4BB0-BB68-D6223B627CD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2559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B7F69348-21D1-4ED3-8234-1E448AFD41E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3173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083CF3-12AF-4066-BB3E-F1923E5FFFC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3878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C8653-5DDF-4E0B-8BE7-7FCA9610C55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9476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1C41A3-9D85-4ADD-B3F9-F7282D695DC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3691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8FC44E7E-3699-4108-A690-46FA385A5A8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3422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C57C1589-FA10-44EF-BA28-27A0F0216EE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0285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  <p:sldLayoutId id="2147483900" r:id="rId12"/>
    <p:sldLayoutId id="2147483901" r:id="rId13"/>
    <p:sldLayoutId id="2147483902" r:id="rId14"/>
    <p:sldLayoutId id="2147483903" r:id="rId15"/>
    <p:sldLayoutId id="2147483904" r:id="rId16"/>
    <p:sldLayoutId id="214748390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9127" y="114833"/>
            <a:ext cx="8784976" cy="144655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>
            <a:spAutoFit/>
            <a:scene3d>
              <a:camera prst="perspectiveRelaxed"/>
              <a:lightRig rig="threePt" dir="t"/>
            </a:scene3d>
          </a:bodyPr>
          <a:lstStyle/>
          <a:p>
            <a:pPr algn="ctr">
              <a:defRPr/>
            </a:pPr>
            <a:r>
              <a:rPr lang="ru-RU" sz="4400" b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400" b="1" dirty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sz="4400" b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одземные богатства земли.</a:t>
            </a:r>
            <a:endParaRPr lang="en-US" sz="4400" b="1" dirty="0">
              <a:ln w="18000">
                <a:solidFill>
                  <a:srgbClr val="C000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22224" y="4727642"/>
            <a:ext cx="4070256" cy="1477328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r">
              <a:defRPr/>
            </a:pPr>
            <a:r>
              <a:rPr lang="ru-RU" b="1" dirty="0" smtClean="0">
                <a:ln w="18000">
                  <a:solidFill>
                    <a:schemeClr val="accent5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00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Презентацию подготовил: </a:t>
            </a:r>
          </a:p>
          <a:p>
            <a:pPr algn="r">
              <a:defRPr/>
            </a:pPr>
            <a:r>
              <a:rPr lang="ru-RU" b="1" dirty="0" smtClean="0">
                <a:ln w="18000">
                  <a:solidFill>
                    <a:schemeClr val="accent5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00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воспитатель СП МБОУ «СОШ №2 </a:t>
            </a:r>
          </a:p>
          <a:p>
            <a:pPr algn="r">
              <a:defRPr/>
            </a:pPr>
            <a:r>
              <a:rPr lang="ru-RU" b="1" dirty="0" smtClean="0">
                <a:ln w="18000">
                  <a:solidFill>
                    <a:schemeClr val="accent5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00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г. Калининска Саратовской области» - Детский сад «Почемучка» </a:t>
            </a:r>
          </a:p>
          <a:p>
            <a:pPr algn="r">
              <a:defRPr/>
            </a:pPr>
            <a:r>
              <a:rPr lang="ru-RU" b="1" dirty="0" smtClean="0">
                <a:ln w="18000">
                  <a:solidFill>
                    <a:schemeClr val="accent5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00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Иващенко Елена Николаевна</a:t>
            </a:r>
            <a:endParaRPr lang="ru-RU" b="1" dirty="0">
              <a:ln w="18000">
                <a:solidFill>
                  <a:schemeClr val="accent5">
                    <a:lumMod val="75000"/>
                  </a:schemeClr>
                </a:solidFill>
                <a:prstDash val="solid"/>
                <a:miter lim="800000"/>
              </a:ln>
              <a:solidFill>
                <a:srgbClr val="00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http://im3-tub-ru.yandex.net/i?id=557239832-62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8542" y="3604070"/>
            <a:ext cx="2643206" cy="2357454"/>
          </a:xfrm>
          <a:prstGeom prst="rect">
            <a:avLst/>
          </a:prstGeom>
          <a:noFill/>
        </p:spPr>
      </p:pic>
      <p:pic>
        <p:nvPicPr>
          <p:cNvPr id="27652" name="Picture 4" descr="http://im2-tub-ru.yandex.net/i?id=95814476-32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5546" y="1949601"/>
            <a:ext cx="2428892" cy="2643206"/>
          </a:xfrm>
          <a:prstGeom prst="rect">
            <a:avLst/>
          </a:prstGeom>
          <a:noFill/>
        </p:spPr>
      </p:pic>
      <p:pic>
        <p:nvPicPr>
          <p:cNvPr id="27654" name="Picture 6" descr="http://im7-tub-ru.yandex.net/i?id=387180459-27-72&amp;n=21"/>
          <p:cNvPicPr>
            <a:picLocks noChangeAspect="1" noChangeArrowheads="1"/>
          </p:cNvPicPr>
          <p:nvPr/>
        </p:nvPicPr>
        <p:blipFill rotWithShape="1">
          <a:blip r:embed="rId4"/>
          <a:srcRect b="7526"/>
          <a:stretch/>
        </p:blipFill>
        <p:spPr bwMode="auto">
          <a:xfrm>
            <a:off x="5973395" y="1628800"/>
            <a:ext cx="2858467" cy="2376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500063"/>
            <a:ext cx="5643563" cy="714375"/>
          </a:xfrm>
        </p:spPr>
        <p:txBody>
          <a:bodyPr lIns="0" rIns="0" bIns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006600"/>
                </a:solidFill>
              </a:rPr>
              <a:t>           Железная </a:t>
            </a:r>
            <a:r>
              <a:rPr lang="ru-RU" sz="4000" b="1" dirty="0">
                <a:solidFill>
                  <a:srgbClr val="006600"/>
                </a:solidFill>
              </a:rPr>
              <a:t>руда</a:t>
            </a:r>
          </a:p>
        </p:txBody>
      </p:sp>
      <p:pic>
        <p:nvPicPr>
          <p:cNvPr id="4" name="Содержимое 3" descr="железная руда.jp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785938"/>
            <a:ext cx="1928813" cy="1795462"/>
          </a:xfrm>
        </p:spPr>
      </p:pic>
      <p:pic>
        <p:nvPicPr>
          <p:cNvPr id="1026" name="Picture 2" descr="C:\Users\Рысь\Downloads\карьер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4286256"/>
            <a:ext cx="21145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Users\Рысь\Downloads\завод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4143380"/>
            <a:ext cx="26670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C:\Users\Рысь\Downloads\магнит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6125" y="4643438"/>
            <a:ext cx="2200275" cy="180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Содержимое 2"/>
          <p:cNvSpPr txBox="1">
            <a:spLocks/>
          </p:cNvSpPr>
          <p:nvPr/>
        </p:nvSpPr>
        <p:spPr>
          <a:xfrm>
            <a:off x="2500298" y="1714488"/>
            <a:ext cx="4286250" cy="20193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914400" indent="-91440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Твердое</a:t>
            </a:r>
          </a:p>
          <a:p>
            <a:pPr marL="914400" indent="-91440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Чёрного цвета</a:t>
            </a:r>
          </a:p>
          <a:p>
            <a:pPr marL="914400" indent="-91440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Непрозрачное</a:t>
            </a:r>
          </a:p>
          <a:p>
            <a:pPr marL="914400" indent="-91440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Плотное</a:t>
            </a:r>
          </a:p>
          <a:p>
            <a:pPr marL="914400" indent="-91440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Притягивает металлические предметы</a:t>
            </a: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endParaRPr lang="ru-RU" sz="2600" dirty="0">
              <a:latin typeface="+mn-lt"/>
            </a:endParaRPr>
          </a:p>
        </p:txBody>
      </p:sp>
      <p:pic>
        <p:nvPicPr>
          <p:cNvPr id="17418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388" y="2285992"/>
            <a:ext cx="209553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8" name="Picture 2" descr="http://im5-tub-ru.yandex.net/i?id=148437881-71-72&amp;n=2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29388" y="571480"/>
            <a:ext cx="1876425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356" name="Group 68"/>
          <p:cNvGraphicFramePr>
            <a:graphicFrameLocks noGrp="1"/>
          </p:cNvGraphicFramePr>
          <p:nvPr>
            <p:ph/>
          </p:nvPr>
        </p:nvGraphicFramePr>
        <p:xfrm>
          <a:off x="457200" y="274638"/>
          <a:ext cx="8229600" cy="1100138"/>
        </p:xfrm>
        <a:graphic>
          <a:graphicData uri="http://schemas.openxmlformats.org/drawingml/2006/table">
            <a:tbl>
              <a:tblPr/>
              <a:tblGrid>
                <a:gridCol w="8229600"/>
              </a:tblGrid>
              <a:tr h="11001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Песок</a:t>
                      </a:r>
                      <a:endParaRPr kumimoji="0" lang="ru-RU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643688" y="3857625"/>
            <a:ext cx="1928812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ctr">
              <a:buClr>
                <a:schemeClr val="hlink"/>
              </a:buClr>
              <a:defRPr/>
            </a:pPr>
            <a:r>
              <a:rPr lang="ru-RU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8434" name="Picture 2" descr="http://im6-tub-ru.yandex.net/i?id=583629835-35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492896"/>
            <a:ext cx="3927950" cy="3579310"/>
          </a:xfrm>
          <a:prstGeom prst="rect">
            <a:avLst/>
          </a:prstGeom>
          <a:noFill/>
        </p:spPr>
      </p:pic>
      <p:pic>
        <p:nvPicPr>
          <p:cNvPr id="18436" name="Picture 4" descr="http://orlada.com/files/poster/foto/7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492896"/>
            <a:ext cx="4229080" cy="3607849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85720" y="1714488"/>
            <a:ext cx="84296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6600"/>
                </a:solidFill>
              </a:rPr>
              <a:t>Природный песок — рыхлая смесь зёрен крупностью 0,10—5 мм, образовавшаяся в результате разрушения твёрдых горных пород.</a:t>
            </a:r>
            <a:endParaRPr lang="ru-RU" b="1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+mj-lt"/>
              </a:rPr>
              <a:t>Спасибо за внимание!!!</a:t>
            </a:r>
          </a:p>
          <a:p>
            <a:pPr algn="ctr"/>
            <a:endParaRPr lang="ru-RU" sz="4400" dirty="0">
              <a:solidFill>
                <a:srgbClr val="FF0000"/>
              </a:solidFill>
              <a:latin typeface="+mj-lt"/>
            </a:endParaRPr>
          </a:p>
          <a:p>
            <a:pPr algn="ctr"/>
            <a:endParaRPr lang="ru-RU" sz="4400" dirty="0" smtClean="0">
              <a:solidFill>
                <a:srgbClr val="FF0000"/>
              </a:solidFill>
              <a:latin typeface="+mj-lt"/>
            </a:endParaRPr>
          </a:p>
          <a:p>
            <a:pPr algn="ctr"/>
            <a:endParaRPr lang="ru-RU" sz="4400" dirty="0">
              <a:solidFill>
                <a:srgbClr val="FF0000"/>
              </a:solidFill>
              <a:latin typeface="+mj-lt"/>
            </a:endParaRPr>
          </a:p>
          <a:p>
            <a:pPr algn="ctr"/>
            <a:endParaRPr lang="ru-RU" sz="44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40768"/>
            <a:ext cx="822960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94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Содержимое 2"/>
          <p:cNvGrpSpPr>
            <a:grpSpLocks noGrp="1"/>
          </p:cNvGrpSpPr>
          <p:nvPr/>
        </p:nvGrpSpPr>
        <p:grpSpPr bwMode="auto">
          <a:xfrm>
            <a:off x="357159" y="1000108"/>
            <a:ext cx="8513792" cy="5075256"/>
            <a:chOff x="288" y="585"/>
            <a:chExt cx="5230" cy="3465"/>
          </a:xfrm>
        </p:grpSpPr>
        <p:pic>
          <p:nvPicPr>
            <p:cNvPr id="10248" name="Содержимое 2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90" y="808"/>
              <a:ext cx="5228" cy="3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00" name="Text Box 4"/>
            <p:cNvSpPr txBox="1">
              <a:spLocks noChangeArrowheads="1"/>
            </p:cNvSpPr>
            <p:nvPr/>
          </p:nvSpPr>
          <p:spPr bwMode="auto">
            <a:xfrm>
              <a:off x="288" y="585"/>
              <a:ext cx="5184" cy="346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>
              <a:noFill/>
              <a:miter lim="800000"/>
              <a:headEnd/>
              <a:tailEnd/>
            </a:ln>
          </p:spPr>
          <p:style>
            <a:lnRef idx="0">
              <a:scrgbClr r="0" g="0" b="0"/>
            </a:lnRef>
            <a:fillRef idx="1002">
              <a:schemeClr val="lt1"/>
            </a:fillRef>
            <a:effectRef idx="0">
              <a:scrgbClr r="0" g="0" b="0"/>
            </a:effectRef>
            <a:fontRef idx="major"/>
          </p:style>
          <p:txBody>
            <a:bodyPr/>
            <a:lstStyle/>
            <a:p>
              <a:pPr marL="273050" indent="-27305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/>
              </a:pPr>
              <a:endParaRPr lang="ru-RU" sz="2600" b="1" dirty="0" smtClean="0">
                <a:solidFill>
                  <a:srgbClr val="000000"/>
                </a:solidFill>
                <a:cs typeface="Arial" charset="0"/>
              </a:endParaRPr>
            </a:p>
            <a:p>
              <a:pPr marL="273050" indent="-27305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/>
              </a:pPr>
              <a:r>
                <a:rPr lang="ru-RU" sz="2600" b="1" dirty="0" smtClean="0">
                  <a:solidFill>
                    <a:srgbClr val="000000"/>
                  </a:solidFill>
                  <a:cs typeface="Arial" charset="0"/>
                </a:rPr>
                <a:t>Какие природные материалы </a:t>
              </a:r>
              <a:r>
                <a:rPr lang="ru-RU" sz="2600" b="1" dirty="0">
                  <a:solidFill>
                    <a:srgbClr val="000000"/>
                  </a:solidFill>
                  <a:cs typeface="Arial" charset="0"/>
                </a:rPr>
                <a:t>люди используют для строительства домов? </a:t>
              </a:r>
              <a:endParaRPr lang="ru-RU" sz="2600" b="1" dirty="0" smtClean="0">
                <a:solidFill>
                  <a:srgbClr val="000000"/>
                </a:solidFill>
                <a:cs typeface="Arial" charset="0"/>
              </a:endParaRPr>
            </a:p>
            <a:p>
              <a:pPr marL="273050" indent="-27305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/>
              </a:pPr>
              <a:endParaRPr lang="ru-RU" sz="2600" b="1" dirty="0">
                <a:solidFill>
                  <a:srgbClr val="000000"/>
                </a:solidFill>
                <a:cs typeface="Arial" charset="0"/>
              </a:endParaRPr>
            </a:p>
            <a:p>
              <a:pPr marL="273050" indent="-27305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None/>
                <a:defRPr/>
              </a:pPr>
              <a:r>
                <a:rPr lang="ru-RU" sz="2600" i="1" dirty="0">
                  <a:solidFill>
                    <a:srgbClr val="000000"/>
                  </a:solidFill>
                  <a:cs typeface="Arial" charset="0"/>
                </a:rPr>
                <a:t>  </a:t>
              </a:r>
              <a:r>
                <a:rPr lang="ru-RU" sz="2600" i="1" dirty="0" smtClean="0">
                  <a:solidFill>
                    <a:srgbClr val="000000"/>
                  </a:solidFill>
                  <a:cs typeface="Arial" charset="0"/>
                </a:rPr>
                <a:t>                        </a:t>
              </a:r>
              <a:endParaRPr lang="ru-RU" sz="2600" i="1" dirty="0">
                <a:solidFill>
                  <a:srgbClr val="000000"/>
                </a:solidFill>
                <a:cs typeface="Arial" charset="0"/>
              </a:endParaRPr>
            </a:p>
            <a:p>
              <a:pPr marL="273050" indent="-27305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None/>
                <a:defRPr/>
              </a:pPr>
              <a:r>
                <a:rPr lang="ru-RU" sz="2600" dirty="0">
                  <a:solidFill>
                    <a:srgbClr val="000000"/>
                  </a:solidFill>
                  <a:cs typeface="Arial" charset="0"/>
                </a:rPr>
                <a:t>	</a:t>
              </a:r>
              <a:endParaRPr lang="ru-RU" sz="2600" i="1" dirty="0">
                <a:solidFill>
                  <a:srgbClr val="000000"/>
                </a:solidFill>
                <a:cs typeface="Arial" charset="0"/>
              </a:endParaRPr>
            </a:p>
            <a:p>
              <a:pPr marL="273050" indent="-27305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/>
              </a:pPr>
              <a:r>
                <a:rPr lang="ru-RU" sz="2600" b="1" dirty="0">
                  <a:solidFill>
                    <a:srgbClr val="000000"/>
                  </a:solidFill>
                  <a:cs typeface="Arial" charset="0"/>
                </a:rPr>
                <a:t>Чем люди отапливают </a:t>
              </a:r>
              <a:r>
                <a:rPr lang="ru-RU" sz="2600" b="1" dirty="0" smtClean="0">
                  <a:solidFill>
                    <a:srgbClr val="000000"/>
                  </a:solidFill>
                  <a:cs typeface="Arial" charset="0"/>
                </a:rPr>
                <a:t>дома? </a:t>
              </a:r>
            </a:p>
            <a:p>
              <a:pPr marL="273050" indent="-27305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None/>
                <a:defRPr/>
              </a:pPr>
              <a:r>
                <a:rPr lang="ru-RU" sz="2600" dirty="0" smtClean="0">
                  <a:solidFill>
                    <a:srgbClr val="000000"/>
                  </a:solidFill>
                  <a:cs typeface="Arial" charset="0"/>
                </a:rPr>
                <a:t>	</a:t>
              </a:r>
              <a:endParaRPr lang="ru-RU" sz="2600" i="1" dirty="0" smtClean="0">
                <a:solidFill>
                  <a:srgbClr val="000000"/>
                </a:solidFill>
                <a:cs typeface="Arial" charset="0"/>
              </a:endParaRPr>
            </a:p>
            <a:p>
              <a:pPr marL="273050" indent="-27305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None/>
                <a:defRPr/>
              </a:pPr>
              <a:r>
                <a:rPr lang="ru-RU" sz="2600" i="1" dirty="0" smtClean="0">
                  <a:solidFill>
                    <a:srgbClr val="000000"/>
                  </a:solidFill>
                  <a:cs typeface="Arial" charset="0"/>
                </a:rPr>
                <a:t>                                    </a:t>
              </a:r>
              <a:endParaRPr lang="ru-RU" sz="2600" i="1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3" name="Прямоугольник 3"/>
          <p:cNvGrpSpPr>
            <a:grpSpLocks/>
          </p:cNvGrpSpPr>
          <p:nvPr/>
        </p:nvGrpSpPr>
        <p:grpSpPr bwMode="auto">
          <a:xfrm>
            <a:off x="1043608" y="153426"/>
            <a:ext cx="7358114" cy="857208"/>
            <a:chOff x="852" y="1329"/>
            <a:chExt cx="4009" cy="1708"/>
          </a:xfrm>
        </p:grpSpPr>
        <p:pic>
          <p:nvPicPr>
            <p:cNvPr id="10244" name="Прямоугольник 3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52" y="1329"/>
              <a:ext cx="4009" cy="17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03" name="Text Box 7"/>
            <p:cNvSpPr txBox="1">
              <a:spLocks noChangeArrowheads="1"/>
            </p:cNvSpPr>
            <p:nvPr/>
          </p:nvSpPr>
          <p:spPr bwMode="auto">
            <a:xfrm>
              <a:off x="900" y="1350"/>
              <a:ext cx="3915" cy="162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8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Полезные ископаемые</a:t>
              </a:r>
            </a:p>
          </p:txBody>
        </p:sp>
      </p:grpSp>
      <p:pic>
        <p:nvPicPr>
          <p:cNvPr id="1026" name="Picture 2" descr="http://go4.imgsmail.ru/imgpreview?key=http%3A//desktop.kazansoft.ru/bigimages/nature/trees/img-eabf6.jpg&amp;mb=imgdb_preview_1156&amp;q=90&amp;w=13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48" y="2424078"/>
            <a:ext cx="1656184" cy="1335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go4.imgsmail.ru/imgpreview?key=http%3A//abu.kiev.ua/filez/1300030876_melkiy-rechnoy-pesok_87024.jpg&amp;mb=imgdb_preview_1746&amp;q=90&amp;w=13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905" y="2420888"/>
            <a:ext cx="1466272" cy="1338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go1.imgsmail.ru/imgpreview?key=http%3A//www.taday.ru/data/740/689/1234/1.jpg&amp;mb=imgdb_preview_643&amp;q=90&amp;w=13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145" y="2420888"/>
            <a:ext cx="1714445" cy="1338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go1.imgsmail.ru/imgpreview?key=http%3A//files.builderclub.com/uploads/articles/saman-izgotovleniye-samannogo-bloka/glina.jpg&amp;mb=imgdb_preview_1405&amp;q=90&amp;w=14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420888"/>
            <a:ext cx="1741490" cy="1338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://go2.imgsmail.ru/imgpreview?key=http%3A//private.peterlink.ru/fish/060514-firewood-1.jpg&amp;mb=imgdb_preview_1496&amp;q=90&amp;w=15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4357873"/>
            <a:ext cx="2123352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go3.imgsmail.ru/imgpreview?key=http%3A//img2.board.com.ua/a/2000595328/wm/1-kommercheskoe-predlozhenie-po-postavke-ugolnyih.jpg&amp;mb=imgdb_preview_143&amp;q=90&amp;w=13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417717"/>
            <a:ext cx="2308485" cy="1654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://go1.imgsmail.ru/imgpreview?key=http%3A//img1.ubr.ua/article/352x288/1f017.jpg&amp;mb=imgdb_preview_100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2851" y="4357873"/>
            <a:ext cx="2654443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Содержимое 2"/>
          <p:cNvGrpSpPr>
            <a:grpSpLocks noGrp="1"/>
          </p:cNvGrpSpPr>
          <p:nvPr/>
        </p:nvGrpSpPr>
        <p:grpSpPr bwMode="auto">
          <a:xfrm>
            <a:off x="360415" y="986926"/>
            <a:ext cx="8510536" cy="5085509"/>
            <a:chOff x="290" y="576"/>
            <a:chExt cx="5228" cy="3472"/>
          </a:xfrm>
        </p:grpSpPr>
        <p:pic>
          <p:nvPicPr>
            <p:cNvPr id="10248" name="Содержимое 2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90" y="808"/>
              <a:ext cx="5228" cy="3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00" name="Text Box 4"/>
            <p:cNvSpPr txBox="1">
              <a:spLocks noChangeArrowheads="1"/>
            </p:cNvSpPr>
            <p:nvPr/>
          </p:nvSpPr>
          <p:spPr bwMode="auto">
            <a:xfrm>
              <a:off x="290" y="576"/>
              <a:ext cx="5184" cy="346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>
              <a:noFill/>
              <a:miter lim="800000"/>
              <a:headEnd/>
              <a:tailEnd/>
            </a:ln>
          </p:spPr>
          <p:style>
            <a:lnRef idx="0">
              <a:scrgbClr r="0" g="0" b="0"/>
            </a:lnRef>
            <a:fillRef idx="1002">
              <a:schemeClr val="lt1"/>
            </a:fillRef>
            <a:effectRef idx="0">
              <a:scrgbClr r="0" g="0" b="0"/>
            </a:effectRef>
            <a:fontRef idx="major"/>
          </p:style>
          <p:txBody>
            <a:bodyPr/>
            <a:lstStyle/>
            <a:p>
              <a:pPr marL="273050" indent="-27305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None/>
                <a:defRPr/>
              </a:pPr>
              <a:endParaRPr lang="ru-RU" sz="2600" b="1" dirty="0">
                <a:solidFill>
                  <a:srgbClr val="000000"/>
                </a:solidFill>
                <a:cs typeface="Arial" charset="0"/>
              </a:endParaRPr>
            </a:p>
            <a:p>
              <a:pPr marL="273050" indent="-27305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None/>
                <a:defRPr/>
              </a:pPr>
              <a:r>
                <a:rPr lang="ru-RU" sz="2600" b="1" dirty="0" smtClean="0">
                  <a:solidFill>
                    <a:srgbClr val="000000"/>
                  </a:solidFill>
                  <a:cs typeface="Arial" charset="0"/>
                </a:rPr>
                <a:t>              Где </a:t>
              </a:r>
              <a:r>
                <a:rPr lang="ru-RU" sz="2600" b="1" dirty="0">
                  <a:solidFill>
                    <a:srgbClr val="000000"/>
                  </a:solidFill>
                  <a:cs typeface="Arial" charset="0"/>
                </a:rPr>
                <a:t>люди берут эти материалы? </a:t>
              </a:r>
            </a:p>
            <a:p>
              <a:pPr marL="273050" indent="-27305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None/>
                <a:defRPr/>
              </a:pPr>
              <a:r>
                <a:rPr lang="ru-RU" sz="2600" dirty="0">
                  <a:solidFill>
                    <a:srgbClr val="000000"/>
                  </a:solidFill>
                  <a:cs typeface="Arial" charset="0"/>
                </a:rPr>
                <a:t>	</a:t>
              </a:r>
              <a:r>
                <a:rPr lang="ru-RU" sz="2600" dirty="0" smtClean="0">
                  <a:solidFill>
                    <a:srgbClr val="000000"/>
                  </a:solidFill>
                  <a:cs typeface="Arial" charset="0"/>
                </a:rPr>
                <a:t>            </a:t>
              </a:r>
              <a:r>
                <a:rPr lang="ru-RU" sz="2600" i="1" dirty="0" smtClean="0">
                  <a:solidFill>
                    <a:srgbClr val="000000"/>
                  </a:solidFill>
                  <a:cs typeface="Arial" charset="0"/>
                </a:rPr>
                <a:t>(</a:t>
              </a:r>
              <a:r>
                <a:rPr lang="ru-RU" sz="2600" i="1" dirty="0">
                  <a:solidFill>
                    <a:srgbClr val="000000"/>
                  </a:solidFill>
                  <a:cs typeface="Arial" charset="0"/>
                </a:rPr>
                <a:t>природа, земля</a:t>
              </a:r>
              <a:r>
                <a:rPr lang="ru-RU" sz="2600" i="1" dirty="0" smtClean="0">
                  <a:solidFill>
                    <a:srgbClr val="000000"/>
                  </a:solidFill>
                  <a:cs typeface="Arial" charset="0"/>
                </a:rPr>
                <a:t>) </a:t>
              </a:r>
            </a:p>
            <a:p>
              <a:pPr marL="273050" indent="-27305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None/>
                <a:defRPr/>
              </a:pPr>
              <a:endParaRPr lang="ru-RU" sz="2600" i="1" dirty="0">
                <a:solidFill>
                  <a:srgbClr val="000000"/>
                </a:solidFill>
                <a:cs typeface="Arial" charset="0"/>
              </a:endParaRPr>
            </a:p>
            <a:p>
              <a:pPr marL="273050" indent="-27305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None/>
                <a:defRPr/>
              </a:pPr>
              <a:endParaRPr lang="ru-RU" sz="2600" i="1" dirty="0" smtClean="0">
                <a:solidFill>
                  <a:srgbClr val="000000"/>
                </a:solidFill>
                <a:cs typeface="Arial" charset="0"/>
              </a:endParaRPr>
            </a:p>
            <a:p>
              <a:pPr marL="273050" indent="-27305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None/>
                <a:defRPr/>
              </a:pPr>
              <a:endParaRPr lang="ru-RU" sz="2600" i="1" dirty="0">
                <a:solidFill>
                  <a:srgbClr val="000000"/>
                </a:solidFill>
                <a:cs typeface="Arial" charset="0"/>
              </a:endParaRPr>
            </a:p>
            <a:p>
              <a:pPr marL="273050" indent="-27305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None/>
                <a:defRPr/>
              </a:pPr>
              <a:endParaRPr lang="ru-RU" sz="2600" i="1" dirty="0" smtClean="0">
                <a:solidFill>
                  <a:srgbClr val="000000"/>
                </a:solidFill>
                <a:cs typeface="Arial" charset="0"/>
              </a:endParaRPr>
            </a:p>
            <a:p>
              <a:pPr marL="273050" indent="-27305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None/>
                <a:defRPr/>
              </a:pPr>
              <a:endParaRPr lang="ru-RU" sz="2600" i="1" dirty="0">
                <a:solidFill>
                  <a:srgbClr val="000000"/>
                </a:solidFill>
                <a:cs typeface="Arial" charset="0"/>
              </a:endParaRPr>
            </a:p>
            <a:p>
              <a:pPr marL="273050" indent="-27305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None/>
                <a:defRPr/>
              </a:pPr>
              <a:endParaRPr lang="ru-RU" sz="2600" i="1" dirty="0" smtClean="0">
                <a:solidFill>
                  <a:srgbClr val="000000"/>
                </a:solidFill>
                <a:cs typeface="Arial" charset="0"/>
              </a:endParaRPr>
            </a:p>
            <a:p>
              <a:pPr marL="273050" indent="-27305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None/>
                <a:defRPr/>
              </a:pPr>
              <a:r>
                <a:rPr lang="ru-RU" sz="2600" i="1" dirty="0">
                  <a:solidFill>
                    <a:srgbClr val="000000"/>
                  </a:solidFill>
                  <a:cs typeface="Arial" charset="0"/>
                </a:rPr>
                <a:t> </a:t>
              </a:r>
              <a:r>
                <a:rPr lang="ru-RU" sz="2600" i="1" dirty="0" smtClean="0">
                  <a:solidFill>
                    <a:srgbClr val="000000"/>
                  </a:solidFill>
                  <a:cs typeface="Arial" charset="0"/>
                </a:rPr>
                <a:t>                                                            </a:t>
              </a:r>
              <a:endParaRPr lang="ru-RU" sz="2600" i="1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3" name="Прямоугольник 3"/>
          <p:cNvGrpSpPr>
            <a:grpSpLocks/>
          </p:cNvGrpSpPr>
          <p:nvPr/>
        </p:nvGrpSpPr>
        <p:grpSpPr bwMode="auto">
          <a:xfrm>
            <a:off x="1043608" y="153426"/>
            <a:ext cx="7358114" cy="857208"/>
            <a:chOff x="852" y="1329"/>
            <a:chExt cx="4009" cy="1708"/>
          </a:xfrm>
        </p:grpSpPr>
        <p:pic>
          <p:nvPicPr>
            <p:cNvPr id="10244" name="Прямоугольник 3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52" y="1329"/>
              <a:ext cx="4009" cy="17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03" name="Text Box 7"/>
            <p:cNvSpPr txBox="1">
              <a:spLocks noChangeArrowheads="1"/>
            </p:cNvSpPr>
            <p:nvPr/>
          </p:nvSpPr>
          <p:spPr bwMode="auto">
            <a:xfrm>
              <a:off x="900" y="1350"/>
              <a:ext cx="3915" cy="162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8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Полезные ископаемые</a:t>
              </a:r>
            </a:p>
          </p:txBody>
        </p:sp>
      </p:grpSp>
      <p:pic>
        <p:nvPicPr>
          <p:cNvPr id="2050" name="Picture 2" descr="http://go1.imgsmail.ru/imgpreview?key=http%3A//romantic-online.com/uploads/users_images/1/170/48aecaf5a7062.jpg&amp;mb=imgdb_preview_93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564904"/>
            <a:ext cx="324036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go2.imgsmail.ru/imgpreview?key=http%3A//stat17.privet.ru/lr/091fbf08a2ef30119301fd178ff03210&amp;mb=imgdb_preview_164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2943" y="1981537"/>
            <a:ext cx="227647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go3.imgsmail.ru/imgpreview?key=http%3A//www.obretenie.info/Photo/earth.jpg&amp;mb=imgdb_preview_194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892710"/>
            <a:ext cx="2664296" cy="2169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5753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Содержимое 2"/>
          <p:cNvGrpSpPr>
            <a:grpSpLocks noGrp="1"/>
          </p:cNvGrpSpPr>
          <p:nvPr/>
        </p:nvGrpSpPr>
        <p:grpSpPr bwMode="auto">
          <a:xfrm>
            <a:off x="491481" y="297558"/>
            <a:ext cx="8369300" cy="6349999"/>
            <a:chOff x="223" y="28"/>
            <a:chExt cx="5272" cy="4000"/>
          </a:xfrm>
        </p:grpSpPr>
        <p:pic>
          <p:nvPicPr>
            <p:cNvPr id="5123" name="Содержимое 2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23" y="607"/>
              <a:ext cx="5272" cy="342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5124" name="Text Box 4"/>
            <p:cNvSpPr txBox="1">
              <a:spLocks noChangeArrowheads="1"/>
            </p:cNvSpPr>
            <p:nvPr/>
          </p:nvSpPr>
          <p:spPr bwMode="auto">
            <a:xfrm>
              <a:off x="309" y="28"/>
              <a:ext cx="5184" cy="3330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</p:spPr>
          <p:style>
            <a:lnRef idx="0">
              <a:scrgbClr r="0" g="0" b="0"/>
            </a:lnRef>
            <a:fillRef idx="1002">
              <a:schemeClr val="lt1"/>
            </a:fillRef>
            <a:effectRef idx="0">
              <a:scrgbClr r="0" g="0" b="0"/>
            </a:effectRef>
            <a:fontRef idx="major"/>
          </p:style>
          <p:txBody>
            <a:bodyPr/>
            <a:lstStyle/>
            <a:p>
              <a:pPr marL="273050" indent="-273050" algn="ctr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None/>
                <a:defRPr/>
              </a:pPr>
              <a:r>
                <a:rPr lang="ru-RU" sz="5400" dirty="0" smtClean="0">
                  <a:solidFill>
                    <a:srgbClr val="006600"/>
                  </a:solidFill>
                  <a:cs typeface="Arial" charset="0"/>
                </a:rPr>
                <a:t>Полезные </a:t>
              </a:r>
              <a:r>
                <a:rPr lang="ru-RU" sz="5400" dirty="0">
                  <a:solidFill>
                    <a:srgbClr val="006600"/>
                  </a:solidFill>
                  <a:cs typeface="Arial" charset="0"/>
                </a:rPr>
                <a:t>ископаемые</a:t>
              </a:r>
            </a:p>
            <a:p>
              <a:pPr marL="273050" indent="-27305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None/>
                <a:defRPr/>
              </a:pPr>
              <a:r>
                <a:rPr lang="ru-RU" sz="2800" dirty="0" smtClean="0">
                  <a:solidFill>
                    <a:srgbClr val="006600"/>
                  </a:solidFill>
                  <a:cs typeface="Arial" charset="0"/>
                </a:rPr>
                <a:t> </a:t>
              </a:r>
              <a:r>
                <a:rPr lang="ru-RU" sz="3600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жидкие		  твердые	</a:t>
              </a:r>
              <a:r>
                <a:rPr lang="ru-RU" sz="3600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   </a:t>
              </a:r>
              <a:r>
                <a:rPr lang="ru-RU" sz="3600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газообразные </a:t>
              </a:r>
              <a:r>
                <a:rPr lang="ru-RU" sz="2800" dirty="0">
                  <a:solidFill>
                    <a:srgbClr val="006600"/>
                  </a:solidFill>
                  <a:cs typeface="Arial" charset="0"/>
                </a:rPr>
                <a:t>	</a:t>
              </a:r>
            </a:p>
          </p:txBody>
        </p:sp>
      </p:grpSp>
      <p:cxnSp>
        <p:nvCxnSpPr>
          <p:cNvPr id="7" name="Прямая со стрелкой 6"/>
          <p:cNvCxnSpPr/>
          <p:nvPr/>
        </p:nvCxnSpPr>
        <p:spPr>
          <a:xfrm rot="16200000" flipH="1">
            <a:off x="6500828" y="3929064"/>
            <a:ext cx="1000125" cy="4286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8" name="Picture 4" descr="http://gabmas.am/images/natural-gas-golden-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647" y="1861193"/>
            <a:ext cx="3052662" cy="464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go2.imgsmail.ru/imgpreview?key=http%3A//geolmuseum.ru/UserFiles/Image/%25D0%25BD%25D0%25B5%25D1%2584%25D1%2582%25D1%258C_%25D1%2582%25D0%25B5%25D0%25BC%25D0%25BD%25D0%25B0%25D1%258F.jpg&amp;mb=imgdb_preview_173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542" y="1988840"/>
            <a:ext cx="1961036" cy="3595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go3.imgsmail.ru/imgpreview?key=http%3A//www.naturgranit.ru/files/images/emelianovskij-granit.jpeg&amp;mb=imgdb_preview_20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865" y="1844824"/>
            <a:ext cx="1905000" cy="3739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428625"/>
            <a:ext cx="4214813" cy="704850"/>
          </a:xfrm>
        </p:spPr>
        <p:txBody>
          <a:bodyPr lIns="0" rIns="0" bIns="0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900" b="1" dirty="0" smtClean="0">
                <a:solidFill>
                  <a:srgbClr val="006600"/>
                </a:solidFill>
              </a:rPr>
              <a:t>           Известняк</a:t>
            </a:r>
            <a:endParaRPr lang="ru-RU" sz="3900" b="1" dirty="0">
              <a:solidFill>
                <a:srgbClr val="006600"/>
              </a:solidFill>
            </a:endParaRPr>
          </a:p>
        </p:txBody>
      </p:sp>
      <p:pic>
        <p:nvPicPr>
          <p:cNvPr id="4" name="Содержимое 3" descr="извест.добыча.jp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3716338"/>
            <a:ext cx="3336925" cy="2427287"/>
          </a:xfrm>
        </p:spPr>
      </p:pic>
      <p:pic>
        <p:nvPicPr>
          <p:cNvPr id="7" name="Рисунок 6" descr="известняк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4088" y="3741143"/>
            <a:ext cx="3147244" cy="2426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571604" y="1340768"/>
            <a:ext cx="6357938" cy="1857375"/>
          </a:xfrm>
          <a:prstGeom prst="rect">
            <a:avLst/>
          </a:prstGeom>
        </p:spPr>
        <p:txBody>
          <a:bodyPr lIns="0" rIns="0" bIns="0" anchor="b">
            <a:normAutofit fontScale="92500" lnSpcReduction="10000"/>
          </a:bodyPr>
          <a:lstStyle/>
          <a:p>
            <a:pPr marL="914400" indent="-914400">
              <a:lnSpc>
                <a:spcPct val="80000"/>
              </a:lnSpc>
              <a:defRPr/>
            </a:pPr>
            <a:r>
              <a:rPr lang="ru-RU" sz="26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1</a:t>
            </a:r>
            <a:r>
              <a:rPr lang="ru-RU" sz="26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Твёрдый</a:t>
            </a:r>
          </a:p>
          <a:p>
            <a:pPr marL="914400" indent="-914400">
              <a:lnSpc>
                <a:spcPct val="80000"/>
              </a:lnSpc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2. Белого, серого или жёлтого цвета</a:t>
            </a:r>
          </a:p>
          <a:p>
            <a:pPr marL="914400" indent="-914400">
              <a:lnSpc>
                <a:spcPct val="80000"/>
              </a:lnSpc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3. Непрозрачный</a:t>
            </a:r>
          </a:p>
          <a:p>
            <a:pPr marL="914400" indent="-914400">
              <a:lnSpc>
                <a:spcPct val="80000"/>
              </a:lnSpc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4. Плотный</a:t>
            </a:r>
          </a:p>
          <a:p>
            <a:pPr marL="914400" indent="-914400">
              <a:lnSpc>
                <a:spcPct val="80000"/>
              </a:lnSpc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5. Если капнуть каплю кислоты – шипит (выделяется газ)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800" decel="100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800" decel="100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1142976" y="642918"/>
            <a:ext cx="7129462" cy="7016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000" b="1" dirty="0">
                <a:solidFill>
                  <a:srgbClr val="006600"/>
                </a:solidFill>
              </a:rPr>
              <a:t>физкультминутка</a:t>
            </a:r>
          </a:p>
        </p:txBody>
      </p:sp>
      <p:pic>
        <p:nvPicPr>
          <p:cNvPr id="3076" name="Picture 4" descr="http://go2.imgsmail.ru/imgpreview?key=http%3A//mistergid.ru/image/upload/2011-08-11/330026694634_36674ee2ab3_full.jpg&amp;mb=imgdb_preview_7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08" y="1412776"/>
            <a:ext cx="8064896" cy="5070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509588"/>
            <a:ext cx="4714875" cy="776287"/>
          </a:xfrm>
        </p:spPr>
        <p:txBody>
          <a:bodyPr lIns="0" rIns="0" bIns="0">
            <a:normAutofit fontScale="90000"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3900" b="1" dirty="0" smtClean="0">
                <a:solidFill>
                  <a:srgbClr val="006600"/>
                </a:solidFill>
              </a:rPr>
              <a:t>Гранит           (зернистый) </a:t>
            </a:r>
            <a:endParaRPr lang="ru-RU" sz="3900" b="1" dirty="0">
              <a:solidFill>
                <a:srgbClr val="006600"/>
              </a:solidFill>
            </a:endParaRPr>
          </a:p>
        </p:txBody>
      </p:sp>
      <p:pic>
        <p:nvPicPr>
          <p:cNvPr id="4" name="Содержимое 3" descr="гранит.jp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73211" y="2132856"/>
            <a:ext cx="4032250" cy="4391025"/>
          </a:xfrm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1714500" y="1925674"/>
            <a:ext cx="600075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>
              <a:lnSpc>
                <a:spcPct val="80000"/>
              </a:lnSpc>
            </a:pPr>
            <a:r>
              <a:rPr lang="ru-RU" sz="2200" dirty="0">
                <a:cs typeface="Arial" charset="0"/>
              </a:rPr>
              <a:t> </a:t>
            </a:r>
            <a:endParaRPr lang="ru-RU" b="1" dirty="0">
              <a:solidFill>
                <a:schemeClr val="tx2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4860032" y="2636912"/>
            <a:ext cx="3996507" cy="2808313"/>
          </a:xfrm>
          <a:prstGeom prst="rect">
            <a:avLst/>
          </a:prstGeom>
        </p:spPr>
        <p:txBody>
          <a:bodyPr lIns="0" rIns="0" bIns="0" anchor="b">
            <a:normAutofit fontScale="67500" lnSpcReduction="20000"/>
          </a:bodyPr>
          <a:lstStyle/>
          <a:p>
            <a:pPr marL="914400" indent="-914400" fontAlgn="auto">
              <a:spcAft>
                <a:spcPts val="0"/>
              </a:spcAft>
              <a:defRPr/>
            </a:pPr>
            <a:r>
              <a:rPr lang="ru-RU" sz="53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1. </a:t>
            </a:r>
            <a:r>
              <a:rPr lang="ru-RU" sz="4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Твёрдый</a:t>
            </a:r>
            <a:endParaRPr lang="ru-RU" sz="53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914400" indent="-914400" fontAlgn="auto">
              <a:spcAft>
                <a:spcPts val="0"/>
              </a:spcAft>
              <a:defRPr/>
            </a:pPr>
            <a:r>
              <a:rPr lang="ru-RU" sz="53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Серого или красного цвета</a:t>
            </a:r>
          </a:p>
          <a:p>
            <a:pPr marL="914400" indent="-914400" fontAlgn="auto">
              <a:spcAft>
                <a:spcPts val="0"/>
              </a:spcAft>
              <a:defRPr/>
            </a:pPr>
            <a:r>
              <a:rPr lang="ru-RU" sz="53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Непрозрачный</a:t>
            </a:r>
          </a:p>
          <a:p>
            <a:pPr marL="914400" indent="-914400" fontAlgn="auto">
              <a:spcAft>
                <a:spcPts val="0"/>
              </a:spcAft>
              <a:defRPr/>
            </a:pPr>
            <a:r>
              <a:rPr lang="ru-RU" sz="53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4. Зернистый</a:t>
            </a:r>
          </a:p>
          <a:p>
            <a:pPr marL="914400" indent="-914400" fontAlgn="auto">
              <a:spcAft>
                <a:spcPts val="0"/>
              </a:spcAft>
              <a:defRPr/>
            </a:pPr>
            <a:r>
              <a:rPr lang="ru-RU" sz="53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5. Очень прочный</a:t>
            </a:r>
          </a:p>
          <a:p>
            <a:pPr marL="914400" indent="-914400" fontAlgn="auto">
              <a:spcAft>
                <a:spcPts val="0"/>
              </a:spcAft>
              <a:buFontTx/>
              <a:buAutoNum type="arabicPeriod"/>
              <a:defRPr/>
            </a:pPr>
            <a:endParaRPr lang="ru-RU" sz="50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1714500" y="3357563"/>
            <a:ext cx="5429250" cy="357187"/>
          </a:xfrm>
          <a:prstGeom prst="rect">
            <a:avLst/>
          </a:prstGeom>
        </p:spPr>
        <p:txBody>
          <a:bodyPr lIns="0" rIns="0" bIns="0" anchor="b"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endParaRPr lang="ru-RU" sz="2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45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491880" y="259547"/>
            <a:ext cx="1685925" cy="847725"/>
          </a:xfrm>
        </p:spPr>
        <p:txBody>
          <a:bodyPr lIns="0" rIns="0" bIns="0"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006600"/>
                </a:solidFill>
              </a:rPr>
              <a:t>  Глина</a:t>
            </a:r>
            <a:endParaRPr lang="ru-RU" sz="3600" b="1" dirty="0">
              <a:solidFill>
                <a:srgbClr val="006600"/>
              </a:solidFill>
            </a:endParaRPr>
          </a:p>
        </p:txBody>
      </p:sp>
      <p:pic>
        <p:nvPicPr>
          <p:cNvPr id="5" name="Рисунок 4" descr="глина.доб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1428750"/>
            <a:ext cx="2571750" cy="3357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3143250" y="1428750"/>
            <a:ext cx="345598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marL="342900" indent="-342900">
              <a:lnSpc>
                <a:spcPct val="80000"/>
              </a:lnSpc>
              <a:buFontTx/>
              <a:buAutoNum type="arabicPeriod"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Состоит из мелких частиц – чешуек</a:t>
            </a:r>
          </a:p>
          <a:p>
            <a:pPr marL="342900" indent="-342900">
              <a:lnSpc>
                <a:spcPct val="80000"/>
              </a:lnSpc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2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. Красного, жёлтого, серого или     белого цвета</a:t>
            </a:r>
          </a:p>
          <a:p>
            <a:pPr marL="342900" indent="-342900">
              <a:lnSpc>
                <a:spcPct val="80000"/>
              </a:lnSpc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3. Пластична</a:t>
            </a:r>
          </a:p>
          <a:p>
            <a:pPr marL="342900" indent="-342900">
              <a:lnSpc>
                <a:spcPct val="80000"/>
              </a:lnSpc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4. Плохо пропускает воду</a:t>
            </a:r>
          </a:p>
        </p:txBody>
      </p:sp>
      <p:pic>
        <p:nvPicPr>
          <p:cNvPr id="14348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3643314"/>
            <a:ext cx="3336301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50" name="Picture 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4" y="4143380"/>
            <a:ext cx="2285984" cy="2371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 descr="http://im3-tub-ru.yandex.net/i?id=285190568-55-72&amp;n=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00826" y="785794"/>
            <a:ext cx="2500330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643313" y="142875"/>
            <a:ext cx="5500687" cy="847725"/>
          </a:xfrm>
        </p:spPr>
        <p:txBody>
          <a:bodyPr lIns="0" rIns="0" bIns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006600"/>
                </a:solidFill>
              </a:rPr>
              <a:t>Каменный </a:t>
            </a:r>
            <a:r>
              <a:rPr lang="ru-RU" sz="3600" b="1" dirty="0">
                <a:solidFill>
                  <a:srgbClr val="006600"/>
                </a:solidFill>
              </a:rPr>
              <a:t>уголь</a:t>
            </a:r>
          </a:p>
        </p:txBody>
      </p:sp>
      <p:pic>
        <p:nvPicPr>
          <p:cNvPr id="5" name="Рисунок 4" descr="кам.уг.доб..bmp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22511" y="4143374"/>
            <a:ext cx="2502014" cy="2000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2928938" y="1643063"/>
            <a:ext cx="3357562" cy="1500187"/>
          </a:xfrm>
          <a:prstGeom prst="rect">
            <a:avLst/>
          </a:prstGeom>
        </p:spPr>
        <p:txBody>
          <a:bodyPr lIns="0" rIns="0" bIns="0" anchor="b">
            <a:noAutofit/>
          </a:bodyPr>
          <a:lstStyle/>
          <a:p>
            <a:pPr marL="914400" indent="-914400"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1. Твёрдый, но хрупкий</a:t>
            </a:r>
          </a:p>
          <a:p>
            <a:pPr marL="914400" indent="-914400"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2. Черного цвета, блестит</a:t>
            </a:r>
          </a:p>
          <a:p>
            <a:pPr marL="914400" indent="-914400"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3. Хорошо и ярко горит</a:t>
            </a:r>
          </a:p>
          <a:p>
            <a:pPr marL="914400" indent="-914400"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4. В воде не растворяется</a:t>
            </a:r>
          </a:p>
        </p:txBody>
      </p:sp>
      <p:pic>
        <p:nvPicPr>
          <p:cNvPr id="15372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500042"/>
            <a:ext cx="2357454" cy="3071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73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1500174"/>
            <a:ext cx="2393163" cy="2024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74" name="Picture 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4071942"/>
            <a:ext cx="2636375" cy="2200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75" name="Picture 1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29322" y="3857628"/>
            <a:ext cx="2689421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2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512</TotalTime>
  <Words>192</Words>
  <Application>Microsoft Office PowerPoint</Application>
  <PresentationFormat>Экран (4:3)</PresentationFormat>
  <Paragraphs>63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Arial</vt:lpstr>
      <vt:lpstr>Calibri</vt:lpstr>
      <vt:lpstr>Century Gothic</vt:lpstr>
      <vt:lpstr>Times New Roman</vt:lpstr>
      <vt:lpstr>Wingdings</vt:lpstr>
      <vt:lpstr>Wingdings 2</vt:lpstr>
      <vt:lpstr>Wingdings 3</vt:lpstr>
      <vt:lpstr>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Известняк</vt:lpstr>
      <vt:lpstr>Презентация PowerPoint</vt:lpstr>
      <vt:lpstr>Гранит           (зернистый) </vt:lpstr>
      <vt:lpstr>  Глина</vt:lpstr>
      <vt:lpstr>Каменный уголь</vt:lpstr>
      <vt:lpstr>           Железная руда</vt:lpstr>
      <vt:lpstr>Презентация PowerPoint</vt:lpstr>
      <vt:lpstr>Презентация PowerPoint</vt:lpstr>
    </vt:vector>
  </TitlesOfParts>
  <Company>дом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Вот уже звенит звонок Начинается урок Хозяйка подземных богатств В свое царство зовет сегодня нас.</dc:title>
  <dc:creator>галя</dc:creator>
  <cp:lastModifiedBy>user</cp:lastModifiedBy>
  <cp:revision>48</cp:revision>
  <dcterms:created xsi:type="dcterms:W3CDTF">2003-01-01T01:05:17Z</dcterms:created>
  <dcterms:modified xsi:type="dcterms:W3CDTF">2013-12-23T15:52:37Z</dcterms:modified>
</cp:coreProperties>
</file>