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E3ABE-9768-416C-B071-A9A24CD140F7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1DB54-B1D9-4977-94FB-FB211DAC48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147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1DB54-B1D9-4977-94FB-FB211DAC489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1DB54-B1D9-4977-94FB-FB211DAC489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1DB54-B1D9-4977-94FB-FB211DAC489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1DB54-B1D9-4977-94FB-FB211DAC489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1DB54-B1D9-4977-94FB-FB211DAC489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1DB54-B1D9-4977-94FB-FB211DAC489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1DB54-B1D9-4977-94FB-FB211DAC489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1DB54-B1D9-4977-94FB-FB211DAC489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1DB54-B1D9-4977-94FB-FB211DAC489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1DB54-B1D9-4977-94FB-FB211DAC489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1DB54-B1D9-4977-94FB-FB211DAC489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1DB54-B1D9-4977-94FB-FB211DAC489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1DB54-B1D9-4977-94FB-FB211DAC489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1DB54-B1D9-4977-94FB-FB211DAC489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1DB54-B1D9-4977-94FB-FB211DAC489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1DB54-B1D9-4977-94FB-FB211DAC489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1DB54-B1D9-4977-94FB-FB211DAC489B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1DB54-B1D9-4977-94FB-FB211DAC489B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1DB54-B1D9-4977-94FB-FB211DAC489B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1DB54-B1D9-4977-94FB-FB211DAC489B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1DB54-B1D9-4977-94FB-FB211DAC489B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1DB54-B1D9-4977-94FB-FB211DAC489B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1DB54-B1D9-4977-94FB-FB211DAC489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1DB54-B1D9-4977-94FB-FB211DAC489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1DB54-B1D9-4977-94FB-FB211DAC489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1DB54-B1D9-4977-94FB-FB211DAC489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1DB54-B1D9-4977-94FB-FB211DAC489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1DB54-B1D9-4977-94FB-FB211DAC489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1DB54-B1D9-4977-94FB-FB211DAC489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5257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                          Психологическая</a:t>
            </a:r>
            <a:br>
              <a:rPr lang="ru-RU" b="1" dirty="0" smtClean="0"/>
            </a:br>
            <a:r>
              <a:rPr lang="ru-RU" dirty="0" smtClean="0"/>
              <a:t>        </a:t>
            </a:r>
            <a:r>
              <a:rPr lang="ru-RU" b="1" dirty="0" smtClean="0"/>
              <a:t> подготовка учащихся к </a:t>
            </a:r>
            <a:r>
              <a:rPr lang="ru-RU" b="1" dirty="0" smtClean="0"/>
              <a:t>       экзаменам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         </a:t>
            </a:r>
            <a:r>
              <a:rPr lang="ru-RU" sz="2000" b="1" dirty="0" smtClean="0"/>
              <a:t>Лучшие уроки дают экзамены </a:t>
            </a:r>
            <a:br>
              <a:rPr lang="ru-RU" sz="2000" b="1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i="1" dirty="0" smtClean="0"/>
          </a:p>
          <a:p>
            <a:endParaRPr lang="en-US" i="1" dirty="0" smtClean="0"/>
          </a:p>
          <a:p>
            <a:endParaRPr lang="ru-RU" dirty="0"/>
          </a:p>
        </p:txBody>
      </p:sp>
      <p:pic>
        <p:nvPicPr>
          <p:cNvPr id="134146" name="Picture 2" descr="&amp;Fcy;&amp;icy;&amp;pcy;&amp;icy; 13 16 &amp;vcy;&amp;acy;&amp;rcy;&amp;icy;&amp;acy;&amp;ncy;&amp;tcy; &amp;pcy;&amp;ocy; &amp;rcy;&amp;ucy;&amp;scy;&amp;scy;&amp;kcy;&amp;ocy;&amp;mcy;&amp;ucy; &amp;yacy;&amp;zcy;&amp;ycy;&amp;kcy;&amp;u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533399"/>
            <a:ext cx="4572000" cy="2667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6016752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Перед экзаменом или во время него выпейте несколько глотков воды 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ru-RU" dirty="0" smtClean="0"/>
              <a:t>Во время стресса происходит сильное обезвоживание организма. Это связано с тем, что нервные процессы происходят на основе электрохимических реакций, а для них необходимо достаточное количество жидкости. Ее недостаток резко снижает скорость нервных процессов. 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антистрессовых</a:t>
            </a:r>
            <a:r>
              <a:rPr lang="ru-RU" dirty="0" smtClean="0"/>
              <a:t> целях воду пьют </a:t>
            </a:r>
            <a:r>
              <a:rPr lang="ru-RU" b="1" dirty="0" smtClean="0"/>
              <a:t>за 20 минут до или через 30 минут после еды. </a:t>
            </a:r>
          </a:p>
          <a:p>
            <a:r>
              <a:rPr lang="ru-RU" b="1" dirty="0" smtClean="0"/>
              <a:t>Лучше всего подходит минеральная вода, так как она содержит ионы калия или натрия, участвующие в электрохимических реакциях. </a:t>
            </a:r>
          </a:p>
          <a:p>
            <a:r>
              <a:rPr lang="ru-RU" dirty="0" smtClean="0"/>
              <a:t>Можно пить просто чистую воду или зеленый чай. </a:t>
            </a:r>
          </a:p>
          <a:p>
            <a:r>
              <a:rPr lang="ru-RU" dirty="0" smtClean="0"/>
              <a:t>Все остальные напитки с этой точки зрения бесполезны или вредны.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467600" cy="616915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Обеспечьте гармоничную работу левого и правого полушария </a:t>
            </a:r>
          </a:p>
          <a:p>
            <a:r>
              <a:rPr lang="ru-RU" dirty="0" smtClean="0"/>
              <a:t>В стрессовой ситуации у человека нарушается гармоничная работа левого (логическое) и правого (образное) полушарий. Если доминирует одно из них, то у человека снижается способность оптимально решать стоящие перед ним задачи. </a:t>
            </a:r>
          </a:p>
          <a:p>
            <a:r>
              <a:rPr lang="ru-RU" dirty="0" smtClean="0"/>
              <a:t>Но можно восстановить гармонию или приблизиться к ней. Известно, что правое полушарие управляет левой половиной тела, а левое полушарие — правой половиной. </a:t>
            </a:r>
          </a:p>
          <a:p>
            <a:endParaRPr lang="ru-RU" dirty="0" smtClean="0"/>
          </a:p>
          <a:p>
            <a:r>
              <a:rPr lang="ru-RU" dirty="0" smtClean="0"/>
              <a:t>Эта связь действует в обоих направлениях, поэтому координация обеих частей тела приводит к координации полушарий мозга.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467600" cy="60929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Это упражнение можно использовать при подготовке к экзаменам </a:t>
            </a:r>
          </a:p>
          <a:p>
            <a:r>
              <a:rPr lang="ru-RU" dirty="0" smtClean="0"/>
              <a:t>Физическое упражнение, влияющее на гармонизацию работы левого и правого полушарий, называется </a:t>
            </a:r>
            <a:r>
              <a:rPr lang="ru-RU" b="1" dirty="0" smtClean="0"/>
              <a:t>«перекрестный шаг» и проводится следующим образом. </a:t>
            </a:r>
          </a:p>
          <a:p>
            <a:r>
              <a:rPr lang="ru-RU" b="1" dirty="0" smtClean="0"/>
              <a:t>Можно сделать это сидя, приподнимая ногу на носок, навстречу руке. Каждый раз, когда колено находится в наивысшей точке, кладем на него противоположную руку. </a:t>
            </a:r>
          </a:p>
          <a:p>
            <a:r>
              <a:rPr lang="ru-RU" dirty="0" smtClean="0"/>
              <a:t>Одним словом, соприкасаются то левое колено с правой рукой, тот правое колено с левой рукой. Для эффективности в момент взмаха можно подниматься на опорной ноге на цыпочки. </a:t>
            </a:r>
          </a:p>
          <a:p>
            <a:r>
              <a:rPr lang="ru-RU" b="1" dirty="0" smtClean="0"/>
              <a:t>Обязательное условие выполнения этого упражнения — двигаться не быстро, а в удобном темпе и с удовольствием.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6016752"/>
          </a:xfrm>
        </p:spPr>
        <p:txBody>
          <a:bodyPr>
            <a:normAutofit/>
          </a:bodyPr>
          <a:lstStyle/>
          <a:p>
            <a:r>
              <a:rPr lang="ru-RU" dirty="0" smtClean="0"/>
              <a:t>Если нет возможности сделать «перекрестный шаг», а ситуация требует немедленной сосредоточенности, то можно применить следующий прием: нарисовать на чистом листе бумаги косой крест</a:t>
            </a:r>
            <a:r>
              <a:rPr lang="en-US" dirty="0" smtClean="0"/>
              <a:t> </a:t>
            </a:r>
            <a:r>
              <a:rPr lang="ru-RU" dirty="0" smtClean="0"/>
              <a:t>и несколько минут созерцать его. Эффект будет слабее, чем от физических упражнений, однако поможет согласованности работы левого и правого полушарий.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4" name="Рисунок 3" descr="10 &amp;Icy;&amp;yucy;&amp;ncy;&amp;yacy; 2010 - &amp;Pcy;&amp;iecy;&amp;rcy;&amp;scy;&amp;ocy;&amp;ncy;&amp;acy;&amp;lcy;&amp;softcy;&amp;ncy;&amp;ycy;&amp;jcy; &amp;scy;&amp;acy;&amp;jcy;&amp;t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733800"/>
            <a:ext cx="4876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601675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Зевота – зарядка для мозга! </a:t>
            </a:r>
          </a:p>
          <a:p>
            <a:pPr>
              <a:buNone/>
            </a:pPr>
            <a:r>
              <a:rPr lang="en-US" sz="2000" dirty="0" smtClean="0"/>
              <a:t>   </a:t>
            </a:r>
            <a:r>
              <a:rPr lang="ru-RU" sz="2000" dirty="0" smtClean="0"/>
              <a:t>Это мнение основано на растущем числе исследований,</a:t>
            </a:r>
            <a:r>
              <a:rPr lang="en-US" sz="2000" dirty="0" smtClean="0"/>
              <a:t> </a:t>
            </a:r>
            <a:r>
              <a:rPr lang="ru-RU" sz="2000" dirty="0" smtClean="0"/>
              <a:t>обнаруживающих тот факт, что </a:t>
            </a:r>
            <a:r>
              <a:rPr lang="ru-RU" sz="2000" b="1" dirty="0" smtClean="0"/>
              <a:t>зевота повышает эффективность работы ума. </a:t>
            </a:r>
          </a:p>
          <a:p>
            <a:pPr>
              <a:buNone/>
            </a:pPr>
            <a:r>
              <a:rPr lang="ru-RU" sz="2000" dirty="0" smtClean="0"/>
              <a:t>Зевота буквально пригоняет </a:t>
            </a:r>
          </a:p>
          <a:p>
            <a:pPr>
              <a:buNone/>
            </a:pPr>
            <a:r>
              <a:rPr lang="ru-RU" sz="2000" dirty="0" smtClean="0"/>
              <a:t>дополнительную кровь </a:t>
            </a:r>
          </a:p>
          <a:p>
            <a:pPr>
              <a:buNone/>
            </a:pPr>
            <a:r>
              <a:rPr lang="ru-RU" sz="2000" dirty="0" smtClean="0"/>
              <a:t>непосредственно к мозгу. </a:t>
            </a:r>
          </a:p>
          <a:p>
            <a:pPr>
              <a:buNone/>
            </a:pPr>
            <a:r>
              <a:rPr lang="ru-RU" sz="2000" dirty="0" smtClean="0"/>
              <a:t>Когда вы зеваете, </a:t>
            </a:r>
          </a:p>
          <a:p>
            <a:pPr>
              <a:buNone/>
            </a:pPr>
            <a:r>
              <a:rPr lang="ru-RU" sz="2000" dirty="0" smtClean="0"/>
              <a:t>ваши лицевые мускулы </a:t>
            </a:r>
          </a:p>
          <a:p>
            <a:pPr>
              <a:buNone/>
            </a:pPr>
            <a:r>
              <a:rPr lang="ru-RU" sz="2000" dirty="0" smtClean="0"/>
              <a:t>сильно сокращаются, </a:t>
            </a:r>
          </a:p>
          <a:p>
            <a:pPr>
              <a:buNone/>
            </a:pPr>
            <a:r>
              <a:rPr lang="ru-RU" sz="2000" dirty="0" smtClean="0"/>
              <a:t>а затем расслабляются, </a:t>
            </a:r>
          </a:p>
          <a:p>
            <a:pPr>
              <a:buNone/>
            </a:pPr>
            <a:r>
              <a:rPr lang="ru-RU" sz="2000" dirty="0" smtClean="0"/>
              <a:t>что вызывает приток богатой </a:t>
            </a:r>
          </a:p>
          <a:p>
            <a:pPr>
              <a:buNone/>
            </a:pPr>
            <a:r>
              <a:rPr lang="ru-RU" sz="2000" dirty="0" smtClean="0"/>
              <a:t>кислородом крови в кору мозга. </a:t>
            </a:r>
          </a:p>
          <a:p>
            <a:pPr>
              <a:buNone/>
            </a:pPr>
            <a:r>
              <a:rPr lang="ru-RU" sz="2000" dirty="0" smtClean="0"/>
              <a:t>Это участки мозга, которые отвечают за планирование, организацию, принятие решений и еще за множество других функций, связанных с человеческой активностью.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razyfane: &amp;Scy;&amp;ocy;&amp;ncy;&amp;ncy;&amp;ycy;&amp;jcy; &amp;chcy;&amp;iecy;&amp;tcy;&amp;vcy;&amp;iecy;&amp;rcy;&amp;g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600199"/>
            <a:ext cx="3094355" cy="32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Поможет дыхательная гимнастика! </a:t>
            </a:r>
          </a:p>
          <a:p>
            <a:r>
              <a:rPr lang="ru-RU" b="1" dirty="0" smtClean="0"/>
              <a:t>Успокаивающее дыхание – 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ru-RU" dirty="0" smtClean="0"/>
              <a:t>выдох в два раза длиннее вдоха. </a:t>
            </a:r>
          </a:p>
          <a:p>
            <a:r>
              <a:rPr lang="ru-RU" b="1" dirty="0" smtClean="0"/>
              <a:t>Мобилизующее дыхание – </a:t>
            </a:r>
            <a:r>
              <a:rPr lang="ru-RU" dirty="0" smtClean="0"/>
              <a:t>вдох в два раза длиннее выдоха. </a:t>
            </a:r>
          </a:p>
          <a:p>
            <a:r>
              <a:rPr lang="ru-RU" dirty="0" smtClean="0"/>
              <a:t>В случае сильного напряжения нужно перед началом экзамена применять технику успокаивающего дыхания в течение нескольких минут </a:t>
            </a:r>
            <a:endParaRPr lang="ru-RU" dirty="0"/>
          </a:p>
        </p:txBody>
      </p:sp>
      <p:pic>
        <p:nvPicPr>
          <p:cNvPr id="30722" name="Picture 2" descr="&amp;Dcy;&amp;ycy;&amp;khcy;&amp;acy;&amp;tcy;&amp;iecy;&amp;lcy;&amp;softcy;&amp;ncy;&amp;acy;&amp;yacy; &amp;gcy;&amp;icy;&amp;mcy;&amp;ncy;&amp;acy;&amp;scy;&amp;tcy;&amp;icy;&amp;kcy;&amp;acy; &amp;Fcy;&amp;icy;&amp;tcy;&amp;ncy;&amp;iecy;&amp;scy;-&amp;scy;&amp;tcy;&amp;ucy;&amp;dcy;&amp;icy;&amp;yacy; &amp;Mcy;&amp;icy;&amp;rcy;&amp;rcy;&amp;acy;&amp;fcy;&amp;icy;&amp;t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886200"/>
            <a:ext cx="50292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467600" cy="609295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УПРАЖНЕНИЯ ДЛЯ СНЯТИЯ СТРЕССА </a:t>
            </a:r>
            <a:endParaRPr lang="ru-RU" dirty="0"/>
          </a:p>
        </p:txBody>
      </p:sp>
      <p:pic>
        <p:nvPicPr>
          <p:cNvPr id="28674" name="Picture 2" descr="&amp;Fcy;&amp;icy;&amp;pcy;&amp;icy; &amp;tcy;&amp;rcy;&amp;iecy;&amp;ncy;&amp;icy;&amp;rcy;&amp;ocy;&amp;vcy;&amp;ocy;&amp;chcy;&amp;ncy;&amp;acy;&amp;yacy; &amp;rcy;&amp;acy;&amp;bcy;&amp;ocy;&amp;tcy;&amp;acy; &amp;pcy;&amp;ocy; &amp;rcy;&amp;ucy;&amp;scy;&amp;scy;&amp;kcy;&amp;ocy;&amp;mcy;&amp;ucy; &amp;gcy;&amp;icy;&amp;acy; 2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371600"/>
            <a:ext cx="67056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7467600" cy="578815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Упражнение № 1 </a:t>
            </a:r>
          </a:p>
          <a:p>
            <a:r>
              <a:rPr lang="ru-RU" b="1" dirty="0" smtClean="0"/>
              <a:t>Этот комплекс очень прост и эффективен, для его выполнения вам не потребуется ничего. </a:t>
            </a:r>
          </a:p>
          <a:p>
            <a:r>
              <a:rPr lang="ru-RU" dirty="0" smtClean="0"/>
              <a:t>Нахмурьте лоб, сильно напрягите лобные мышцы на 10 секунд; расслабьте их тоже на 10 секунд. Повторите упражнение быстрее, напрягая и расслабляя лобные мышцы с интервалом в 1 секунду. Фиксируйте свои ощущения в каждый момент времени. </a:t>
            </a:r>
          </a:p>
          <a:p>
            <a:r>
              <a:rPr lang="ru-RU" dirty="0" smtClean="0"/>
              <a:t>Крепко зажмурьтесь, напрягите веки на 10 секунд, затем расслабьте — тоже на 10 секунд. Повторите упражнение быстрее. </a:t>
            </a:r>
          </a:p>
          <a:p>
            <a:r>
              <a:rPr lang="ru-RU" dirty="0" smtClean="0"/>
              <a:t>Наморщите нос на 10 секунд. Расслабьте. Повторите быстрее. </a:t>
            </a:r>
          </a:p>
          <a:p>
            <a:r>
              <a:rPr lang="ru-RU" dirty="0" smtClean="0"/>
              <a:t>Крепко сожмите губы. Расслабьте. Повторите быстрее.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467600" cy="616915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Упражнение № 2 </a:t>
            </a:r>
          </a:p>
          <a:p>
            <a:r>
              <a:rPr lang="ru-RU" b="1" dirty="0" smtClean="0"/>
              <a:t>Если обстановка вокруг накалена и вы чувствуете, что теряете самообладание, этот комплекс можно выполнить прямо на месте, за столом, практически незаметно для окружающих. </a:t>
            </a:r>
          </a:p>
          <a:p>
            <a:r>
              <a:rPr lang="ru-RU" dirty="0" smtClean="0"/>
              <a:t>Так сильно, как можете, напрягите пальцы ног. Затем расслабьте их. </a:t>
            </a:r>
          </a:p>
          <a:p>
            <a:r>
              <a:rPr lang="ru-RU" dirty="0" smtClean="0"/>
              <a:t>Напрягите и расслабьте ступни ног и лодыжки. </a:t>
            </a:r>
          </a:p>
          <a:p>
            <a:r>
              <a:rPr lang="ru-RU" dirty="0" smtClean="0"/>
              <a:t>Напрягите и расслабьте икры. </a:t>
            </a:r>
          </a:p>
          <a:p>
            <a:r>
              <a:rPr lang="ru-RU" dirty="0" smtClean="0"/>
              <a:t>Напрягите и расслабьте колени. </a:t>
            </a:r>
          </a:p>
          <a:p>
            <a:r>
              <a:rPr lang="ru-RU" dirty="0" smtClean="0"/>
              <a:t>Напрягите и расслабьте бедра. </a:t>
            </a:r>
          </a:p>
          <a:p>
            <a:r>
              <a:rPr lang="ru-RU" dirty="0" smtClean="0"/>
              <a:t>Напрягите и расслабьте живот. </a:t>
            </a:r>
          </a:p>
          <a:p>
            <a:r>
              <a:rPr lang="ru-RU" dirty="0" smtClean="0"/>
              <a:t>Расслабьте спину и плечи. </a:t>
            </a:r>
          </a:p>
          <a:p>
            <a:r>
              <a:rPr lang="ru-RU" dirty="0" smtClean="0"/>
              <a:t>Расслабьте кисти рук. </a:t>
            </a:r>
          </a:p>
          <a:p>
            <a:r>
              <a:rPr lang="ru-RU" dirty="0" smtClean="0"/>
              <a:t>Расслабьте предплечья. </a:t>
            </a:r>
          </a:p>
          <a:p>
            <a:r>
              <a:rPr lang="ru-RU" dirty="0" smtClean="0"/>
              <a:t>Расслабьте шею. </a:t>
            </a:r>
          </a:p>
          <a:p>
            <a:r>
              <a:rPr lang="ru-RU" dirty="0" smtClean="0"/>
              <a:t>Расслабьте лицевые мышцы. </a:t>
            </a:r>
          </a:p>
          <a:p>
            <a:r>
              <a:rPr lang="ru-RU" dirty="0" smtClean="0"/>
              <a:t>Посидите спокойно несколько минут, наслаждаясь полным покоем. Когда вам покажется, что медленно плывете, — вы полностью расслабились.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467600" cy="609295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Упражнение № 3 САМОМАССАЖ УШНЫХ РАКОВИН </a:t>
            </a:r>
          </a:p>
          <a:p>
            <a:r>
              <a:rPr lang="ru-RU" dirty="0" err="1" smtClean="0"/>
              <a:t>Ещѐ </a:t>
            </a:r>
            <a:r>
              <a:rPr lang="ru-RU" dirty="0" smtClean="0"/>
              <a:t>в трактатах китайской народной медицины говорилось, что в ушной раковине происходит «скопление главных линий», при помощи которых наружное ухо связано с другими органами. Древние египтяне и греки считали, что ушная раковина связана с мозговыми образованиями и внутренними органами. </a:t>
            </a:r>
          </a:p>
          <a:p>
            <a:r>
              <a:rPr lang="ru-RU" dirty="0" smtClean="0"/>
              <a:t>Первую в мире полную топографическую карту точек и зон на коже ушной раковины, которые являются проекцией определенных частей тела и внутренних органов, опубликовал лионский врач П. </a:t>
            </a:r>
            <a:r>
              <a:rPr lang="ru-RU" dirty="0" err="1" smtClean="0"/>
              <a:t>Ножье</a:t>
            </a:r>
            <a:r>
              <a:rPr lang="ru-RU" dirty="0" smtClean="0"/>
              <a:t> в 1956 году. </a:t>
            </a:r>
          </a:p>
          <a:p>
            <a:r>
              <a:rPr lang="ru-RU" dirty="0" smtClean="0"/>
              <a:t>А в 1969 году он высказал гениальное предположение, полностью подтвердившееся в дальнейшем, согласно которому ухо напоминает по своему виду эмбрион, находящийся в утробе матери, причем тело человека проецируется на ушной раковине так же, как проецируется на коре головного мозга. </a:t>
            </a:r>
          </a:p>
          <a:p>
            <a:r>
              <a:rPr lang="ru-RU" dirty="0" smtClean="0"/>
              <a:t>Помассируйте области мочек уха в течение </a:t>
            </a:r>
          </a:p>
          <a:p>
            <a:r>
              <a:rPr lang="ru-RU" dirty="0" smtClean="0"/>
              <a:t>2-3 минут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Экзамен – это испытание (?)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ru-RU" sz="2000" b="1" dirty="0" smtClean="0"/>
              <a:t>Любой экзамен является источником стресса </a:t>
            </a:r>
          </a:p>
          <a:p>
            <a:r>
              <a:rPr lang="ru-RU" sz="2000" dirty="0" smtClean="0"/>
              <a:t>Задачи: </a:t>
            </a:r>
          </a:p>
          <a:p>
            <a:r>
              <a:rPr lang="ru-RU" sz="2000" dirty="0" smtClean="0"/>
              <a:t>Выработать конструктивное отношение к экзамену, </a:t>
            </a:r>
          </a:p>
          <a:p>
            <a:r>
              <a:rPr lang="ru-RU" sz="2000" dirty="0" smtClean="0"/>
              <a:t>Научиться воспринимать экзамен не как испытание, а как </a:t>
            </a:r>
            <a:r>
              <a:rPr lang="ru-RU" sz="2000" b="1" dirty="0" smtClean="0"/>
              <a:t>возможность проявить себя, улучшить оценки за год, приобрести экзаменационный опыт, стать более внимательными и организованными. </a:t>
            </a:r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 descr="&amp;Tcy;&amp;iecy;&amp;scy;&amp;tcy;&amp;ycy; &amp;gcy;&amp;icy;&amp;acy; 2014 &amp;pcy;&amp;ocy; &amp;mcy;&amp;acy;&amp;tcy;&amp;iecy;&amp;mcy;&amp;acy;&amp;tcy;&amp;icy;&amp;kcy;&amp;ie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295400"/>
            <a:ext cx="579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6016752"/>
          </a:xfrm>
        </p:spPr>
        <p:txBody>
          <a:bodyPr>
            <a:normAutofit/>
          </a:bodyPr>
          <a:lstStyle/>
          <a:p>
            <a:r>
              <a:rPr lang="ru-RU" b="1" dirty="0" smtClean="0"/>
              <a:t>Как вести себя во время сдачи экзаменов в форме ГИА ? </a:t>
            </a:r>
          </a:p>
          <a:p>
            <a:r>
              <a:rPr lang="ru-RU" dirty="0" smtClean="0"/>
              <a:t>Будь внимателен! </a:t>
            </a:r>
          </a:p>
          <a:p>
            <a:r>
              <a:rPr lang="ru-RU" dirty="0" smtClean="0"/>
              <a:t>Соблюдай правила поведения на экзамене! </a:t>
            </a:r>
          </a:p>
          <a:p>
            <a:r>
              <a:rPr lang="ru-RU" dirty="0" smtClean="0"/>
              <a:t>Сосредоточься! </a:t>
            </a:r>
          </a:p>
          <a:p>
            <a:r>
              <a:rPr lang="ru-RU" dirty="0" smtClean="0"/>
              <a:t>Не бойся! </a:t>
            </a:r>
          </a:p>
          <a:p>
            <a:r>
              <a:rPr lang="ru-RU" dirty="0" smtClean="0"/>
              <a:t>Начни с </a:t>
            </a:r>
            <a:r>
              <a:rPr lang="ru-RU" dirty="0" err="1" smtClean="0"/>
              <a:t>лѐгкого</a:t>
            </a:r>
            <a:r>
              <a:rPr lang="ru-RU" dirty="0" smtClean="0"/>
              <a:t>!</a:t>
            </a:r>
          </a:p>
        </p:txBody>
      </p:sp>
      <p:pic>
        <p:nvPicPr>
          <p:cNvPr id="20482" name="Picture 2" descr="&amp;Pcy;&amp;iecy;&amp;rcy;&amp;scy;&amp;ocy;&amp;ncy;&amp;acy;&amp;lcy;&amp;softcy;&amp;ncy;&amp;ycy;&amp;jcy; &amp;scy;&amp;acy;&amp;jcy;&amp;tcy; - &amp;Mcy;&amp;iecy;&amp;zhcy;&amp;shcy;&amp;kcy;&amp;ocy;&amp;lcy;&amp;softcy;&amp;ncy;&amp;ycy;&amp;jcy; &amp;fcy;&amp;acy;&amp;kcy;&amp;ucy;&amp;lcy;&amp;softcy;&amp;tcy;&amp;acy;&amp;tcy;&amp;icy;&amp;v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352800"/>
            <a:ext cx="3886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381000"/>
            <a:ext cx="7467600" cy="6169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Как вести себя во время сдачи экзаменов в форме ГИА? </a:t>
            </a:r>
          </a:p>
          <a:p>
            <a:r>
              <a:rPr lang="ru-RU" dirty="0" smtClean="0"/>
              <a:t>Читай задание до конца! </a:t>
            </a:r>
          </a:p>
          <a:p>
            <a:r>
              <a:rPr lang="ru-RU" dirty="0" smtClean="0"/>
              <a:t>Думай только о текущем задании! </a:t>
            </a:r>
          </a:p>
          <a:p>
            <a:r>
              <a:rPr lang="ru-RU" dirty="0" smtClean="0"/>
              <a:t>Исключай!</a:t>
            </a:r>
          </a:p>
          <a:p>
            <a:pPr>
              <a:buNone/>
            </a:pPr>
            <a:r>
              <a:rPr lang="ru-RU" dirty="0" smtClean="0"/>
              <a:t>    Проверяй! </a:t>
            </a:r>
          </a:p>
          <a:p>
            <a:r>
              <a:rPr lang="ru-RU" dirty="0" smtClean="0"/>
              <a:t>Не огорчайся! </a:t>
            </a:r>
          </a:p>
          <a:p>
            <a:endParaRPr lang="ru-RU" dirty="0"/>
          </a:p>
        </p:txBody>
      </p:sp>
      <p:pic>
        <p:nvPicPr>
          <p:cNvPr id="4" name="Рисунок 3" descr="&amp;SHcy;&amp;kcy;&amp;ocy;&amp;lcy;&amp;acy; 16 &amp;gcy;.&amp;Scy;&amp;ycy;&amp;kcy;&amp;tcy;&amp;ycy;&amp;vcy;&amp;kcy;&amp;acy;&amp;rcy; - &amp;IEcy;&amp;Gcy;&amp;Ecy;, &amp;Gcy;&amp;Icy;&amp;Acy;-9, &amp;ecy;&amp;kcy;&amp;zcy;&amp;acy;&amp;mcy;&amp;iecy;&amp;ncy;&amp;y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286000"/>
            <a:ext cx="5410200" cy="439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601675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Продукты, улучшающие ПАМЯТЬ </a:t>
            </a:r>
          </a:p>
          <a:p>
            <a:r>
              <a:rPr lang="ru-RU" b="1" dirty="0" smtClean="0"/>
              <a:t>МОРКОВЬ - особенно облегчает заучивание чего-либо наизусть за счет того, что стимулирует обмен веществ в мозге. </a:t>
            </a:r>
            <a:endParaRPr lang="ru-RU" dirty="0"/>
          </a:p>
        </p:txBody>
      </p:sp>
      <p:pic>
        <p:nvPicPr>
          <p:cNvPr id="16386" name="Picture 2" descr="http://im0-tub-ru.yandex.net/i?id=3153ea62147daa955844f53b30857758-84-144&amp;n=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667000"/>
            <a:ext cx="3276600" cy="3581400"/>
          </a:xfrm>
          <a:prstGeom prst="rect">
            <a:avLst/>
          </a:prstGeom>
          <a:noFill/>
        </p:spPr>
      </p:pic>
      <p:pic>
        <p:nvPicPr>
          <p:cNvPr id="5" name="Рисунок 4" descr="Bracansoso.xpg.com.br &amp;Ncy;&amp;acy;&amp;jcy;&amp;tcy;&amp;icy; &amp;chcy;&amp;iecy;&amp;lcy;&amp;ocy;&amp;vcy;&amp;iecy;&amp;kcy;&amp;acy; &amp;scy;&amp;acy;&amp;shcy;&amp;acy; &amp;mcy;&amp;ocy;&amp;rcy;&amp;ocy;&amp;zcy; &amp;Ncy;&amp;acy;&amp;jcy;&amp;tcy;&amp;icy; &amp;acy;&amp;dcy;&amp;rcy;&amp;iecy;&amp;scy; &amp;chcy;&amp;iecy;&amp;lcy;&amp;ocy;&amp;vcy;&amp;iecy;&amp;kcy;&amp;acy; &amp;vcy; &amp;ncy;&amp;ocy;&amp;vcy;&amp;ocy;&amp;scy;&amp;icy;&amp;bcy;&amp;icy;&amp;rcy;&amp;scy;&amp;kcy;&amp;iecy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2514600"/>
            <a:ext cx="441959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467600" cy="6169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Продукты, улучшающие ПАМЯТЬ </a:t>
            </a:r>
          </a:p>
          <a:p>
            <a:r>
              <a:rPr lang="ru-RU" b="1" dirty="0" smtClean="0"/>
              <a:t>АНАНАС - любимый фрукт театральных и музыкальных звезд. Тот, кому необходимо удерживать в памяти большой объем текста или нотных знаков, нуждается в большом количестве витамина C, который в достаточном количестве содержится в этом фрукте. Кроме того, в ананасе очень мало калорий (100г. - 56 кал.). Достаточно выпивать 1 стакан ананасового сока в день.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467600" cy="609295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Продукты, улучшающие ВНИМАНИЕ </a:t>
            </a:r>
          </a:p>
          <a:p>
            <a:r>
              <a:rPr lang="ru-RU" b="1" dirty="0" smtClean="0"/>
              <a:t>ЛУК РЕПЧАТЫЙ помогает при умственном переутомлении и психической усталости. Способствует разжижению крови, улучшает снабжение мозга кислородом. Доза: минимум 1/2 луковицы ежедневно.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im0-tub-ru.yandex.net/i?id=0f6ed5df6ed5b7845c9d09eca7f9d3f2-79-144&amp;n=2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429000"/>
            <a:ext cx="3657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://im0-tub-ru.yandex.net/i?id=39769e0b15afe066480a7826d832ff91-121-144&amp;n=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048000"/>
            <a:ext cx="33528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467600" cy="609295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Продукты, улучшающие ВНИМАНИЕ </a:t>
            </a:r>
          </a:p>
          <a:p>
            <a:r>
              <a:rPr lang="ru-RU" b="1" dirty="0" smtClean="0"/>
              <a:t>ОРЕХИ особенно хороши, если Вам предстоит умственный "марафон" (доклады, конференции, концерты). </a:t>
            </a:r>
          </a:p>
          <a:p>
            <a:r>
              <a:rPr lang="ru-RU" dirty="0" smtClean="0"/>
              <a:t>Укрепляют нервную систему, стимулируют деятельность мозга. </a:t>
            </a:r>
            <a:endParaRPr lang="ru-RU" dirty="0"/>
          </a:p>
        </p:txBody>
      </p:sp>
      <p:pic>
        <p:nvPicPr>
          <p:cNvPr id="5" name="Рисунок 4" descr="&amp;Pcy;&amp;rcy;&amp;ocy;&amp;dcy;&amp;ucy;&amp;kcy;&amp;tscy;&amp;icy;&amp;yacy; - Z.Marcauskas private company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352800"/>
            <a:ext cx="5410200" cy="313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601675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Продукты, которые помогут успешно «грызть гранит науки»</a:t>
            </a:r>
          </a:p>
          <a:p>
            <a:r>
              <a:rPr lang="ru-RU" b="1" dirty="0" smtClean="0"/>
              <a:t>КАПУСТА – снимает нервозность </a:t>
            </a:r>
          </a:p>
          <a:p>
            <a:r>
              <a:rPr lang="ru-RU" b="1" dirty="0" smtClean="0"/>
              <a:t>ЛИМОН – освежает мысли и </a:t>
            </a:r>
          </a:p>
          <a:p>
            <a:pPr>
              <a:buNone/>
            </a:pPr>
            <a:r>
              <a:rPr lang="ru-RU" dirty="0" smtClean="0"/>
              <a:t>облегчает восприятие информации. 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ЧЕРНИКА – способствует кровообращению мозга.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&amp;Zcy;&amp;dcy;&amp;ocy;&amp;rcy;&amp;ocy;&amp;vcy;&amp;softcy;&amp;iecy; &amp;Zcy;&amp;acy;&amp;pcy;&amp;icy;&amp;scy;&amp;icy; &amp;vcy; &amp;rcy;&amp;ucy;&amp;bcy;&amp;rcy;&amp;icy;&amp;kcy;&amp;iecy; &amp;Zcy;&amp;dcy;&amp;ocy;&amp;rcy;&amp;ocy;&amp;vcy;&amp;softcy;&amp;iecy; &amp;Dcy;&amp;ncy;&amp;iecy;&amp;vcy;&amp;ncy;&amp;icy;&amp;kcy; &amp;Vcy;&amp;iecy;&amp;scy;&amp;tcy;&amp;ycy; : LiveInter…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267200"/>
            <a:ext cx="3503613" cy="2381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&amp;kcy;&amp;rcy;&amp;acy;&amp;scy;&amp;ncy;&amp;icy;&amp;kcy;&amp;acy; &quot; &amp;Ocy;&amp;bcy;&amp;lcy;&amp;iecy;&amp;pcy;&amp;icy;&amp;khcy;&amp;acy; - &amp;kcy;&amp;lcy;&amp;acy;&amp;dcy;&amp;ocy;&amp;vcy;&amp;acy;&amp;yacy; &amp;Scy;&amp;ocy;&amp;lcy;&amp;ncy;&amp;ts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800600"/>
            <a:ext cx="2286000" cy="1752600"/>
          </a:xfrm>
          <a:prstGeom prst="rect">
            <a:avLst/>
          </a:prstGeom>
          <a:noFill/>
        </p:spPr>
      </p:pic>
      <p:pic>
        <p:nvPicPr>
          <p:cNvPr id="6" name="Рисунок 5" descr="&amp;Ocy;&amp;bcy;&amp;ocy;&amp;rcy;&amp;ucy;&amp;dcy;&amp;ocy;&amp;vcy;&amp;acy;&amp;ncy;&amp;icy;&amp;iecy; &amp;dcy;&amp;lcy;&amp;yacy; &amp;acy;&amp;rcy;&amp;ocy;&amp;mcy;&amp;acy;&amp;tcy;&amp;icy;&amp;zcy;&amp;acy;&amp;tscy;&amp;icy;&amp;icy; - &amp;kcy;&amp;ocy;&amp;mcy;&amp;pcy;&amp;acy;&amp;ncy;&amp;icy;&amp;yacy; &quot;&amp;Lcy;&amp;acy;&amp;rcy;&amp;ocy;&amp;mcy;&quot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724400"/>
            <a:ext cx="2362199" cy="179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467600" cy="616915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ВЛИЯНИЕ ПИЩИ НА ЭМОЦИИ </a:t>
            </a:r>
          </a:p>
          <a:p>
            <a:r>
              <a:rPr lang="ru-RU" b="1" dirty="0" smtClean="0"/>
              <a:t>ПАПРИКА – способствует выделению «гормона счастья»- </a:t>
            </a:r>
            <a:r>
              <a:rPr lang="ru-RU" b="1" dirty="0" err="1" smtClean="0"/>
              <a:t>эндорфина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КЛУБНИКА - быстро нейтрализует отрицательные эмоции. </a:t>
            </a:r>
          </a:p>
          <a:p>
            <a:r>
              <a:rPr lang="ru-RU" b="1" dirty="0" smtClean="0"/>
              <a:t>БАНАНЫ содержат </a:t>
            </a:r>
            <a:r>
              <a:rPr lang="ru-RU" b="1" dirty="0" err="1" smtClean="0"/>
              <a:t>серотонин</a:t>
            </a:r>
            <a:r>
              <a:rPr lang="ru-RU" b="1" dirty="0" smtClean="0"/>
              <a:t> –вещество, необходимое мозгу, чтобы тот просигнализировал: «Вы счастливы»</a:t>
            </a:r>
          </a:p>
          <a:p>
            <a:endParaRPr lang="ru-RU" dirty="0"/>
          </a:p>
        </p:txBody>
      </p:sp>
      <p:pic>
        <p:nvPicPr>
          <p:cNvPr id="4" name="Рисунок 3" descr="&amp;kcy;&amp;lcy;&amp;ucy;&amp;bcy;&amp;ncy;&amp;icy;&amp;chcy;&amp;ncy;&amp;ocy; &amp;bcy;&amp;acy;&amp;ncy;&amp;acy;&amp;ncy;&amp;ocy;&amp;vcy;&amp;ycy;&amp;jcy; &amp;mcy;&amp;ucy;&amp;scy;&amp;scy; &amp;scy; &amp;vcy;&amp;acy;&amp;ncy;&amp;icy;&amp;lcy;&amp;softcy;&amp;yucy; - &amp;rcy;&amp;iecy;&amp;tscy;&amp;iecy;&amp;pcy;&amp;tcy;&amp;ycy; &amp;ncy;&amp;acy; Foodnex.ru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733800"/>
            <a:ext cx="4763135" cy="253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ВАЖНО: Последние 12 часов перед экзаменом должны уйти на подготовку организма, а не знаний 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endParaRPr lang="ru-RU" sz="2000" dirty="0"/>
          </a:p>
        </p:txBody>
      </p:sp>
      <p:pic>
        <p:nvPicPr>
          <p:cNvPr id="4" name="Содержимое 3" descr="&amp;SHcy;&amp;kcy;&amp;ocy;&amp;lcy;&amp;softcy;&amp;ncy;&amp;ycy;&amp;jcy; &amp;scy;&amp;acy;&amp;jcy;&amp;tcy; - &amp;Ecy;&amp;kcy;&amp;zcy;&amp;acy;&amp;mcy;&amp;iecy;&amp;ncy;&amp;ycy;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927225"/>
            <a:ext cx="49530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467600" cy="6092952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Спасибо за внимание</a:t>
            </a:r>
            <a:r>
              <a:rPr lang="ru-RU" b="1" i="1" dirty="0" smtClean="0">
                <a:solidFill>
                  <a:srgbClr val="FF0000"/>
                </a:solidFill>
              </a:rPr>
              <a:t>!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Wall V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76400"/>
            <a:ext cx="64389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697162"/>
          </a:xfrm>
        </p:spPr>
        <p:txBody>
          <a:bodyPr/>
          <a:lstStyle/>
          <a:p>
            <a:endParaRPr lang="ru-RU" dirty="0"/>
          </a:p>
        </p:txBody>
      </p:sp>
      <p:sp useBgFill="1"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7467600" cy="4721352"/>
          </a:xfrm>
        </p:spPr>
        <p:txBody>
          <a:bodyPr/>
          <a:lstStyle/>
          <a:p>
            <a:pPr>
              <a:buNone/>
            </a:pPr>
            <a:endParaRPr lang="en-US" sz="40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Причины волнения перед экзаменом?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 smtClean="0"/>
          </a:p>
          <a:p>
            <a:r>
              <a:rPr lang="ru-RU" dirty="0" smtClean="0"/>
              <a:t>1. </a:t>
            </a:r>
            <a:r>
              <a:rPr lang="ru-RU" b="1" dirty="0" smtClean="0"/>
              <a:t>Страх – «А ВДРУГ НЕ СДАМ». </a:t>
            </a:r>
          </a:p>
          <a:p>
            <a:r>
              <a:rPr lang="ru-RU" dirty="0" smtClean="0"/>
              <a:t>2. </a:t>
            </a:r>
            <a:r>
              <a:rPr lang="ru-RU" b="1" dirty="0" smtClean="0"/>
              <a:t>Недостаток подготовки </a:t>
            </a:r>
          </a:p>
          <a:p>
            <a:r>
              <a:rPr lang="ru-RU" dirty="0" smtClean="0"/>
              <a:t>3. </a:t>
            </a:r>
            <a:r>
              <a:rPr lang="ru-RU" b="1" dirty="0" smtClean="0"/>
              <a:t>Волнение близких и окружающих. </a:t>
            </a:r>
            <a:endParaRPr lang="en-US" b="1" dirty="0" smtClean="0"/>
          </a:p>
          <a:p>
            <a:endParaRPr lang="ru-RU" dirty="0"/>
          </a:p>
        </p:txBody>
      </p:sp>
      <p:pic>
        <p:nvPicPr>
          <p:cNvPr id="5" name="Рисунок 4" descr="http://im0-tub-ru.yandex.net/i?id=17a2e599f69cb7c7aa89350ee81b4549-54-144&amp;n=2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81001"/>
            <a:ext cx="594359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467600" cy="6092952"/>
          </a:xfrm>
        </p:spPr>
        <p:txBody>
          <a:bodyPr>
            <a:normAutofit/>
          </a:bodyPr>
          <a:lstStyle/>
          <a:p>
            <a:r>
              <a:rPr lang="ru-RU" b="1" dirty="0" smtClean="0"/>
              <a:t>Как преодолеть ПРЕДЭКЗАМЕНАЦИОННУЮ ТРЕВОЖНОСТЬ? </a:t>
            </a:r>
            <a:endParaRPr lang="en-US" b="1" dirty="0" smtClean="0"/>
          </a:p>
          <a:p>
            <a:r>
              <a:rPr lang="ru-RU" b="1" dirty="0" smtClean="0"/>
              <a:t>1. Приспособиться к окружающей среде </a:t>
            </a:r>
          </a:p>
          <a:p>
            <a:r>
              <a:rPr lang="ru-RU" dirty="0" smtClean="0"/>
              <a:t>Мощным источником стресса для учащихся, сдающих ГИА , является незнакомое место проведения экзамена и незнакомые педагоги — члены экзаменационных комиссий. </a:t>
            </a:r>
          </a:p>
          <a:p>
            <a:r>
              <a:rPr lang="ru-RU" dirty="0" smtClean="0"/>
              <a:t>Для ослабления влияния этого </a:t>
            </a:r>
            <a:r>
              <a:rPr lang="ru-RU" dirty="0" err="1" smtClean="0"/>
              <a:t>стрессогенного</a:t>
            </a:r>
            <a:r>
              <a:rPr lang="ru-RU" dirty="0" smtClean="0"/>
              <a:t> фактора на учащихся </a:t>
            </a:r>
            <a:r>
              <a:rPr lang="ru-RU" dirty="0" smtClean="0"/>
              <a:t> </a:t>
            </a:r>
            <a:r>
              <a:rPr lang="ru-RU" dirty="0" smtClean="0"/>
              <a:t>целесообразно, по возможности, побывать на месте проведения будущего экзамена, осмотреться, отметить его достоинства и недостатки.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7467600" cy="5864352"/>
          </a:xfrm>
        </p:spPr>
        <p:txBody>
          <a:bodyPr>
            <a:normAutofit/>
          </a:bodyPr>
          <a:lstStyle/>
          <a:p>
            <a:r>
              <a:rPr lang="ru-RU" b="1" dirty="0" smtClean="0"/>
              <a:t>2. Переименование </a:t>
            </a:r>
          </a:p>
          <a:p>
            <a:r>
              <a:rPr lang="ru-RU" dirty="0" smtClean="0"/>
              <a:t>Известно, что зачастую наибольшую тревогу вызывает не само событие (например, предстоящий экзамен), а мысли по поводу этого события. </a:t>
            </a:r>
          </a:p>
          <a:p>
            <a:r>
              <a:rPr lang="ru-RU" dirty="0" smtClean="0"/>
              <a:t>Можно попытаться регулировать ход своих мыслей относительно экзамена, придавая им позитивность и конструктивность. </a:t>
            </a:r>
          </a:p>
          <a:p>
            <a:r>
              <a:rPr lang="ru-RU" dirty="0" smtClean="0"/>
              <a:t>Полезно дать позитивное или нейтральное мысленное определение экзамену, делающее восприятие этого события более спокойным: не «трудное испытание», не «стресс», не «крах», а просто «тестирование».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3. Внутренний диалог  </a:t>
            </a:r>
            <a:endParaRPr lang="ru-RU" dirty="0" smtClean="0"/>
          </a:p>
          <a:p>
            <a:r>
              <a:rPr lang="ru-RU" dirty="0" smtClean="0"/>
              <a:t>Часто школьников пугает неопределенность предстоящего события, невозможность проконтролировать его ход. </a:t>
            </a:r>
          </a:p>
          <a:p>
            <a:r>
              <a:rPr lang="ru-RU" dirty="0" smtClean="0"/>
              <a:t>Для того чтобы снизить тревожность учащихся по поводу непредсказуемых моментов при сдаче экзамена, можно порекомендовать им поговорить с самими собой (можно с родителями или товарищами) о возможных стрессовых ситуациях на экзамене и </a:t>
            </a:r>
            <a:r>
              <a:rPr lang="ru-RU" b="1" dirty="0" smtClean="0"/>
              <a:t>заранее продумать свои действия. </a:t>
            </a:r>
          </a:p>
          <a:p>
            <a:r>
              <a:rPr lang="ru-RU" dirty="0" smtClean="0"/>
              <a:t>Следует спросить себя, какая реальная опасность таится в этом событии, как выглядит худший результат и что в этом случае нужно будет сделать. </a:t>
            </a:r>
          </a:p>
          <a:p>
            <a:r>
              <a:rPr lang="ru-RU" dirty="0" smtClean="0"/>
              <a:t>Каковы возможные трудности экзамена для меня лично и как их облегчить?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4. Систематическая </a:t>
            </a:r>
            <a:r>
              <a:rPr lang="ru-RU" b="1" dirty="0" err="1" smtClean="0"/>
              <a:t>десенситизация</a:t>
            </a:r>
            <a:r>
              <a:rPr lang="ru-RU" b="1" dirty="0" smtClean="0"/>
              <a:t> приём, при котором в воображении постепенно развивается терпимость к раздражителям </a:t>
            </a:r>
          </a:p>
          <a:p>
            <a:r>
              <a:rPr lang="ru-RU" dirty="0" smtClean="0"/>
              <a:t>Этот метод разработан </a:t>
            </a:r>
            <a:r>
              <a:rPr lang="ru-RU" dirty="0" err="1" smtClean="0"/>
              <a:t>Иозефом</a:t>
            </a:r>
            <a:r>
              <a:rPr lang="ru-RU" dirty="0" smtClean="0"/>
              <a:t> </a:t>
            </a:r>
            <a:r>
              <a:rPr lang="ru-RU" dirty="0" err="1" smtClean="0"/>
              <a:t>Вульпе</a:t>
            </a:r>
            <a:r>
              <a:rPr lang="ru-RU" dirty="0" smtClean="0"/>
              <a:t> и заключается в следующем: воображая и переживая ситуацию, вызывающую тревожность, человек должен выработать реакцию, несовместимую с чувством тревоги (например, расслабиться). </a:t>
            </a:r>
          </a:p>
          <a:p>
            <a:r>
              <a:rPr lang="ru-RU" dirty="0" smtClean="0"/>
              <a:t>Чтобы использовать эту технику применительно к предстоящему экзамену, школьнику можно </a:t>
            </a:r>
            <a:r>
              <a:rPr lang="ru-RU" b="1" dirty="0" smtClean="0"/>
              <a:t>составить «лесенку» </a:t>
            </a:r>
            <a:r>
              <a:rPr lang="ru-RU" b="1" i="1" dirty="0" smtClean="0"/>
              <a:t>ситуаций, вызывающих страх. Эта лесенка представляет собой последовательность шагов (действий), которые приводят к тревожному событию. Например: </a:t>
            </a:r>
          </a:p>
          <a:p>
            <a:r>
              <a:rPr lang="ru-RU" dirty="0" smtClean="0"/>
              <a:t>— Встать утром и выслушать мамины указания. </a:t>
            </a:r>
          </a:p>
          <a:p>
            <a:r>
              <a:rPr lang="ru-RU" dirty="0" smtClean="0"/>
              <a:t>— Сбор около школы и разговоры с друзьями об экзамене. </a:t>
            </a:r>
          </a:p>
          <a:p>
            <a:r>
              <a:rPr lang="ru-RU" dirty="0" smtClean="0"/>
              <a:t>— Поездка на место проведения экзамена. </a:t>
            </a:r>
          </a:p>
          <a:p>
            <a:r>
              <a:rPr lang="ru-RU" dirty="0" smtClean="0"/>
              <a:t>— Рассаживание по местам. </a:t>
            </a:r>
          </a:p>
          <a:p>
            <a:r>
              <a:rPr lang="ru-RU" dirty="0" smtClean="0"/>
              <a:t>— Получение тестовых бланков. </a:t>
            </a:r>
          </a:p>
          <a:p>
            <a:r>
              <a:rPr lang="ru-RU" dirty="0" smtClean="0"/>
              <a:t>— Заполнение бланков — титульных листов. </a:t>
            </a:r>
          </a:p>
          <a:p>
            <a:r>
              <a:rPr lang="ru-RU" dirty="0" smtClean="0"/>
              <a:t>— Решение заданий... </a:t>
            </a:r>
          </a:p>
          <a:p>
            <a:r>
              <a:rPr lang="ru-RU" dirty="0" smtClean="0"/>
              <a:t>После перечисления всех тревожных ситуаций школьнику стоит </a:t>
            </a:r>
            <a:r>
              <a:rPr lang="ru-RU" b="1" dirty="0" smtClean="0"/>
              <a:t>представить себя в каждой из них на 5 секунд, а затем расслабиться. </a:t>
            </a:r>
          </a:p>
          <a:p>
            <a:r>
              <a:rPr lang="ru-RU" dirty="0" smtClean="0"/>
              <a:t>Важно </a:t>
            </a:r>
            <a:r>
              <a:rPr lang="ru-RU" b="1" dirty="0" smtClean="0"/>
              <a:t>последовательно переходить от одной ситуации к другой по составленной цепочке. </a:t>
            </a:r>
          </a:p>
          <a:p>
            <a:r>
              <a:rPr lang="ru-RU" dirty="0" smtClean="0"/>
              <a:t>После этого можно увеличить время представления и расслабления до 30 секунд. Если возникают трудности с представлением, можно еще более детализировать шаги.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467600" cy="6092952"/>
          </a:xfrm>
        </p:spPr>
        <p:txBody>
          <a:bodyPr/>
          <a:lstStyle/>
          <a:p>
            <a:endParaRPr lang="en-US" dirty="0" smtClean="0"/>
          </a:p>
          <a:p>
            <a:r>
              <a:rPr lang="ru-RU" b="1" dirty="0" smtClean="0"/>
              <a:t>5. Настроиться на успех, удачу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ru-RU" dirty="0" smtClean="0"/>
              <a:t>Важным шагом к успеху на экзамене является абсолютная уверенность в том, что цель будет достигнута. </a:t>
            </a:r>
          </a:p>
        </p:txBody>
      </p:sp>
      <p:pic>
        <p:nvPicPr>
          <p:cNvPr id="4" name="Рисунок 3" descr="&amp;Lcy;&amp;iecy;&amp;gcy;&amp;ocy; &amp;lcy;&amp;icy; &amp;scy;&amp;dcy;&amp;acy;&amp;vcy;&amp;acy;&amp;tcy;&amp;softcy; &amp;gcy;&amp;iecy;&amp;ocy;&amp;gcy;&amp;rcy;&amp;acy;&amp;fcy;&amp;icy;&amp;yucy; &amp;gcy;&amp;icy;&amp;a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590800"/>
            <a:ext cx="7239000" cy="399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6016752"/>
          </a:xfrm>
        </p:spPr>
        <p:txBody>
          <a:bodyPr/>
          <a:lstStyle/>
          <a:p>
            <a:pPr>
              <a:buNone/>
            </a:pPr>
            <a:r>
              <a:rPr lang="en-US" b="1" smtClean="0"/>
              <a:t>   </a:t>
            </a:r>
            <a:r>
              <a:rPr lang="ru-RU" b="1" smtClean="0"/>
              <a:t>ПРИЁМЫ</a:t>
            </a:r>
            <a:r>
              <a:rPr lang="ru-RU" b="1" dirty="0" smtClean="0"/>
              <a:t>, МОБИЛИЗУЮЩИЕ ИНТЕЛЛЕКТУАЛЬНЫЕ ВОЗМОЖНОСТИ ШКОЛЬНИКОВ ПРИ ПОДГОТОВКЕ И СДАЧЕ ЭКЗАМЕНОВ </a:t>
            </a:r>
            <a:endParaRPr lang="ru-RU" dirty="0"/>
          </a:p>
        </p:txBody>
      </p:sp>
      <p:pic>
        <p:nvPicPr>
          <p:cNvPr id="43010" name="Picture 2" descr="DataLife Engine &amp;Vcy;&amp;iecy;&amp;rcy;&amp;scy;&amp;icy;&amp;yacy; &amp;dcy;&amp;lcy;&amp;yacy; &amp;pcy;&amp;iecy;&amp;chcy;&amp;acy;&amp;tcy;&amp;icy; &amp;Gcy;&amp;I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286000"/>
            <a:ext cx="61722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411</TotalTime>
  <Words>1694</Words>
  <Application>Microsoft Office PowerPoint</Application>
  <PresentationFormat>Экран (4:3)</PresentationFormat>
  <Paragraphs>172</Paragraphs>
  <Slides>29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Эркер</vt:lpstr>
      <vt:lpstr>                          Психологическая          подготовка учащихся к        экзаменам             Лучшие уроки дают экзамены  </vt:lpstr>
      <vt:lpstr>Экзамен – это испытание (?)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ВАЖНО: Последние 12 часов перед экзаменом должны уйти на подготовку организма, а не знаний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подготовка учащихся к экзаменам  Лучшие уроки дают экзамены  Славомир Врублевский </dc:title>
  <cp:lastModifiedBy>школа</cp:lastModifiedBy>
  <cp:revision>40</cp:revision>
  <dcterms:modified xsi:type="dcterms:W3CDTF">2016-02-02T12:15:32Z</dcterms:modified>
</cp:coreProperties>
</file>