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72" r:id="rId15"/>
    <p:sldId id="268" r:id="rId16"/>
    <p:sldId id="269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 varScale="1">
        <p:scale>
          <a:sx n="56" d="100"/>
          <a:sy n="56" d="100"/>
        </p:scale>
        <p:origin x="-41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7BD36-CD39-4551-9009-5C9057479EE9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3D895-2969-4424-B702-6526761CF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3D895-2969-4424-B702-6526761CFB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 – мотивация к познанию</a:t>
            </a:r>
            <a:endParaRPr lang="ru-RU" b="1" dirty="0"/>
          </a:p>
        </p:txBody>
      </p:sp>
      <p:pic>
        <p:nvPicPr>
          <p:cNvPr id="4" name="Содержимое 3" descr="4664_html_m3b32063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676400"/>
            <a:ext cx="5223623" cy="4008437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структурное подразделение МБОУ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«СОШ №2 имени С.И.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Подгайнова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Калининска Саратовской области»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-Детский сад «Почемучка»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4799" y="5791200"/>
            <a:ext cx="270054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/>
              <a:t>Подготовили воспитатели</a:t>
            </a:r>
            <a:endParaRPr lang="ru-RU" sz="1600" dirty="0" smtClean="0"/>
          </a:p>
          <a:p>
            <a:pPr algn="r"/>
            <a:r>
              <a:rPr lang="ru-RU" sz="1600" dirty="0" smtClean="0"/>
              <a:t>подготовительной группы:</a:t>
            </a:r>
          </a:p>
          <a:p>
            <a:pPr algn="r"/>
            <a:r>
              <a:rPr lang="ru-RU" b="1" dirty="0" smtClean="0"/>
              <a:t>Бушаева </a:t>
            </a:r>
            <a:r>
              <a:rPr lang="ru-RU" b="1" dirty="0" smtClean="0"/>
              <a:t>С.Л.</a:t>
            </a:r>
          </a:p>
          <a:p>
            <a:pPr algn="r"/>
            <a:r>
              <a:rPr lang="ru-RU" b="1" smtClean="0"/>
              <a:t>Манюшкина О.Е.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то-0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609600"/>
            <a:ext cx="3943350" cy="5257800"/>
          </a:xfrm>
          <a:prstGeom prst="rect">
            <a:avLst/>
          </a:prstGeom>
        </p:spPr>
      </p:pic>
      <p:pic>
        <p:nvPicPr>
          <p:cNvPr id="7" name="Содержимое 3" descr="Фото-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09600"/>
            <a:ext cx="39624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736600"/>
            <a:ext cx="3962400" cy="5283200"/>
          </a:xfrm>
        </p:spPr>
      </p:pic>
      <p:pic>
        <p:nvPicPr>
          <p:cNvPr id="5" name="Рисунок 4" descr="Фото-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762000"/>
            <a:ext cx="39624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Фото-00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838200"/>
            <a:ext cx="7071783" cy="530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Фото-00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0386" y="1143000"/>
            <a:ext cx="3908822" cy="5211763"/>
          </a:xfrm>
          <a:prstGeom prst="rect">
            <a:avLst/>
          </a:prstGeom>
        </p:spPr>
      </p:pic>
      <p:pic>
        <p:nvPicPr>
          <p:cNvPr id="6" name="Содержимое 5" descr="Фото-00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066800"/>
            <a:ext cx="3965972" cy="5287963"/>
          </a:xfrm>
          <a:prstGeom prst="rect">
            <a:avLst/>
          </a:prstGeom>
        </p:spPr>
      </p:pic>
      <p:pic>
        <p:nvPicPr>
          <p:cNvPr id="7" name="Рисунок 6" descr="Фото-0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285728"/>
            <a:ext cx="4714890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-00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0" y="381000"/>
            <a:ext cx="4596408" cy="612854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Фото-00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5080000" cy="3810000"/>
          </a:xfrm>
          <a:prstGeom prst="rect">
            <a:avLst/>
          </a:prstGeom>
        </p:spPr>
      </p:pic>
      <p:pic>
        <p:nvPicPr>
          <p:cNvPr id="6" name="Содержимое 5" descr="Фото-008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838200"/>
            <a:ext cx="4343400" cy="5791200"/>
          </a:xfrm>
          <a:prstGeom prst="rect">
            <a:avLst/>
          </a:prstGeom>
        </p:spPr>
      </p:pic>
      <p:pic>
        <p:nvPicPr>
          <p:cNvPr id="7" name="Рисунок 6" descr="Фото-00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04800"/>
            <a:ext cx="6215074" cy="4661306"/>
          </a:xfrm>
          <a:prstGeom prst="rect">
            <a:avLst/>
          </a:prstGeom>
        </p:spPr>
      </p:pic>
      <p:pic>
        <p:nvPicPr>
          <p:cNvPr id="8" name="Рисунок 7" descr="Фото-00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19200"/>
            <a:ext cx="7072330" cy="530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-00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068387">
            <a:off x="474023" y="1372643"/>
            <a:ext cx="3325416" cy="4433888"/>
          </a:xfrm>
        </p:spPr>
      </p:pic>
      <p:pic>
        <p:nvPicPr>
          <p:cNvPr id="6" name="Содержимое 5" descr="Фото-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42706">
            <a:off x="5004792" y="1920875"/>
            <a:ext cx="3325416" cy="4433888"/>
          </a:xfrm>
        </p:spPr>
      </p:pic>
      <p:pic>
        <p:nvPicPr>
          <p:cNvPr id="7" name="Рисунок 6" descr="Фото-00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609600"/>
            <a:ext cx="40005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то-016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54359">
            <a:off x="802030" y="1717454"/>
            <a:ext cx="3276600" cy="4368800"/>
          </a:xfrm>
        </p:spPr>
      </p:pic>
      <p:pic>
        <p:nvPicPr>
          <p:cNvPr id="7" name="Рисунок 6" descr="Фото-0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7069">
            <a:off x="4747843" y="1934438"/>
            <a:ext cx="3200400" cy="42672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4648199"/>
            <a:ext cx="4191000" cy="17067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Поэтапное стимулирование взрослым проектной деятельности позволили формировать личностные качества ребенка: умение работать в коллективе, ощущать себя членом команды, умение решать творческие споры, достигать договоренности, умение обсуждать результаты деятельности, оценивать действия каждого, не воспринимать чужие успехи, как свое поражение.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Образовательное пространство должно формировать у ребенка главную потребность - </a:t>
            </a:r>
            <a:r>
              <a:rPr lang="ru-RU" dirty="0" err="1" smtClean="0"/>
              <a:t>потребность</a:t>
            </a:r>
            <a:r>
              <a:rPr lang="ru-RU" dirty="0" smtClean="0"/>
              <a:t> в развитии. Для воспитателя, научившегося работать на технологическом уровне, главным ориентиром будет саморазвитие ребенка.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114800"/>
            <a:ext cx="3696232" cy="246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настоящее время в образовательном процессе на </a:t>
            </a:r>
          </a:p>
          <a:p>
            <a:pPr algn="ctr"/>
            <a:r>
              <a:rPr lang="ru-RU" sz="2400" dirty="0" smtClean="0"/>
              <a:t>первый план выдвигается идея саморазвития личности, ее готовности к самостоятельной деятельности. </a:t>
            </a:r>
          </a:p>
          <a:p>
            <a:pPr algn="ctr"/>
            <a:r>
              <a:rPr lang="ru-RU" sz="2400" dirty="0" smtClean="0"/>
              <a:t>Меняются функции педагога. Теперь он уже не информатор,</a:t>
            </a:r>
          </a:p>
          <a:p>
            <a:pPr algn="ctr"/>
            <a:r>
              <a:rPr lang="ru-RU" sz="2400" dirty="0" smtClean="0"/>
              <a:t> а организатор интеллектуального поиска, эмоционального переживания и практического действия.</a:t>
            </a:r>
          </a:p>
          <a:p>
            <a:pPr algn="ctr"/>
            <a:r>
              <a:rPr lang="ru-RU" sz="2400" dirty="0" smtClean="0"/>
              <a:t> Для этого необходимо осваивать новые педагогические технологии,</a:t>
            </a:r>
          </a:p>
          <a:p>
            <a:pPr algn="ctr"/>
            <a:r>
              <a:rPr lang="ru-RU" sz="2400" dirty="0" smtClean="0"/>
              <a:t> формирующие активную роль обучаемого.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4-024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00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Проектирование – это педагогическая технология, ориентированная на:</a:t>
            </a: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464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знаний и приобретение новых;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181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743200"/>
            <a:ext cx="504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уникальные отношения «ребенок – взрослый»;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352800"/>
            <a:ext cx="657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преодоление трудностей вместе со взрослыми и сверстниками;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038600"/>
            <a:ext cx="391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ответов на сложные вопросы;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724400"/>
            <a:ext cx="6621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способности сомневаться, практически мыслить.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762000"/>
            <a:ext cx="8305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самостоятельное образовательно-творческое задание,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выполня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емое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под руководством педагога и предусматривающее создание общественного по​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лезного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продукта (изделия), обладающее субъективной или объективной новизной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731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Характер ребенка в проектировании </a:t>
            </a:r>
          </a:p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меняется:</a:t>
            </a:r>
            <a:endParaRPr lang="ru-RU" sz="40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младшем дошкольном возрасте он преимущественно наблюдает за деятельностью взрослого;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среднем дошкольном возрасте – эпизодически участвует и осваивает роль партнера;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старшем дошкольном возрасте – переходит к сотрудничеству.                                      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Алгоритм действий взрослых и детей на первом этапе освоения проектирования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81000" y="1828800"/>
            <a:ext cx="3733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Первый шаг: </a:t>
            </a:r>
            <a:r>
              <a:rPr lang="ru-RU" dirty="0" smtClean="0"/>
              <a:t>интригующее начало, определение проблемы, отвечающей потребностям детей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29200" y="1828800"/>
            <a:ext cx="3657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Второй шаг:</a:t>
            </a:r>
          </a:p>
          <a:p>
            <a:pPr algn="ctr"/>
            <a:r>
              <a:rPr lang="ru-RU" dirty="0" smtClean="0"/>
              <a:t>постановка цели проекта, его мотивация.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590800" y="3352800"/>
            <a:ext cx="4343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Третий шаг:</a:t>
            </a:r>
          </a:p>
          <a:p>
            <a:r>
              <a:rPr lang="ru-RU" dirty="0" smtClean="0"/>
              <a:t>привлечение детей к участию в планировании деятельности и реализации намеченного плана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04800" y="5029200"/>
            <a:ext cx="3886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Четвертый шаг:</a:t>
            </a:r>
          </a:p>
          <a:p>
            <a:pPr algn="ctr"/>
            <a:r>
              <a:rPr lang="ru-RU" dirty="0" smtClean="0"/>
              <a:t>совместное движение взрослого и детей к результату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57800" y="5029200"/>
            <a:ext cx="3657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Пятый шаг:</a:t>
            </a:r>
          </a:p>
          <a:p>
            <a:pPr algn="ctr"/>
            <a:r>
              <a:rPr lang="ru-RU" dirty="0" smtClean="0"/>
              <a:t>совместный анализ выполнения проекта, переживание результатов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действий взрослых и детей на втором этапе освоения проектирования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1828800"/>
            <a:ext cx="3276600" cy="15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Первый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выделение (взрослым или детьми) проблемы, отвечающей потребностям детей для обеих сторон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1828800"/>
            <a:ext cx="3581400" cy="15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Второй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совместное определение цели проекта, мотива предстоящей деятельности, прогнозирование результата.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429000"/>
            <a:ext cx="365760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Третий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планирование деятельности детьми при незначительной помощи взрослого, определение средств  реализации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3429000"/>
            <a:ext cx="4038600" cy="137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Четвертый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выполнение проекта детьми, дифференцированная помощь взрослого.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4876800"/>
            <a:ext cx="3200400" cy="1447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Пятый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Обсуждение результата, хода работы действий каждого, выяснение причин успеха и неудач.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6800" y="4876800"/>
            <a:ext cx="3581400" cy="1447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Шестой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Совместное определение перспективы развития проекта.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действий взрослых и детей на третьем этапе освоения проектирования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7200" y="1981200"/>
            <a:ext cx="4038600" cy="1600200"/>
          </a:xfrm>
          <a:prstGeom prst="round2Diag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Первый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Постановка детей в определенные условия: выделение (взрослым или детьми) проблемы, отвечающей потребностям детей или обеим сторон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24400" y="1981200"/>
            <a:ext cx="4038600" cy="1600200"/>
          </a:xfrm>
          <a:prstGeom prst="round2Diag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Второй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самостоятельное  определение цели проекта, мотива предстоящей деятельности, прогнозирование результата.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57200" y="3657600"/>
            <a:ext cx="4038600" cy="1676400"/>
          </a:xfrm>
          <a:prstGeom prst="round2Diag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Третий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планирование деятельности детьми при (возможности участия взрослого, как партнера); определение средств  реализации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24400" y="3657600"/>
            <a:ext cx="3962400" cy="1676400"/>
          </a:xfrm>
          <a:prstGeom prst="round2Diag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Четвертый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Выполнение детьми проекта; решение творческих споров; достижение договоренности, взаимообучение, помощь друг другу.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" y="5410200"/>
            <a:ext cx="4038600" cy="1295400"/>
          </a:xfrm>
          <a:prstGeom prst="round2Diag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Пятый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Обсуждение результата, хода работы действий каждого, выяснение причин успеха и неудач.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24400" y="5410200"/>
            <a:ext cx="3962400" cy="1295400"/>
          </a:xfrm>
          <a:prstGeom prst="round2Diag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Шестой шаг: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определение перспективы развития проекта.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Проектная деятельность «Птицы»</a:t>
            </a:r>
            <a:endParaRPr lang="ru-RU" b="1" dirty="0"/>
          </a:p>
        </p:txBody>
      </p:sp>
      <p:pic>
        <p:nvPicPr>
          <p:cNvPr id="9" name="Содержимое 8" descr="http://foto-zverey.ru/images/ptica-128_small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9217" y="1935163"/>
            <a:ext cx="366556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557</Words>
  <PresentationFormat>Экран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Проект – мотивация к познанию</vt:lpstr>
      <vt:lpstr>Слайд 2</vt:lpstr>
      <vt:lpstr>Слайд 3</vt:lpstr>
      <vt:lpstr>Слайд 4</vt:lpstr>
      <vt:lpstr>Слайд 5</vt:lpstr>
      <vt:lpstr>    Алгоритм действий взрослых и детей на первом этапе освоения проектирования</vt:lpstr>
      <vt:lpstr>Алгоритм действий взрослых и детей на втором этапе освоения проектирования</vt:lpstr>
      <vt:lpstr>Алгоритм действий взрослых и детей на третьем этапе освоения проектирования</vt:lpstr>
      <vt:lpstr>Проектная деятельность «Птицы»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2016-02-11T10:25:33Z</dcterms:created>
  <dcterms:modified xsi:type="dcterms:W3CDTF">2016-08-25T08:25:39Z</dcterms:modified>
</cp:coreProperties>
</file>