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5" r:id="rId4"/>
    <p:sldId id="258" r:id="rId5"/>
    <p:sldId id="259" r:id="rId6"/>
    <p:sldId id="260" r:id="rId7"/>
    <p:sldId id="276" r:id="rId8"/>
    <p:sldId id="261" r:id="rId9"/>
    <p:sldId id="277" r:id="rId10"/>
    <p:sldId id="262" r:id="rId11"/>
    <p:sldId id="263" r:id="rId12"/>
    <p:sldId id="278" r:id="rId13"/>
    <p:sldId id="264" r:id="rId14"/>
    <p:sldId id="279" r:id="rId15"/>
    <p:sldId id="265" r:id="rId16"/>
    <p:sldId id="280" r:id="rId17"/>
    <p:sldId id="266" r:id="rId18"/>
    <p:sldId id="267" r:id="rId19"/>
    <p:sldId id="283" r:id="rId20"/>
    <p:sldId id="268" r:id="rId21"/>
    <p:sldId id="269" r:id="rId22"/>
    <p:sldId id="281" r:id="rId23"/>
    <p:sldId id="270" r:id="rId24"/>
    <p:sldId id="271" r:id="rId25"/>
    <p:sldId id="282" r:id="rId26"/>
    <p:sldId id="273" r:id="rId27"/>
    <p:sldId id="27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5D7255-378E-415E-92E9-7CD499F2046B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65D7B6-6271-41F2-A977-D5AE252FA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834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DFF80B-954B-4D04-869A-3102A1E640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06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85C80-8EBB-4DE1-8F1F-32E460274229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16B8-8F78-4397-A272-83167873E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7753-25BE-48F0-91BC-8A9F72CC38AF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21F63-D7BD-4FB7-A1C5-9C964BC84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63553-C73C-4FD1-9448-E054B489ABF5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35F8-5D5E-4BCF-8BB7-B95D149A9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7EB5-769C-4D9C-8841-5B00CC3B4921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A7F98-A4C3-4C4A-A252-7B9ACF69C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5554-2D90-4427-BD47-AB7BB3ACCE16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C6015-CBAE-47AD-B130-5D2ABB00E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D036D-600A-41DA-BD31-4745EAAFB775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1696-20C7-4B79-916B-2374AD54B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E5F6-9D44-4257-99C8-2E1FA5195A61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E77A-1564-42B8-B405-AA172A7DC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B74C-75EF-4F67-86A4-FAD6CA584CB6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FCDA9-5505-420B-83F2-A66B9EEEB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3E0C5-B024-49CC-950B-4AF779E10D94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3017-A217-4AB8-9DD4-7F6E5FD3F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5D999-2C65-4279-AB87-62ACFDE62E35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C09A4-3D96-4907-818E-DD95D1974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70784-BB8F-4B93-AD63-063F350C7766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E473D-7AF1-495B-8720-DEA5E2F99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8B5EE0-B6CD-4E6F-A79A-9276323FE518}" type="datetimeFigureOut">
              <a:rPr lang="ru-RU"/>
              <a:pPr>
                <a:defRPr/>
              </a:pPr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22A214-4551-45D6-9C15-621AB4816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3920" y="188640"/>
            <a:ext cx="7416824" cy="1877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Презентация</a:t>
            </a: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«История школьных принадлежностей» 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0915" y="4981191"/>
            <a:ext cx="6582834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Bookman Old Style" pitchFamily="18" charset="0"/>
              </a:rPr>
              <a:t>Выполнили: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Bookman Old Style" pitchFamily="18" charset="0"/>
              </a:rPr>
              <a:t>Литвин С.Ф.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Bookman Old Style" pitchFamily="18" charset="0"/>
              </a:rPr>
              <a:t>Сестренская И.Ф.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Bookman Old Style" pitchFamily="18" charset="0"/>
              </a:rPr>
              <a:t> Подготовительная группа.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Bookman Old Style" pitchFamily="18" charset="0"/>
              </a:rPr>
              <a:t>2017 год.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Bookman Old Style" pitchFamily="18" charset="0"/>
            </a:endParaRPr>
          </a:p>
        </p:txBody>
      </p:sp>
      <p:pic>
        <p:nvPicPr>
          <p:cNvPr id="14340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047875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>
                <a:solidFill>
                  <a:srgbClr val="7030A0"/>
                </a:solidFill>
              </a:rPr>
              <a:t>Резинка</a:t>
            </a:r>
            <a:r>
              <a:rPr lang="ru-RU" sz="3200" smtClean="0">
                <a:solidFill>
                  <a:srgbClr val="7030A0"/>
                </a:solidFill>
              </a:rPr>
              <a:t/>
            </a:r>
            <a:br>
              <a:rPr lang="ru-RU" sz="3200" smtClean="0">
                <a:solidFill>
                  <a:srgbClr val="7030A0"/>
                </a:solidFill>
              </a:rPr>
            </a:br>
            <a:r>
              <a:rPr lang="ru-RU" sz="3200" smtClean="0">
                <a:solidFill>
                  <a:srgbClr val="7030A0"/>
                </a:solidFill>
              </a:rPr>
              <a:t>Я - ластик. Я - резинка,</a:t>
            </a:r>
            <a:br>
              <a:rPr lang="ru-RU" sz="3200" smtClean="0">
                <a:solidFill>
                  <a:srgbClr val="7030A0"/>
                </a:solidFill>
              </a:rPr>
            </a:br>
            <a:r>
              <a:rPr lang="ru-RU" sz="3200" smtClean="0">
                <a:solidFill>
                  <a:srgbClr val="7030A0"/>
                </a:solidFill>
              </a:rPr>
              <a:t>Чумазенькая спинка.</a:t>
            </a:r>
            <a:br>
              <a:rPr lang="ru-RU" sz="3200" smtClean="0">
                <a:solidFill>
                  <a:srgbClr val="7030A0"/>
                </a:solidFill>
              </a:rPr>
            </a:br>
            <a:r>
              <a:rPr lang="ru-RU" sz="3200" smtClean="0">
                <a:solidFill>
                  <a:srgbClr val="7030A0"/>
                </a:solidFill>
              </a:rPr>
              <a:t>Но совесть у меня чиста:</a:t>
            </a:r>
            <a:br>
              <a:rPr lang="ru-RU" sz="3200" smtClean="0">
                <a:solidFill>
                  <a:srgbClr val="7030A0"/>
                </a:solidFill>
              </a:rPr>
            </a:br>
            <a:r>
              <a:rPr lang="ru-RU" sz="3200" smtClean="0">
                <a:solidFill>
                  <a:srgbClr val="7030A0"/>
                </a:solidFill>
              </a:rPr>
              <a:t>Помарку стёрла я с листа!</a:t>
            </a:r>
            <a:br>
              <a:rPr lang="ru-RU" sz="3200" smtClean="0">
                <a:solidFill>
                  <a:srgbClr val="7030A0"/>
                </a:solidFill>
              </a:rPr>
            </a:br>
            <a:endParaRPr lang="ru-RU" sz="3200" smtClean="0">
              <a:solidFill>
                <a:srgbClr val="7030A0"/>
              </a:solidFill>
            </a:endParaRPr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4851" y="2852936"/>
            <a:ext cx="4154298" cy="381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4392613"/>
          </a:xfrm>
        </p:spPr>
        <p:txBody>
          <a:bodyPr/>
          <a:lstStyle/>
          <a:p>
            <a:pPr eaLnBrk="1" hangingPunct="1"/>
            <a:r>
              <a:rPr lang="ru-RU" sz="1200" b="1" smtClean="0"/>
              <a:t/>
            </a:r>
            <a:br>
              <a:rPr lang="ru-RU" sz="1200" b="1" smtClean="0"/>
            </a:br>
            <a:r>
              <a:rPr lang="ru-RU" sz="1200" b="1" smtClean="0"/>
              <a:t/>
            </a:r>
            <a:br>
              <a:rPr lang="ru-RU" sz="1200" b="1" smtClean="0"/>
            </a:br>
            <a:r>
              <a:rPr lang="ru-RU" sz="1200" b="1" smtClean="0"/>
              <a:t/>
            </a:r>
            <a:br>
              <a:rPr lang="ru-RU" sz="1200" b="1" smtClean="0"/>
            </a:br>
            <a:r>
              <a:rPr lang="ru-RU" sz="1200" b="1" smtClean="0"/>
              <a:t/>
            </a:r>
            <a:br>
              <a:rPr lang="ru-RU" sz="1200" b="1" smtClean="0"/>
            </a:br>
            <a:r>
              <a:rPr lang="ru-RU" sz="3200" b="1" smtClean="0">
                <a:solidFill>
                  <a:srgbClr val="7030A0"/>
                </a:solidFill>
              </a:rPr>
              <a:t>Ручка</a:t>
            </a:r>
            <a:r>
              <a:rPr lang="ru-RU" sz="3200" smtClean="0">
                <a:solidFill>
                  <a:srgbClr val="7030A0"/>
                </a:solidFill>
              </a:rPr>
              <a:t/>
            </a:r>
            <a:br>
              <a:rPr lang="ru-RU" sz="32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Буквы напечатанные - </a:t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Очень аккуратные.</a:t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Буквы для письма</a:t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пишутся ручкой:</a:t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Буквы держат друг дружку за ручки</a:t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- Ах, батюшки! - сказала ручка.- </a:t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Что значит эта закорючка?</a:t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- Чернильная ты голова! </a:t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Ты ж написала букву "А"! </a:t>
            </a:r>
            <a:br>
              <a:rPr lang="ru-RU" sz="2400" smtClean="0">
                <a:solidFill>
                  <a:srgbClr val="7030A0"/>
                </a:solidFill>
              </a:rPr>
            </a:br>
            <a:endParaRPr lang="ru-RU" sz="2400" smtClean="0">
              <a:solidFill>
                <a:srgbClr val="7030A0"/>
              </a:solidFill>
            </a:endParaRPr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213" y="4551402"/>
            <a:ext cx="3816350" cy="186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65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85728"/>
            <a:ext cx="4500562" cy="3375422"/>
          </a:xfrm>
          <a:prstGeom prst="rect">
            <a:avLst/>
          </a:prstGeom>
        </p:spPr>
      </p:pic>
      <p:pic>
        <p:nvPicPr>
          <p:cNvPr id="5" name="Рисунок 4" descr="SAM_65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143248"/>
            <a:ext cx="4548219" cy="3411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442913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Д/и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Помоги Винтику собрать ручку»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>
                <a:latin typeface="Arial" charset="0"/>
              </a:rPr>
              <a:t/>
            </a:r>
            <a:br>
              <a:rPr lang="ru-RU" sz="4000" b="1" smtClean="0">
                <a:latin typeface="Arial" charset="0"/>
              </a:rPr>
            </a:br>
            <a:r>
              <a:rPr lang="ru-RU" sz="4000" b="1" smtClean="0">
                <a:latin typeface="Arial" charset="0"/>
              </a:rPr>
              <a:t/>
            </a:r>
            <a:br>
              <a:rPr lang="ru-RU" sz="4000" b="1" smtClean="0">
                <a:latin typeface="Arial" charset="0"/>
              </a:rPr>
            </a:br>
            <a:r>
              <a:rPr lang="ru-RU" sz="3200" b="1" smtClean="0">
                <a:solidFill>
                  <a:srgbClr val="7030A0"/>
                </a:solidFill>
              </a:rPr>
              <a:t>Карандаши</a:t>
            </a:r>
            <a:r>
              <a:rPr lang="ru-RU" sz="3200" smtClean="0">
                <a:solidFill>
                  <a:srgbClr val="7030A0"/>
                </a:solidFill>
              </a:rPr>
              <a:t/>
            </a:r>
            <a:br>
              <a:rPr lang="ru-RU" sz="32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Я - малютка-карандашик.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Исписал я сто бумажек.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А когда я начинал,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То с трудом влезал в пенал.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Школьник пишет. И растёт!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Ну а я - наоборот!</a:t>
            </a:r>
            <a:br>
              <a:rPr lang="ru-RU" sz="2800" smtClean="0">
                <a:solidFill>
                  <a:srgbClr val="7030A0"/>
                </a:solidFill>
              </a:rPr>
            </a:br>
            <a:endParaRPr lang="ru-RU" sz="2800" smtClean="0">
              <a:solidFill>
                <a:srgbClr val="7030A0"/>
              </a:solidFill>
            </a:endParaRPr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3573463"/>
            <a:ext cx="4319588" cy="316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6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14290"/>
            <a:ext cx="2571750" cy="3250417"/>
          </a:xfrm>
          <a:prstGeom prst="rect">
            <a:avLst/>
          </a:prstGeom>
        </p:spPr>
      </p:pic>
      <p:pic>
        <p:nvPicPr>
          <p:cNvPr id="5" name="Рисунок 4" descr="SAM_6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85728"/>
            <a:ext cx="2893239" cy="3857652"/>
          </a:xfrm>
          <a:prstGeom prst="rect">
            <a:avLst/>
          </a:prstGeom>
        </p:spPr>
      </p:pic>
      <p:pic>
        <p:nvPicPr>
          <p:cNvPr id="7" name="Рисунок 6" descr="IMG_20170214_0958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643314"/>
            <a:ext cx="4000528" cy="30003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786" y="4857760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Ручки, карандаши из пластилина.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>
                <a:solidFill>
                  <a:srgbClr val="7030A0"/>
                </a:solidFill>
              </a:rPr>
              <a:t>Точилка</a:t>
            </a: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dirty="0">
                <a:solidFill>
                  <a:srgbClr val="7030A0"/>
                </a:solidFill>
              </a:rPr>
              <a:t>Почему из-под точилки</a:t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dirty="0">
                <a:solidFill>
                  <a:srgbClr val="7030A0"/>
                </a:solidFill>
              </a:rPr>
              <a:t>Вьются стружки и опилки?</a:t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dirty="0">
                <a:solidFill>
                  <a:srgbClr val="7030A0"/>
                </a:solidFill>
              </a:rPr>
              <a:t>Карандаш писать не хочет,</a:t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dirty="0">
                <a:solidFill>
                  <a:srgbClr val="7030A0"/>
                </a:solidFill>
              </a:rPr>
              <a:t>Вот она его и точит.</a:t>
            </a:r>
            <a:br>
              <a:rPr lang="ru-RU" sz="3600" dirty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791" y="3212976"/>
            <a:ext cx="333445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70214_095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70" y="2857496"/>
            <a:ext cx="4762534" cy="3571900"/>
          </a:xfrm>
          <a:prstGeom prst="rect">
            <a:avLst/>
          </a:prstGeom>
        </p:spPr>
      </p:pic>
      <p:pic>
        <p:nvPicPr>
          <p:cNvPr id="5" name="Рисунок 4" descr="IMG_20170214_10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4214843" cy="316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3200" b="1" smtClean="0">
                <a:solidFill>
                  <a:srgbClr val="7030A0"/>
                </a:solidFill>
              </a:rPr>
              <a:t>Линейка</a:t>
            </a:r>
            <a:r>
              <a:rPr lang="ru-RU" sz="3200" smtClean="0">
                <a:solidFill>
                  <a:srgbClr val="7030A0"/>
                </a:solidFill>
              </a:rPr>
              <a:t/>
            </a:r>
            <a:br>
              <a:rPr lang="ru-RU" sz="3200" smtClean="0">
                <a:solidFill>
                  <a:srgbClr val="7030A0"/>
                </a:solidFill>
              </a:rPr>
            </a:br>
            <a:r>
              <a:rPr lang="ru-RU" sz="3600" smtClean="0">
                <a:solidFill>
                  <a:srgbClr val="7030A0"/>
                </a:solidFill>
              </a:rPr>
              <a:t/>
            </a:r>
            <a:br>
              <a:rPr lang="ru-RU" sz="3600" smtClean="0">
                <a:solidFill>
                  <a:srgbClr val="7030A0"/>
                </a:solidFill>
              </a:rPr>
            </a:br>
            <a:r>
              <a:rPr lang="ru-RU" sz="3200" smtClean="0">
                <a:solidFill>
                  <a:srgbClr val="7030A0"/>
                </a:solidFill>
              </a:rPr>
              <a:t>Я - линейка. </a:t>
            </a:r>
            <a:br>
              <a:rPr lang="ru-RU" sz="3200" smtClean="0">
                <a:solidFill>
                  <a:srgbClr val="7030A0"/>
                </a:solidFill>
              </a:rPr>
            </a:br>
            <a:r>
              <a:rPr lang="ru-RU" sz="3200" smtClean="0">
                <a:solidFill>
                  <a:srgbClr val="7030A0"/>
                </a:solidFill>
              </a:rPr>
              <a:t>Прямота - главная моя черта.</a:t>
            </a:r>
            <a:br>
              <a:rPr lang="ru-RU" sz="3200" smtClean="0">
                <a:solidFill>
                  <a:srgbClr val="7030A0"/>
                </a:solidFill>
              </a:rPr>
            </a:br>
            <a:endParaRPr lang="ru-RU" sz="3200" smtClean="0">
              <a:solidFill>
                <a:srgbClr val="7030A0"/>
              </a:solidFill>
            </a:endParaRPr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852738"/>
            <a:ext cx="4103687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900" b="1" smtClean="0"/>
              <a:t/>
            </a:r>
            <a:br>
              <a:rPr lang="ru-RU" sz="2900" b="1" smtClean="0"/>
            </a:br>
            <a:r>
              <a:rPr lang="ru-RU" sz="2900" b="1" smtClean="0"/>
              <a:t/>
            </a:r>
            <a:br>
              <a:rPr lang="ru-RU" sz="2900" b="1" smtClean="0"/>
            </a:br>
            <a:r>
              <a:rPr lang="ru-RU" sz="2900" b="1" smtClean="0"/>
              <a:t/>
            </a:r>
            <a:br>
              <a:rPr lang="ru-RU" sz="2900" b="1" smtClean="0"/>
            </a:br>
            <a:r>
              <a:rPr lang="ru-RU" sz="2900" b="1" smtClean="0"/>
              <a:t/>
            </a:r>
            <a:br>
              <a:rPr lang="ru-RU" sz="29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>
                <a:solidFill>
                  <a:srgbClr val="7030A0"/>
                </a:solidFill>
              </a:rPr>
              <a:t>Тетрадь</a:t>
            </a:r>
            <a:r>
              <a:rPr lang="ru-RU" sz="3200" smtClean="0">
                <a:solidFill>
                  <a:srgbClr val="7030A0"/>
                </a:solidFill>
              </a:rPr>
              <a:t/>
            </a:r>
            <a:br>
              <a:rPr lang="ru-RU" sz="32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Тетради в портфеле шуршали,</a:t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Что в жизни важнее, решали.</a:t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Тетрадка в линейку бормочет:</a:t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- Грамматика!</a:t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А в клетку тетрадка ворчит:</a:t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- Математика!</a:t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На чём примирились тетрадка с тетрадкой,</a:t>
            </a:r>
            <a:br>
              <a:rPr lang="ru-RU" sz="2400" smtClean="0">
                <a:solidFill>
                  <a:srgbClr val="7030A0"/>
                </a:solidFill>
              </a:rPr>
            </a:br>
            <a:r>
              <a:rPr lang="ru-RU" sz="2400" smtClean="0">
                <a:solidFill>
                  <a:srgbClr val="7030A0"/>
                </a:solidFill>
              </a:rPr>
              <a:t>Для нас до сих пор остаётся загадкой.</a:t>
            </a:r>
            <a:br>
              <a:rPr lang="ru-RU" sz="2400" smtClean="0">
                <a:solidFill>
                  <a:srgbClr val="7030A0"/>
                </a:solidFill>
              </a:rPr>
            </a:br>
            <a:endParaRPr lang="ru-RU" sz="2400" smtClean="0">
              <a:solidFill>
                <a:srgbClr val="7030A0"/>
              </a:solidFill>
            </a:endParaRP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238" y="3844393"/>
            <a:ext cx="3455987" cy="255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286124"/>
            <a:ext cx="4314417" cy="3286148"/>
          </a:xfrm>
          <a:prstGeom prst="rect">
            <a:avLst/>
          </a:prstGeom>
        </p:spPr>
      </p:pic>
      <p:pic>
        <p:nvPicPr>
          <p:cNvPr id="5" name="Рисунок 4" descr="а_p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01" y="285728"/>
            <a:ext cx="4300567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1571612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 Школьных принадлежностей.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331913" y="0"/>
            <a:ext cx="6883425" cy="6884988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Краткосрочный образовательный проект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 школьных принадлежностей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71604" y="928670"/>
            <a:ext cx="6000792" cy="92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расширить представления детей о школьных принадлежностях, познакомить с историей их появления.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 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воспитатели: Литвин С.Ф. Сестренская И.Ф.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Возрастная группа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подготовительная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реализации 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 07.02. 2017.   по 17.02.2017.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информационно-творческий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воспитатели, дети подготовительной группы, родители воспитанников.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Актуальность: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 дошкольное учреждение углубленно работает над проблемой преемственности между детским садом и школой. Таким образом, вопрос ознакомления будущих первоклассников со школьными принадлежностями является составной частью этого вопроса.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900" b="1" smtClean="0"/>
              <a:t/>
            </a:r>
            <a:br>
              <a:rPr lang="ru-RU" sz="2900" b="1" smtClean="0"/>
            </a:br>
            <a:r>
              <a:rPr lang="ru-RU" sz="2900" b="1" smtClean="0"/>
              <a:t/>
            </a:r>
            <a:br>
              <a:rPr lang="ru-RU" sz="2900" b="1" smtClean="0"/>
            </a:br>
            <a:r>
              <a:rPr lang="ru-RU" sz="2900" b="1" smtClean="0"/>
              <a:t/>
            </a:r>
            <a:br>
              <a:rPr lang="ru-RU" sz="29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>
                <a:solidFill>
                  <a:srgbClr val="7030A0"/>
                </a:solidFill>
              </a:rPr>
              <a:t>Учебник</a:t>
            </a:r>
            <a:r>
              <a:rPr lang="ru-RU" sz="2900" smtClean="0">
                <a:solidFill>
                  <a:srgbClr val="7030A0"/>
                </a:solidFill>
              </a:rPr>
              <a:t/>
            </a:r>
            <a:br>
              <a:rPr lang="ru-RU" sz="29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- Учитель у меня в портфеле!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- Кто? Быть не может! Неужели?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- Взгляни, пожалуйста! Он тут.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Его учебником зовут.</a:t>
            </a:r>
            <a:br>
              <a:rPr lang="ru-RU" sz="2800" smtClean="0">
                <a:solidFill>
                  <a:srgbClr val="7030A0"/>
                </a:solidFill>
              </a:rPr>
            </a:br>
            <a:endParaRPr lang="ru-RU" sz="2800" smtClean="0">
              <a:solidFill>
                <a:srgbClr val="7030A0"/>
              </a:solidFill>
            </a:endParaRPr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729" y="2852738"/>
            <a:ext cx="2687930" cy="3529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>
                <a:solidFill>
                  <a:srgbClr val="7030A0"/>
                </a:solidFill>
              </a:rPr>
              <a:t>Кисточка</a:t>
            </a:r>
            <a:r>
              <a:rPr lang="ru-RU" sz="3200" smtClean="0">
                <a:solidFill>
                  <a:srgbClr val="7030A0"/>
                </a:solidFill>
              </a:rPr>
              <a:t/>
            </a:r>
            <a:br>
              <a:rPr lang="ru-RU" sz="32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Над бумажным над листом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Машет кисточка хвостом.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И не просто машет,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А бумагу мажет,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Красит в разные цвета.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Ух, какая красота! </a:t>
            </a:r>
            <a:br>
              <a:rPr lang="ru-RU" sz="2800" smtClean="0">
                <a:solidFill>
                  <a:srgbClr val="7030A0"/>
                </a:solidFill>
              </a:rPr>
            </a:br>
            <a:endParaRPr lang="ru-RU" sz="2800" smtClean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860" y="3789040"/>
            <a:ext cx="2880320" cy="288032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65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2" y="178573"/>
            <a:ext cx="4429154" cy="3321866"/>
          </a:xfrm>
          <a:prstGeom prst="rect">
            <a:avLst/>
          </a:prstGeom>
        </p:spPr>
      </p:pic>
      <p:pic>
        <p:nvPicPr>
          <p:cNvPr id="5" name="Рисунок 4" descr="SAM_6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00438"/>
            <a:ext cx="4000528" cy="3000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200024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«Помоги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Шпунтику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собрать цепочку из скрепок».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4929198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«Ожерелье из скрепок».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900" b="1" smtClean="0"/>
              <a:t/>
            </a:r>
            <a:br>
              <a:rPr lang="ru-RU" sz="2900" b="1" smtClean="0"/>
            </a:br>
            <a:r>
              <a:rPr lang="ru-RU" sz="2900" b="1" smtClean="0"/>
              <a:t/>
            </a:r>
            <a:br>
              <a:rPr lang="ru-RU" sz="29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>
                <a:solidFill>
                  <a:srgbClr val="7030A0"/>
                </a:solidFill>
              </a:rPr>
              <a:t>Циркуль</a:t>
            </a:r>
            <a:r>
              <a:rPr lang="ru-RU" sz="2900" smtClean="0">
                <a:solidFill>
                  <a:srgbClr val="7030A0"/>
                </a:solidFill>
              </a:rPr>
              <a:t/>
            </a:r>
            <a:br>
              <a:rPr lang="ru-RU" sz="2900" smtClean="0">
                <a:solidFill>
                  <a:srgbClr val="7030A0"/>
                </a:solidFill>
              </a:rPr>
            </a:br>
            <a:r>
              <a:rPr lang="ru-RU" sz="2900" smtClean="0">
                <a:solidFill>
                  <a:srgbClr val="7030A0"/>
                </a:solidFill>
              </a:rPr>
              <a:t>Циркуль мой, циркач лихой </a:t>
            </a:r>
            <a:br>
              <a:rPr lang="ru-RU" sz="2900" smtClean="0">
                <a:solidFill>
                  <a:srgbClr val="7030A0"/>
                </a:solidFill>
              </a:rPr>
            </a:br>
            <a:r>
              <a:rPr lang="ru-RU" sz="2900" smtClean="0">
                <a:solidFill>
                  <a:srgbClr val="7030A0"/>
                </a:solidFill>
              </a:rPr>
              <a:t>Чертит круг одной ногой,</a:t>
            </a:r>
            <a:br>
              <a:rPr lang="ru-RU" sz="2900" smtClean="0">
                <a:solidFill>
                  <a:srgbClr val="7030A0"/>
                </a:solidFill>
              </a:rPr>
            </a:br>
            <a:r>
              <a:rPr lang="ru-RU" sz="2900" smtClean="0">
                <a:solidFill>
                  <a:srgbClr val="7030A0"/>
                </a:solidFill>
              </a:rPr>
              <a:t>А другой проткнул бумагу,</a:t>
            </a:r>
            <a:br>
              <a:rPr lang="ru-RU" sz="2900" smtClean="0">
                <a:solidFill>
                  <a:srgbClr val="7030A0"/>
                </a:solidFill>
              </a:rPr>
            </a:br>
            <a:r>
              <a:rPr lang="ru-RU" sz="2900" smtClean="0">
                <a:solidFill>
                  <a:srgbClr val="7030A0"/>
                </a:solidFill>
              </a:rPr>
              <a:t>Уцепился и ни шагу.</a:t>
            </a:r>
            <a:br>
              <a:rPr lang="ru-RU" sz="2900" smtClean="0">
                <a:solidFill>
                  <a:srgbClr val="7030A0"/>
                </a:solidFill>
              </a:rPr>
            </a:br>
            <a:endParaRPr lang="ru-RU" sz="2900" smtClean="0">
              <a:solidFill>
                <a:srgbClr val="7030A0"/>
              </a:solidFill>
            </a:endParaRPr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2571750"/>
            <a:ext cx="4254500" cy="409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900" b="1" smtClean="0"/>
              <a:t/>
            </a:r>
            <a:br>
              <a:rPr lang="ru-RU" sz="29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>
                <a:solidFill>
                  <a:srgbClr val="7030A0"/>
                </a:solidFill>
              </a:rPr>
              <a:t>Краска</a:t>
            </a:r>
            <a:r>
              <a:rPr lang="ru-RU" sz="3200" smtClean="0">
                <a:solidFill>
                  <a:srgbClr val="7030A0"/>
                </a:solidFill>
              </a:rPr>
              <a:t>, кисточка, рука-</a:t>
            </a:r>
            <a:br>
              <a:rPr lang="ru-RU" sz="3200" smtClean="0">
                <a:solidFill>
                  <a:srgbClr val="7030A0"/>
                </a:solidFill>
              </a:rPr>
            </a:br>
            <a:r>
              <a:rPr lang="ru-RU" sz="3200" smtClean="0">
                <a:solidFill>
                  <a:srgbClr val="7030A0"/>
                </a:solidFill>
              </a:rPr>
              <a:t>Я рисую облака.</a:t>
            </a:r>
            <a:br>
              <a:rPr lang="ru-RU" sz="3200" smtClean="0">
                <a:solidFill>
                  <a:srgbClr val="7030A0"/>
                </a:solidFill>
              </a:rPr>
            </a:br>
            <a:r>
              <a:rPr lang="ru-RU" sz="3200" smtClean="0">
                <a:solidFill>
                  <a:srgbClr val="7030A0"/>
                </a:solidFill>
              </a:rPr>
              <a:t>Солнышко, лошадку, плуг,</a:t>
            </a:r>
            <a:br>
              <a:rPr lang="ru-RU" sz="3200" smtClean="0">
                <a:solidFill>
                  <a:srgbClr val="7030A0"/>
                </a:solidFill>
              </a:rPr>
            </a:br>
            <a:r>
              <a:rPr lang="ru-RU" sz="3200" smtClean="0">
                <a:solidFill>
                  <a:srgbClr val="7030A0"/>
                </a:solidFill>
              </a:rPr>
              <a:t>Вдалеке зеленый луг.</a:t>
            </a:r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79675" y="2420938"/>
            <a:ext cx="4184650" cy="423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65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290"/>
            <a:ext cx="4762534" cy="3571900"/>
          </a:xfrm>
          <a:prstGeom prst="rect">
            <a:avLst/>
          </a:prstGeom>
        </p:spPr>
      </p:pic>
      <p:pic>
        <p:nvPicPr>
          <p:cNvPr id="5" name="Рисунок 4" descr="SAM_6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786190"/>
            <a:ext cx="2303858" cy="3071810"/>
          </a:xfrm>
          <a:prstGeom prst="rect">
            <a:avLst/>
          </a:prstGeom>
        </p:spPr>
      </p:pic>
      <p:pic>
        <p:nvPicPr>
          <p:cNvPr id="6" name="Рисунок 5" descr="SAM_65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071810"/>
            <a:ext cx="4429156" cy="3321867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Подставка для карандашей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Подставка для карандашей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Подставка для карандашей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Подставка для карандашей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 rot="10800000" flipV="1">
            <a:off x="5857884" y="1284731"/>
            <a:ext cx="2857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«Подставка для карандашей»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214290"/>
            <a:ext cx="7772400" cy="338616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Примчалась дочь из школы,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Вздыхает: «Ну дела!..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Портфелище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тяжёлый,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Насилу донесла!»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Два развесёлых глаза,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глазах – задор блестит: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Ведь три пятёрки сразу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просто принести!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14678" y="3514927"/>
            <a:ext cx="2941783" cy="307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0400" y="358775"/>
            <a:ext cx="8229600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0070C0"/>
                </a:solidFill>
              </a:rPr>
              <a:t/>
            </a:r>
            <a:br>
              <a:rPr lang="ru-RU" sz="6600" dirty="0" smtClean="0">
                <a:solidFill>
                  <a:srgbClr val="0070C0"/>
                </a:solidFill>
              </a:rPr>
            </a:br>
            <a:r>
              <a:rPr lang="ru-RU" sz="66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33794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71775" y="2387300"/>
            <a:ext cx="3887788" cy="366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00166" y="-214338"/>
            <a:ext cx="6500858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этап- подготовительный: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проблемы;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постановка цели;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сбор информации, литературы, дополнительного материала;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составление перспективного плана работы;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-подбор детской художественной литературы для чтения.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-подбор наглядного материала 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 - основной.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запланированных мероприятий для реализации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 - заключительный.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подведение итогов, анализ  ожидаемого результата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обобщение результатов работы, формулировка выводов.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выставка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Школьные принадлежности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(шариковые  ручки, линейки, ластики, различные виды бумаги, кисточки.)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Итоговое мероприятие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презентация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Школьные принадлежности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 реализации 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беседы, занятия,  дидактические игры, сюжетно ролевые игры, словесные игры, стихи, с пословицы и поговорки об учёбе, пальчиковые игры.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 результаты: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1.Обогащение знаний детей о  принадлежностях, которые понадобятся в школе.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2.Воспитание заботливого отношения к школьным книгам и своим принадлежностям.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Итоговое мероприятие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 презентации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Школьные принадлежности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9900CC"/>
                </a:solidFill>
              </a:rPr>
              <a:t>Наступает  школьная пора!</a:t>
            </a:r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5947" y="1773238"/>
            <a:ext cx="3588369" cy="453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>
                <a:solidFill>
                  <a:srgbClr val="7030A0"/>
                </a:solidFill>
              </a:rPr>
              <a:t>Здравствуй, год учебный, школьный!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В добрый путь, ученики!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Перезвоном колокольным</a:t>
            </a:r>
            <a:r>
              <a:rPr lang="ru-RU" sz="2800" smtClean="0">
                <a:solidFill>
                  <a:srgbClr val="7030A0"/>
                </a:solidFill>
                <a:latin typeface="Arial" charset="0"/>
              </a:rPr>
              <a:t/>
            </a:r>
            <a:br>
              <a:rPr lang="ru-RU" sz="2800" smtClean="0">
                <a:solidFill>
                  <a:srgbClr val="7030A0"/>
                </a:solidFill>
                <a:latin typeface="Arial" charset="0"/>
              </a:rPr>
            </a:br>
            <a:r>
              <a:rPr lang="ru-RU" sz="2800" smtClean="0">
                <a:solidFill>
                  <a:srgbClr val="7030A0"/>
                </a:solidFill>
              </a:rPr>
              <a:t>Пусть звенят, звенят звонки!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                                    </a:t>
            </a:r>
            <a:endParaRPr lang="ru-RU" sz="4000" smtClean="0">
              <a:solidFill>
                <a:srgbClr val="7030A0"/>
              </a:solidFill>
            </a:endParaRPr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034" y="1916113"/>
            <a:ext cx="5948295" cy="453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7030A0"/>
                </a:solidFill>
              </a:rPr>
              <a:t>Ранец </a:t>
            </a:r>
            <a:r>
              <a:rPr lang="ru-RU" sz="3200" dirty="0" smtClean="0">
                <a:solidFill>
                  <a:srgbClr val="7030A0"/>
                </a:solidFill>
              </a:rPr>
              <a:t>– чудо! 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Только вот,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Милые подружки,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Не влезают в ранец тот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Все мои игрушки!</a:t>
            </a:r>
            <a:endParaRPr lang="ru-RU" sz="4000" dirty="0" smtClean="0">
              <a:solidFill>
                <a:srgbClr val="7030A0"/>
              </a:solidFill>
            </a:endParaRPr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781300"/>
            <a:ext cx="345440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754313"/>
            <a:ext cx="3024187" cy="338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6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85728"/>
            <a:ext cx="3286116" cy="2464587"/>
          </a:xfrm>
          <a:prstGeom prst="rect">
            <a:avLst/>
          </a:prstGeom>
        </p:spPr>
      </p:pic>
      <p:pic>
        <p:nvPicPr>
          <p:cNvPr id="5" name="Рисунок 4" descr="SAM_65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85728"/>
            <a:ext cx="4714908" cy="3536181"/>
          </a:xfrm>
          <a:prstGeom prst="rect">
            <a:avLst/>
          </a:prstGeom>
        </p:spPr>
      </p:pic>
      <p:pic>
        <p:nvPicPr>
          <p:cNvPr id="6" name="Рисунок 5" descr="SAM_6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500438"/>
            <a:ext cx="4191029" cy="3143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4572008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Раскраски.  «Школьные принадлежности». Свободная деятельность.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302418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7030A0"/>
                </a:solidFill>
              </a:rPr>
              <a:t>Пенал</a:t>
            </a:r>
            <a:r>
              <a:rPr lang="ru-RU" sz="3200" smtClean="0">
                <a:solidFill>
                  <a:srgbClr val="7030A0"/>
                </a:solidFill>
              </a:rPr>
              <a:t/>
            </a:r>
            <a:br>
              <a:rPr lang="ru-RU" sz="32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Карандаш в пенале мается,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Но зато он не ломается,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Ручка в тесноте находится,</a:t>
            </a:r>
            <a:br>
              <a:rPr lang="ru-RU" sz="2800" smtClean="0">
                <a:solidFill>
                  <a:srgbClr val="7030A0"/>
                </a:solidFill>
              </a:rPr>
            </a:br>
            <a:r>
              <a:rPr lang="ru-RU" sz="2800" smtClean="0">
                <a:solidFill>
                  <a:srgbClr val="7030A0"/>
                </a:solidFill>
              </a:rPr>
              <a:t>Но зато легко находится.</a:t>
            </a:r>
            <a:br>
              <a:rPr lang="ru-RU" sz="2800" smtClean="0">
                <a:solidFill>
                  <a:srgbClr val="7030A0"/>
                </a:solidFill>
              </a:rPr>
            </a:br>
            <a:endParaRPr lang="ru-RU" sz="2800" smtClean="0">
              <a:solidFill>
                <a:srgbClr val="7030A0"/>
              </a:solidFill>
            </a:endParaRPr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513" y="2935883"/>
            <a:ext cx="5040312" cy="357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6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4214810" cy="2946818"/>
          </a:xfrm>
          <a:prstGeom prst="rect">
            <a:avLst/>
          </a:prstGeom>
        </p:spPr>
      </p:pic>
      <p:pic>
        <p:nvPicPr>
          <p:cNvPr id="5" name="Рисунок 4" descr="SAM_6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071678"/>
            <a:ext cx="4000495" cy="3000371"/>
          </a:xfrm>
          <a:prstGeom prst="rect">
            <a:avLst/>
          </a:prstGeom>
        </p:spPr>
      </p:pic>
      <p:pic>
        <p:nvPicPr>
          <p:cNvPr id="6" name="Рисунок 5" descr="SAM_65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357562"/>
            <a:ext cx="4143372" cy="3107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4" y="1142984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Вырежи  принадлежности, которые находятся в  пенале.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376</Words>
  <Application>Microsoft Office PowerPoint</Application>
  <PresentationFormat>Экран (4:3)</PresentationFormat>
  <Paragraphs>81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 Наступает  школьная пора!</vt:lpstr>
      <vt:lpstr> Здравствуй, год учебный, школьный! В добрый путь, ученики! Перезвоном колокольным Пусть звенят, звенят звонки!                                     </vt:lpstr>
      <vt:lpstr>  Ранец – чудо!  Только вот, Милые подружки, Не влезают в ранец тот Все мои игрушки!</vt:lpstr>
      <vt:lpstr>Слайд 7</vt:lpstr>
      <vt:lpstr>Пенал Карандаш в пенале мается, Но зато он не ломается, Ручка в тесноте находится, Но зато легко находится. </vt:lpstr>
      <vt:lpstr>Слайд 9</vt:lpstr>
      <vt:lpstr>   Резинка Я - ластик. Я - резинка, Чумазенькая спинка. Но совесть у меня чиста: Помарку стёрла я с листа! </vt:lpstr>
      <vt:lpstr>    Ручка Буквы напечатанные -  Очень аккуратные. Буквы для письма пишутся ручкой: Буквы держат друг дружку за ручки - Ах, батюшки! - сказала ручка.-  Что значит эта закорючка? - Чернильная ты голова!  Ты ж написала букву "А"!  </vt:lpstr>
      <vt:lpstr>Слайд 12</vt:lpstr>
      <vt:lpstr>    Карандаши Я - малютка-карандашик. Исписал я сто бумажек. А когда я начинал, То с трудом влезал в пенал. Школьник пишет. И растёт! Ну а я - наоборот! </vt:lpstr>
      <vt:lpstr>Слайд 14</vt:lpstr>
      <vt:lpstr>    Точилка Почему из-под точилки Вьются стружки и опилки? Карандаш писать не хочет, Вот она его и точит. </vt:lpstr>
      <vt:lpstr>Слайд 16</vt:lpstr>
      <vt:lpstr>   Линейка  Я - линейка.  Прямота - главная моя черта. </vt:lpstr>
      <vt:lpstr>     Тетрадь Тетради в портфеле шуршали, Что в жизни важнее, решали. Тетрадка в линейку бормочет: - Грамматика! А в клетку тетрадка ворчит: - Математика! На чём примирились тетрадка с тетрадкой, Для нас до сих пор остаётся загадкой. </vt:lpstr>
      <vt:lpstr>Слайд 19</vt:lpstr>
      <vt:lpstr>    Учебник - Учитель у меня в портфеле! - Кто? Быть не может! Неужели? - Взгляни, пожалуйста! Он тут. Его учебником зовут. </vt:lpstr>
      <vt:lpstr>     Кисточка Над бумажным над листом Машет кисточка хвостом. И не просто машет, А бумагу мажет, Красит в разные цвета. Ух, какая красота!  </vt:lpstr>
      <vt:lpstr>Слайд 22</vt:lpstr>
      <vt:lpstr>   Циркуль Циркуль мой, циркач лихой  Чертит круг одной ногой, А другой проткнул бумагу, Уцепился и ни шагу. </vt:lpstr>
      <vt:lpstr>  Краска, кисточка, рука- Я рисую облака. Солнышко, лошадку, плуг, Вдалеке зеленый луг.</vt:lpstr>
      <vt:lpstr>Слайд 25</vt:lpstr>
      <vt:lpstr>Примчалась дочь из школы, Вздыхает: «Ну дела!.. Портфелище тяжёлый, Насилу донесла!» Два развесёлых глаза, В глазах – задор блестит: Ведь три пятёрки сразу Не просто принести!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111</cp:lastModifiedBy>
  <cp:revision>39</cp:revision>
  <dcterms:created xsi:type="dcterms:W3CDTF">2012-08-01T11:30:26Z</dcterms:created>
  <dcterms:modified xsi:type="dcterms:W3CDTF">2017-02-27T17:29:19Z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