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3"/>
  </p:notesMasterIdLst>
  <p:sldIdLst>
    <p:sldId id="256" r:id="rId2"/>
    <p:sldId id="304" r:id="rId3"/>
    <p:sldId id="305" r:id="rId4"/>
    <p:sldId id="258" r:id="rId5"/>
    <p:sldId id="278" r:id="rId6"/>
    <p:sldId id="279" r:id="rId7"/>
    <p:sldId id="280" r:id="rId8"/>
    <p:sldId id="284" r:id="rId9"/>
    <p:sldId id="286" r:id="rId10"/>
    <p:sldId id="293" r:id="rId11"/>
    <p:sldId id="294" r:id="rId12"/>
    <p:sldId id="295" r:id="rId13"/>
    <p:sldId id="308" r:id="rId14"/>
    <p:sldId id="268" r:id="rId15"/>
    <p:sldId id="306" r:id="rId16"/>
    <p:sldId id="307" r:id="rId17"/>
    <p:sldId id="272" r:id="rId18"/>
    <p:sldId id="274" r:id="rId19"/>
    <p:sldId id="302" r:id="rId20"/>
    <p:sldId id="303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7610" autoAdjust="0"/>
  </p:normalViewPr>
  <p:slideViewPr>
    <p:cSldViewPr>
      <p:cViewPr varScale="1">
        <p:scale>
          <a:sx n="73" d="100"/>
          <a:sy n="73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21CD97-9103-426F-B0EB-96C9F1B44FC4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5B76F-C6FE-4F3E-8049-2BF80A619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451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1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1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1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4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4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4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49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98AB2DE-410E-40FD-B51E-B65F7C609815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6455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645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45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55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74D4C8-3998-46C1-9648-B728910069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CD15-A7D6-468C-B7CE-E17A2837A978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F5C29-80A9-4D12-B2CA-645B1BFE58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1D630-91BD-4529-8B86-D5729081BE6E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6F74D-2B31-417D-A453-5547D32770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4178F-5005-49A3-A5E8-148DB02B92AA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14F1B-5AB5-4BDE-95E9-B3FDEB5A5D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0631BF-3D0F-4FCA-A0B2-2068E10B2FBF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0F0D3-8076-42FE-A625-5DADC2C729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B2B630-E7D5-45DC-9EF3-3B3E9D016F75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F97D8-6343-4F26-987B-AB3063A36D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16FEF3-95DE-460F-B091-F2C144A7B9FA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FC8E-8804-4E7D-9E1F-CEDD7F35A5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B95B0-B130-43D1-9FAC-78C7F91D670D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E01F3-AFC0-42FF-B874-5E5D17C7E1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35E6BD-79C1-4A39-A71B-12D39028C012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60DCE-409D-4DC4-A8C0-B8D2BBCA86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B00B49-07D1-4294-9692-9C1819547D95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53545-FDB0-4B29-BBEA-DDA90E464F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6C8891-8011-4DF2-8E25-1CA17460364A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D692-2931-4B65-AD82-88121B9E6F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34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5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5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9CA8EFA8-F2E4-4BB5-8AC2-4574ABA173AF}" type="datetime1">
              <a:rPr lang="ru-RU"/>
              <a:pPr/>
              <a:t>23.02.2014</a:t>
            </a:fld>
            <a:endParaRPr lang="ru-RU"/>
          </a:p>
        </p:txBody>
      </p:sp>
      <p:sp>
        <p:nvSpPr>
          <p:cNvPr id="635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635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20C8BC6B-71A9-4F09-BB25-519A85C6E2F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75" y="333375"/>
            <a:ext cx="7772400" cy="2303463"/>
          </a:xfrm>
        </p:spPr>
        <p:txBody>
          <a:bodyPr>
            <a:normAutofit/>
          </a:bodyPr>
          <a:lstStyle/>
          <a:p>
            <a:r>
              <a:rPr lang="ru-RU" sz="5400" b="1"/>
              <a:t>ПРОФИЛАКТИКА СУИЦИДА</a:t>
            </a:r>
          </a:p>
        </p:txBody>
      </p:sp>
      <p:pic>
        <p:nvPicPr>
          <p:cNvPr id="4102" name="Picture 2" descr="C:\Documents and Settings\Администратор\Мои документы\Центр\Психотерапевтический центр\Зазеркалье\Фото картин\Любовь. 2001. Бумага, цветной каранда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450" y="2565400"/>
            <a:ext cx="35147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Психологический смысл суицида 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000"/>
              <a:t>Призыв</a:t>
            </a:r>
          </a:p>
          <a:p>
            <a:pPr>
              <a:lnSpc>
                <a:spcPct val="90000"/>
              </a:lnSpc>
            </a:pPr>
            <a:r>
              <a:rPr lang="ru-RU" sz="3000"/>
              <a:t>Протест</a:t>
            </a:r>
            <a:r>
              <a:rPr lang="ru-RU" sz="3000">
                <a:latin typeface="Arial" charset="0"/>
              </a:rPr>
              <a:t>, месть</a:t>
            </a:r>
          </a:p>
          <a:p>
            <a:pPr>
              <a:lnSpc>
                <a:spcPct val="90000"/>
              </a:lnSpc>
            </a:pPr>
            <a:r>
              <a:rPr lang="ru-RU" sz="3000"/>
              <a:t>Избежание страдания</a:t>
            </a:r>
          </a:p>
          <a:p>
            <a:pPr>
              <a:lnSpc>
                <a:spcPct val="90000"/>
              </a:lnSpc>
            </a:pPr>
            <a:r>
              <a:rPr lang="ru-RU" sz="3000"/>
              <a:t>Самонаказание</a:t>
            </a:r>
          </a:p>
          <a:p>
            <a:pPr>
              <a:lnSpc>
                <a:spcPct val="90000"/>
              </a:lnSpc>
            </a:pPr>
            <a:r>
              <a:rPr lang="ru-RU" sz="3000"/>
              <a:t>Отказ </a:t>
            </a:r>
            <a:r>
              <a:rPr lang="ru-RU" sz="3000">
                <a:latin typeface="Arial" charset="0"/>
              </a:rPr>
              <a:t>                      </a:t>
            </a:r>
            <a:r>
              <a:rPr lang="ru-RU" sz="2400">
                <a:latin typeface="Arial" charset="0"/>
              </a:rPr>
              <a:t>(Тихоненко, Сафуанов, 2004)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/>
              <a:t>Суицидент хочет, чтобы его желание умереть было принято и понято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/>
              <a:t>Физическая смерть не всегда цель суицида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274638"/>
            <a:ext cx="9001125" cy="796925"/>
          </a:xfrm>
        </p:spPr>
        <p:txBody>
          <a:bodyPr>
            <a:normAutofit/>
          </a:bodyPr>
          <a:lstStyle/>
          <a:p>
            <a:r>
              <a:rPr lang="ru-RU" sz="4000" b="1"/>
              <a:t/>
            </a:r>
            <a:br>
              <a:rPr lang="ru-RU" sz="4000" b="1"/>
            </a:br>
            <a:r>
              <a:rPr lang="ru-RU" sz="4000" b="1"/>
              <a:t>Суицидальное поведение у подростков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786813" cy="5286375"/>
          </a:xfrm>
        </p:spPr>
        <p:txBody>
          <a:bodyPr/>
          <a:lstStyle/>
          <a:p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Демонстративные</a:t>
            </a:r>
          </a:p>
          <a:p>
            <a:r>
              <a:rPr lang="ru-RU"/>
              <a:t>Аффективные («короткое замыкание»)</a:t>
            </a:r>
          </a:p>
          <a:p>
            <a:r>
              <a:rPr lang="ru-RU"/>
              <a:t>Истинные                                </a:t>
            </a:r>
            <a:r>
              <a:rPr lang="ru-RU" sz="2800"/>
              <a:t>Личко А.Е. (1983)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939800"/>
          </a:xfrm>
        </p:spPr>
        <p:txBody>
          <a:bodyPr>
            <a:normAutofit/>
          </a:bodyPr>
          <a:lstStyle/>
          <a:p>
            <a:r>
              <a:rPr lang="ru-RU" sz="4000" b="1"/>
              <a:t>Причины суицидальных реакций у подростков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50" y="1428750"/>
            <a:ext cx="8858250" cy="50720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/>
              <a:t>Потеря любимого человека</a:t>
            </a:r>
          </a:p>
          <a:p>
            <a:pPr>
              <a:lnSpc>
                <a:spcPct val="90000"/>
              </a:lnSpc>
            </a:pPr>
            <a:r>
              <a:rPr lang="ru-RU"/>
              <a:t>Переутомление</a:t>
            </a:r>
          </a:p>
          <a:p>
            <a:pPr>
              <a:lnSpc>
                <a:spcPct val="90000"/>
              </a:lnSpc>
            </a:pPr>
            <a:r>
              <a:rPr lang="ru-RU"/>
              <a:t>Уязвленное чувство собственного достоинства</a:t>
            </a:r>
          </a:p>
          <a:p>
            <a:pPr>
              <a:lnSpc>
                <a:spcPct val="90000"/>
              </a:lnSpc>
            </a:pPr>
            <a:r>
              <a:rPr lang="ru-RU"/>
              <a:t>Разрушение защит под действием алкоголя и т.п.</a:t>
            </a:r>
          </a:p>
          <a:p>
            <a:pPr>
              <a:lnSpc>
                <a:spcPct val="90000"/>
              </a:lnSpc>
            </a:pPr>
            <a:r>
              <a:rPr lang="ru-RU"/>
              <a:t>Отождествление себя с человеком, совершившим суицид</a:t>
            </a:r>
          </a:p>
          <a:p>
            <a:pPr>
              <a:lnSpc>
                <a:spcPct val="90000"/>
              </a:lnSpc>
            </a:pPr>
            <a:r>
              <a:rPr lang="ru-RU"/>
              <a:t>Различные формы страха , гнева, печали по различным поводам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sz="2600"/>
              <a:t>Личко А.Е., 1974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Причиной суицидальных действий подростков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latin typeface="Arial" charset="0"/>
              </a:rPr>
              <a:t>в 26% случаев явились болезненные состояния</a:t>
            </a:r>
            <a:endParaRPr lang="en-US" sz="24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2400">
                <a:latin typeface="Arial" charset="0"/>
              </a:rPr>
              <a:t>психозы - 10%,</a:t>
            </a:r>
          </a:p>
          <a:p>
            <a:pPr>
              <a:lnSpc>
                <a:spcPct val="80000"/>
              </a:lnSpc>
            </a:pPr>
            <a:r>
              <a:rPr lang="ru-RU" sz="2400"/>
              <a:t> пограничные состояния - 15%,</a:t>
            </a:r>
          </a:p>
          <a:p>
            <a:pPr>
              <a:lnSpc>
                <a:spcPct val="80000"/>
              </a:lnSpc>
            </a:pPr>
            <a:r>
              <a:rPr lang="ru-RU" sz="2400"/>
              <a:t> соматические заболевания - 1%,</a:t>
            </a:r>
          </a:p>
          <a:p>
            <a:pPr>
              <a:lnSpc>
                <a:spcPct val="80000"/>
              </a:lnSpc>
            </a:pPr>
            <a:r>
              <a:rPr lang="ru-RU" sz="2400"/>
              <a:t>12% - трудная семейная ситуация,</a:t>
            </a:r>
          </a:p>
          <a:p>
            <a:pPr>
              <a:lnSpc>
                <a:spcPct val="80000"/>
              </a:lnSpc>
            </a:pPr>
            <a:r>
              <a:rPr lang="ru-RU" sz="2400"/>
              <a:t> в 18% - сложная романтическая ситуация,</a:t>
            </a:r>
          </a:p>
          <a:p>
            <a:pPr>
              <a:lnSpc>
                <a:spcPct val="80000"/>
              </a:lnSpc>
            </a:pPr>
            <a:r>
              <a:rPr lang="ru-RU" sz="2400"/>
              <a:t>в 15% - нездоровые отношения со сверстниками, особенно в неформальных группах, </a:t>
            </a:r>
          </a:p>
          <a:p>
            <a:pPr>
              <a:lnSpc>
                <a:spcPct val="80000"/>
              </a:lnSpc>
            </a:pPr>
            <a:r>
              <a:rPr lang="ru-RU" sz="2400"/>
              <a:t>в 8% - нездоровые отношения со взрослыми </a:t>
            </a:r>
          </a:p>
          <a:p>
            <a:pPr>
              <a:lnSpc>
                <a:spcPct val="80000"/>
              </a:lnSpc>
            </a:pPr>
            <a:r>
              <a:rPr lang="ru-RU" sz="2400"/>
              <a:t>в том числе с учителями,</a:t>
            </a:r>
          </a:p>
          <a:p>
            <a:pPr>
              <a:lnSpc>
                <a:spcPct val="80000"/>
              </a:lnSpc>
            </a:pPr>
            <a:r>
              <a:rPr lang="ru-RU" sz="2400"/>
              <a:t> в 7% - боязнь ответственности и стыд за совершенное правонарушение,</a:t>
            </a:r>
          </a:p>
          <a:p>
            <a:pPr>
              <a:lnSpc>
                <a:spcPct val="80000"/>
              </a:lnSpc>
            </a:pPr>
            <a:r>
              <a:rPr lang="ru-RU" sz="2400"/>
              <a:t> в 5% - пьянство и употребление наркотиков и</a:t>
            </a:r>
          </a:p>
          <a:p>
            <a:pPr>
              <a:lnSpc>
                <a:spcPct val="80000"/>
              </a:lnSpc>
            </a:pPr>
            <a:r>
              <a:rPr lang="ru-RU" sz="2400"/>
              <a:t> в 9% - прочие, в том числе и невыясненные, причины.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210550" cy="681038"/>
          </a:xfrm>
        </p:spPr>
        <p:txBody>
          <a:bodyPr/>
          <a:lstStyle/>
          <a:p>
            <a:r>
              <a:rPr lang="ru-RU" sz="3600" b="1"/>
              <a:t>Предотвращение суицидов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63525" y="1071563"/>
            <a:ext cx="8594725" cy="559752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/>
              <a:t>Выявление суицидальных намерений, наличие средств или планов самоубийства в ходе целенаправленного расспроса. Опасения, что беседа на эту тему может зародить суицидальные мысли – беспочвенны.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/>
              <a:t>Отказ от ложных представлений о том, что люди, рассуждающие о самоубийстве, его не совершают, что суицид – исключительно импульсивный акт, осуществляемый без колебаний.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/>
              <a:t>Выбор тактики специализированной помощи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/>
              <a:t>(форма наблюдения, стратегия терапии).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/>
              <a:t>При правильной оценке суицидального риска и назначении адекватной терапии большинство суицидентов можно заставить отказаться от своих намерений.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Профилактика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97887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latin typeface="Arial" charset="0"/>
              </a:rPr>
              <a:t>Поставленная цель достигается за счёт последовательного решения следующих задач:</a:t>
            </a:r>
            <a:endParaRPr lang="en-US" sz="240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latin typeface="Arial" charset="0"/>
              </a:rPr>
              <a:t>   Изучение теоретических аспектов проблемы с позиции различных наук (философии, физиологии, психологии, социологии, педагогики) и использование информации в работе с педагогами и родителями. 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Arial" charset="0"/>
              </a:rPr>
              <a:t>Выявление детей, нуждающихся в незамедлительной помощи и защите и оказание экстренной первой помощи, обеспечение безопасности ребенка, снятие стрессового состояния. 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Arial" charset="0"/>
              </a:rPr>
              <a:t>Изучение особенностей психолого-педагогического статуса каждого учащегося с целью своевременной профилактики и эффективного решения проблем, возникающих в психическом состоянии, общении, развитии и обучении.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0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latin typeface="Arial" charset="0"/>
              </a:rPr>
              <a:t>Создание системы психолого-педагогической поддержки учащихся разных возрастных групп в воспитательно-образовательном процессе лицея так и в период трудной жизненной ситуации. 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Arial" charset="0"/>
              </a:rPr>
              <a:t>Привлечение различных государственных органов и общественных объединений для оказания помощи и защиты законных прав и интересов ребенка. 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Arial" charset="0"/>
              </a:rPr>
              <a:t>Привитие существующих в обществе социальных норм поведения, формирование детского милосердия, развитие ценностных отношений в социуме. 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Arial" charset="0"/>
              </a:rPr>
              <a:t>Формирование позитивного образа Я, уникальности и неповторимости не только собственной личности, но и других людей. </a:t>
            </a:r>
          </a:p>
          <a:p>
            <a:pPr>
              <a:lnSpc>
                <a:spcPct val="80000"/>
              </a:lnSpc>
            </a:pPr>
            <a:endParaRPr lang="ru-RU" sz="240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8424863" cy="773112"/>
          </a:xfrm>
        </p:spPr>
        <p:txBody>
          <a:bodyPr/>
          <a:lstStyle/>
          <a:p>
            <a:r>
              <a:rPr lang="ru-RU" b="1"/>
              <a:t>Мифы и Факты о суициде</a:t>
            </a:r>
            <a:r>
              <a:rPr lang="ru-RU" sz="3600" b="1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357313"/>
            <a:ext cx="8464550" cy="5214937"/>
          </a:xfrm>
        </p:spPr>
        <p:txBody>
          <a:bodyPr/>
          <a:lstStyle/>
          <a:p>
            <a:r>
              <a:rPr lang="ru-RU" sz="3000">
                <a:solidFill>
                  <a:schemeClr val="tx2"/>
                </a:solidFill>
              </a:rPr>
              <a:t>Миф</a:t>
            </a:r>
            <a:r>
              <a:rPr lang="ru-RU" sz="3000"/>
              <a:t>: Все приводящие к самоубийству действия являются импульсивными. </a:t>
            </a:r>
          </a:p>
          <a:p>
            <a:r>
              <a:rPr lang="ru-RU" sz="3000">
                <a:solidFill>
                  <a:schemeClr val="tx2"/>
                </a:solidFill>
              </a:rPr>
              <a:t>Факт</a:t>
            </a:r>
            <a:r>
              <a:rPr lang="ru-RU" sz="3000"/>
              <a:t>: Большинство людей обдумывают свои планы, сообщая о них окружающим.  </a:t>
            </a:r>
          </a:p>
          <a:p>
            <a:pPr>
              <a:buFont typeface="Wingdings" pitchFamily="2" charset="2"/>
              <a:buNone/>
            </a:pPr>
            <a:endParaRPr lang="ru-RU" sz="3000"/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ru-RU" sz="3000">
                <a:solidFill>
                  <a:schemeClr val="tx2"/>
                </a:solidFill>
              </a:rPr>
              <a:t>Миф</a:t>
            </a:r>
            <a:r>
              <a:rPr lang="ru-RU" sz="3000"/>
              <a:t>: Самоубийство невозможно предотвратить. 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ru-RU" sz="3000">
                <a:solidFill>
                  <a:schemeClr val="tx2"/>
                </a:solidFill>
              </a:rPr>
              <a:t>Факт</a:t>
            </a:r>
            <a:r>
              <a:rPr lang="ru-RU" sz="3000"/>
              <a:t>: Знания о том, куда следует обратиться за помощью, могут предотвратить много самоубийств.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333375"/>
            <a:ext cx="8535987" cy="631031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endParaRPr lang="ru-RU" sz="2300">
              <a:solidFill>
                <a:schemeClr val="tx2"/>
              </a:solidFill>
            </a:endParaRPr>
          </a:p>
          <a:p>
            <a:pPr>
              <a:lnSpc>
                <a:spcPct val="75000"/>
              </a:lnSpc>
              <a:buFontTx/>
              <a:buNone/>
            </a:pPr>
            <a:endParaRPr lang="ru-RU" sz="2300">
              <a:solidFill>
                <a:schemeClr val="tx2"/>
              </a:solidFill>
            </a:endParaRPr>
          </a:p>
          <a:p>
            <a:pPr>
              <a:lnSpc>
                <a:spcPct val="75000"/>
              </a:lnSpc>
            </a:pPr>
            <a:r>
              <a:rPr lang="ru-RU" sz="2800">
                <a:solidFill>
                  <a:schemeClr val="tx2"/>
                </a:solidFill>
              </a:rPr>
              <a:t>Миф</a:t>
            </a:r>
            <a:r>
              <a:rPr lang="ru-RU" sz="2800"/>
              <a:t>: Самоубийцы редко обращаются за помощью.  </a:t>
            </a:r>
          </a:p>
          <a:p>
            <a:pPr>
              <a:lnSpc>
                <a:spcPct val="75000"/>
              </a:lnSpc>
            </a:pPr>
            <a:r>
              <a:rPr lang="ru-RU" sz="2800">
                <a:solidFill>
                  <a:schemeClr val="tx2"/>
                </a:solidFill>
              </a:rPr>
              <a:t>Факт</a:t>
            </a:r>
            <a:r>
              <a:rPr lang="ru-RU" sz="2800"/>
              <a:t>: В течение последнего полугода жизни 50% совершивших самоубийства людей обращались к врачам.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endParaRPr lang="ru-RU" sz="2800"/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ru-RU" sz="3000">
                <a:solidFill>
                  <a:schemeClr val="tx2"/>
                </a:solidFill>
              </a:rPr>
              <a:t>Миф</a:t>
            </a:r>
            <a:r>
              <a:rPr lang="ru-RU" sz="3000"/>
              <a:t>: Самоубийства и суицидальные попытки – явления одного порядка.  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ru-RU" sz="3000">
                <a:solidFill>
                  <a:schemeClr val="tx2"/>
                </a:solidFill>
              </a:rPr>
              <a:t>Факт</a:t>
            </a:r>
            <a:r>
              <a:rPr lang="ru-RU" sz="3000"/>
              <a:t>: Суицидальная попытка представляет собой крик о помощи в невыносимой ситуации, а не по каким-то причинам неудавшееся самоубийство.</a:t>
            </a:r>
          </a:p>
          <a:p>
            <a:pPr>
              <a:lnSpc>
                <a:spcPct val="75000"/>
              </a:lnSpc>
              <a:spcBef>
                <a:spcPct val="10000"/>
              </a:spcBef>
              <a:buFontTx/>
              <a:buNone/>
            </a:pPr>
            <a:endParaRPr lang="ru-RU" sz="3000"/>
          </a:p>
          <a:p>
            <a:pPr>
              <a:lnSpc>
                <a:spcPct val="75000"/>
              </a:lnSpc>
              <a:buFontTx/>
              <a:buNone/>
            </a:pPr>
            <a:endParaRPr lang="ru-RU" sz="2400"/>
          </a:p>
          <a:p>
            <a:pPr>
              <a:lnSpc>
                <a:spcPct val="75000"/>
              </a:lnSpc>
              <a:buFontTx/>
              <a:buNone/>
            </a:pPr>
            <a:endParaRPr lang="ru-RU" sz="2400"/>
          </a:p>
          <a:p>
            <a:pPr algn="r">
              <a:lnSpc>
                <a:spcPct val="75000"/>
              </a:lnSpc>
              <a:buFontTx/>
              <a:buNone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ru-RU" sz="3000">
                <a:solidFill>
                  <a:schemeClr val="tx2"/>
                </a:solidFill>
              </a:rPr>
              <a:t>Миф</a:t>
            </a:r>
            <a:r>
              <a:rPr lang="ru-RU" sz="3000"/>
              <a:t>: Помочь самоубийцам могут только профессионалы. </a:t>
            </a:r>
          </a:p>
          <a:p>
            <a:pPr>
              <a:lnSpc>
                <a:spcPct val="75000"/>
              </a:lnSpc>
            </a:pPr>
            <a:r>
              <a:rPr lang="ru-RU" sz="3000">
                <a:solidFill>
                  <a:schemeClr val="tx2"/>
                </a:solidFill>
              </a:rPr>
              <a:t>Факт</a:t>
            </a:r>
            <a:r>
              <a:rPr lang="ru-RU" sz="3000"/>
              <a:t>: Профилактика самоубийства является делом каждого человека. </a:t>
            </a:r>
          </a:p>
          <a:p>
            <a:pPr>
              <a:lnSpc>
                <a:spcPct val="75000"/>
              </a:lnSpc>
            </a:pPr>
            <a:endParaRPr lang="ru-RU" sz="3000">
              <a:solidFill>
                <a:schemeClr val="tx2"/>
              </a:solidFill>
            </a:endParaRPr>
          </a:p>
          <a:p>
            <a:pPr>
              <a:lnSpc>
                <a:spcPct val="75000"/>
              </a:lnSpc>
            </a:pPr>
            <a:r>
              <a:rPr lang="ru-RU" sz="3000">
                <a:solidFill>
                  <a:schemeClr val="tx2"/>
                </a:solidFill>
              </a:rPr>
              <a:t>Миф</a:t>
            </a:r>
            <a:r>
              <a:rPr lang="ru-RU" sz="3000"/>
              <a:t>: Злоупотребление алкоголем и наркотиками не имеет отношение к самоубийству.   </a:t>
            </a:r>
          </a:p>
          <a:p>
            <a:pPr>
              <a:lnSpc>
                <a:spcPct val="75000"/>
              </a:lnSpc>
            </a:pPr>
            <a:r>
              <a:rPr lang="ru-RU" sz="3000">
                <a:solidFill>
                  <a:schemeClr val="tx2"/>
                </a:solidFill>
              </a:rPr>
              <a:t>Факт</a:t>
            </a:r>
            <a:r>
              <a:rPr lang="ru-RU" sz="3000"/>
              <a:t>: Зависимость от алкоголя и наркотиков является фактором риска суицидального поведения.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endParaRPr lang="ru-RU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Покушение на самоубийство – </a:t>
            </a:r>
            <a:r>
              <a:rPr lang="ru-RU" sz="2400"/>
              <a:t>это однородная деятельность человека, не закончившаяся летальным исходом по различным обстоятельствам.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Социализация – </a:t>
            </a:r>
            <a:r>
              <a:rPr lang="ru-RU" sz="2400"/>
              <a:t>двуединый процесс: с одной стороны, это </a:t>
            </a:r>
            <a:r>
              <a:rPr lang="ru-RU" sz="2400" i="1"/>
              <a:t>внешнее </a:t>
            </a:r>
            <a:r>
              <a:rPr lang="ru-RU" sz="2400"/>
              <a:t>для человека влияние на него со стороны общества его социальных институтов и общественной атмосферы, нравственных норм и культурных ценностей, образа жизни людей; с другой – это </a:t>
            </a:r>
            <a:r>
              <a:rPr lang="ru-RU" sz="2400" i="1"/>
              <a:t>внутреннее, </a:t>
            </a:r>
            <a:r>
              <a:rPr lang="ru-RU" sz="2400"/>
              <a:t>личностное освоение каждым человеком такого влияния в процессе социального становления.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Суицид – </a:t>
            </a:r>
            <a:r>
              <a:rPr lang="ru-RU" sz="2400"/>
              <a:t>самоубийство, намеренное лишение себя жизни. Самоубийство и примыкающий к нему более широкий ряд феноменов аутоагрессии и саморазрушения следует отнести к формам девиантного поведения (поступки или действия человека, не соответствующие официально установленным или фактически сложившимся в данном обществе нормам).</a:t>
            </a:r>
            <a:endParaRPr lang="ru-RU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ru-RU">
                <a:solidFill>
                  <a:schemeClr val="tx2"/>
                </a:solidFill>
              </a:rPr>
              <a:t>Миф</a:t>
            </a:r>
            <a:r>
              <a:rPr lang="ru-RU"/>
              <a:t>: Суицид характерен для людей, относящихся к группе риска.</a:t>
            </a:r>
          </a:p>
          <a:p>
            <a:pPr>
              <a:lnSpc>
                <a:spcPct val="75000"/>
              </a:lnSpc>
            </a:pPr>
            <a:r>
              <a:rPr lang="ru-RU">
                <a:solidFill>
                  <a:schemeClr val="tx2"/>
                </a:solidFill>
              </a:rPr>
              <a:t>Факт</a:t>
            </a:r>
            <a:r>
              <a:rPr lang="ru-RU"/>
              <a:t>: Принадлежность к группе риска не означает фатальной неизбежности самоубийства. </a:t>
            </a:r>
          </a:p>
          <a:p>
            <a:pPr>
              <a:lnSpc>
                <a:spcPct val="75000"/>
              </a:lnSpc>
            </a:pPr>
            <a:endParaRPr lang="ru-RU">
              <a:solidFill>
                <a:schemeClr val="tx2"/>
              </a:solidFill>
            </a:endParaRPr>
          </a:p>
          <a:p>
            <a:pPr>
              <a:lnSpc>
                <a:spcPct val="75000"/>
              </a:lnSpc>
            </a:pPr>
            <a:r>
              <a:rPr lang="ru-RU">
                <a:solidFill>
                  <a:schemeClr val="tx2"/>
                </a:solidFill>
              </a:rPr>
              <a:t>Миф</a:t>
            </a:r>
            <a:r>
              <a:rPr lang="ru-RU"/>
              <a:t>: Если не оставлена предсмертная записка, то случившееся нельзя считать самоубийством.</a:t>
            </a:r>
          </a:p>
          <a:p>
            <a:pPr>
              <a:lnSpc>
                <a:spcPct val="75000"/>
              </a:lnSpc>
            </a:pPr>
            <a:r>
              <a:rPr lang="ru-RU">
                <a:solidFill>
                  <a:schemeClr val="tx2"/>
                </a:solidFill>
              </a:rPr>
              <a:t>Факт</a:t>
            </a:r>
            <a:r>
              <a:rPr lang="ru-RU"/>
              <a:t>: Только четвертая часть из всех лиц, совершивших самоубийство, оставляют предсмертные записки.</a:t>
            </a:r>
          </a:p>
          <a:p>
            <a:pPr algn="r">
              <a:lnSpc>
                <a:spcPct val="75000"/>
              </a:lnSpc>
              <a:buFont typeface="Wingdings" pitchFamily="2" charset="2"/>
              <a:buNone/>
            </a:pPr>
            <a:r>
              <a:rPr lang="ru-RU" sz="2800"/>
              <a:t>Моховиков, 2001</a:t>
            </a:r>
          </a:p>
          <a:p>
            <a:pPr>
              <a:lnSpc>
                <a:spcPct val="75000"/>
              </a:lnSpc>
            </a:pPr>
            <a:endParaRPr lang="ru-RU"/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63525" y="762000"/>
            <a:ext cx="8523288" cy="5403850"/>
          </a:xfrm>
        </p:spPr>
        <p:txBody>
          <a:bodyPr/>
          <a:lstStyle/>
          <a:p>
            <a:pPr algn="ctr">
              <a:buFontTx/>
              <a:buNone/>
            </a:pPr>
            <a:endParaRPr lang="ru-RU" sz="4800"/>
          </a:p>
          <a:p>
            <a:pPr algn="ctr">
              <a:buFontTx/>
              <a:buNone/>
            </a:pPr>
            <a:endParaRPr lang="ru-RU" sz="4800"/>
          </a:p>
          <a:p>
            <a:pPr algn="ctr">
              <a:buFontTx/>
              <a:buNone/>
            </a:pPr>
            <a:r>
              <a:rPr lang="ru-RU" sz="4800"/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04813"/>
            <a:ext cx="8229600" cy="6119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Суицидальная попытка – </a:t>
            </a:r>
            <a:r>
              <a:rPr lang="ru-RU" sz="2400"/>
              <a:t>это целенаправленное оперирование средствами лишения себя жизни, не закончившееся смертью.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Суицидальное поведение</a:t>
            </a:r>
            <a:r>
              <a:rPr lang="ru-RU" sz="2400"/>
              <a:t> – волевые действия личности, конечной целью которых является покушение на самоубийство или сам акт самоубийства. Является следствием социально – психологической дезадаптации личности в условиях микросоциального климата.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Суицидальные замыслы</a:t>
            </a:r>
            <a:r>
              <a:rPr lang="ru-RU" sz="2400"/>
              <a:t> – это активная форма проявления суицидальности, т.е. тенденция к самоубийству, глубина которой нарастает параллельно степени разработки плана её реализации.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Суицидальный риск</a:t>
            </a:r>
            <a:r>
              <a:rPr lang="ru-RU" sz="2400"/>
              <a:t> – склонность человека к совершению действий, направленных на собственное уничтожение.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Суицидент – </a:t>
            </a:r>
            <a:r>
              <a:rPr lang="ru-RU" sz="2400"/>
              <a:t>человек, совершивший самоубийство или покушение на самоубийство.</a:t>
            </a:r>
            <a:r>
              <a:rPr lang="ru-RU" sz="2400" b="1"/>
              <a:t> 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238600" name="Rectangle 8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219075" y="157163"/>
            <a:ext cx="7477125" cy="69850"/>
          </a:xfrm>
        </p:spPr>
        <p:txBody>
          <a:bodyPr>
            <a:normAutofit fontScale="90000"/>
          </a:bodyPr>
          <a:lstStyle/>
          <a:p>
            <a:endParaRPr lang="ru-RU" sz="3200"/>
          </a:p>
        </p:txBody>
      </p:sp>
      <p:sp>
        <p:nvSpPr>
          <p:cNvPr id="238601" name="Rectangle 9"/>
          <p:cNvSpPr>
            <a:spLocks noGrp="1" noChangeArrowheads="1"/>
          </p:cNvSpPr>
          <p:nvPr>
            <p:ph idx="4294967295"/>
          </p:nvPr>
        </p:nvSpPr>
        <p:spPr>
          <a:xfrm>
            <a:off x="250825" y="142875"/>
            <a:ext cx="8607425" cy="6454775"/>
          </a:xfrm>
        </p:spPr>
        <p:txBody>
          <a:bodyPr>
            <a:normAutofit/>
          </a:bodyPr>
          <a:lstStyle/>
          <a:p>
            <a:pPr algn="just">
              <a:lnSpc>
                <a:spcPct val="70000"/>
              </a:lnSpc>
              <a:buFontTx/>
              <a:buNone/>
            </a:pPr>
            <a:endParaRPr lang="ru-RU" sz="2800" b="1"/>
          </a:p>
          <a:p>
            <a:pPr algn="just">
              <a:lnSpc>
                <a:spcPct val="70000"/>
              </a:lnSpc>
              <a:buFontTx/>
              <a:buNone/>
            </a:pPr>
            <a:r>
              <a:rPr lang="ru-RU" sz="2800" b="1"/>
              <a:t>Суицид</a:t>
            </a:r>
            <a:r>
              <a:rPr lang="ru-RU" sz="2800"/>
              <a:t> – действие с фатальным результатом, которое было намеренно начато и реализовано умершим в сознании и ожидании такого результата.</a:t>
            </a:r>
          </a:p>
          <a:p>
            <a:pPr>
              <a:lnSpc>
                <a:spcPct val="70000"/>
              </a:lnSpc>
              <a:buFontTx/>
              <a:buNone/>
            </a:pPr>
            <a:endParaRPr lang="ru-RU" sz="2400"/>
          </a:p>
          <a:p>
            <a:pPr algn="just">
              <a:lnSpc>
                <a:spcPct val="70000"/>
              </a:lnSpc>
              <a:buFontTx/>
              <a:buNone/>
            </a:pPr>
            <a:r>
              <a:rPr lang="ru-RU" sz="2800" b="1"/>
              <a:t>Парасуицид</a:t>
            </a:r>
            <a:r>
              <a:rPr lang="ru-RU" sz="2800"/>
              <a:t> (покушение на самоубийство, суицидальная попытка) – аналогичный акт, не имеющий фатального исхода.</a:t>
            </a:r>
          </a:p>
          <a:p>
            <a:pPr algn="r">
              <a:lnSpc>
                <a:spcPct val="70000"/>
              </a:lnSpc>
              <a:buFontTx/>
              <a:buNone/>
            </a:pPr>
            <a:r>
              <a:rPr lang="ru-RU" sz="2400"/>
              <a:t>ВОЗ, 1986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/>
          </a:p>
          <a:p>
            <a:pPr algn="just">
              <a:lnSpc>
                <a:spcPct val="70000"/>
              </a:lnSpc>
              <a:buFontTx/>
              <a:buNone/>
            </a:pPr>
            <a:r>
              <a:rPr lang="ru-RU" sz="2800"/>
              <a:t>На каждый завершенный суицид приходится около 100 суицидальных попыток</a:t>
            </a:r>
            <a:r>
              <a:rPr lang="en-US" sz="2800"/>
              <a:t>/</a:t>
            </a:r>
            <a:endParaRPr lang="ru-RU" sz="2800"/>
          </a:p>
          <a:p>
            <a:pPr algn="r">
              <a:lnSpc>
                <a:spcPct val="70000"/>
              </a:lnSpc>
              <a:buFontTx/>
              <a:buNone/>
            </a:pPr>
            <a:r>
              <a:rPr lang="en-US" sz="2400"/>
              <a:t>Grollman, 1988</a:t>
            </a:r>
          </a:p>
          <a:p>
            <a:pPr algn="r">
              <a:lnSpc>
                <a:spcPct val="70000"/>
              </a:lnSpc>
              <a:buFontTx/>
              <a:buNone/>
            </a:pPr>
            <a:endParaRPr lang="ru-RU" sz="2800"/>
          </a:p>
          <a:p>
            <a:pPr algn="just">
              <a:lnSpc>
                <a:spcPct val="70000"/>
              </a:lnSpc>
              <a:buFontTx/>
              <a:buNone/>
            </a:pPr>
            <a:r>
              <a:rPr lang="ru-RU" sz="2400"/>
              <a:t>Наряду с собственно суицидами и парасуицидами следует различать мысли о самоубийстве, ложные угрозы и симуляцию попыток самоубийства (демонстративные парасуициды, суицидальный шантаж).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939800"/>
          </a:xfrm>
        </p:spPr>
        <p:txBody>
          <a:bodyPr/>
          <a:lstStyle/>
          <a:p>
            <a:r>
              <a:rPr lang="ru-RU"/>
              <a:t>Статистика суицидов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357313"/>
            <a:ext cx="8229600" cy="47688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По официальной статистике, каждый год кончают жизнь самоубийством </a:t>
            </a:r>
            <a:endParaRPr lang="en-US" sz="2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1 100 000 человек  </a:t>
            </a:r>
            <a:endParaRPr lang="ru-RU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среди них:</a:t>
            </a:r>
          </a:p>
          <a:p>
            <a:pPr>
              <a:lnSpc>
                <a:spcPct val="90000"/>
              </a:lnSpc>
            </a:pPr>
            <a:r>
              <a:rPr lang="ru-RU" sz="2800"/>
              <a:t> 350 тысяч китайцев,</a:t>
            </a:r>
          </a:p>
          <a:p>
            <a:pPr>
              <a:lnSpc>
                <a:spcPct val="90000"/>
              </a:lnSpc>
            </a:pPr>
            <a:r>
              <a:rPr lang="ru-RU" sz="2800"/>
              <a:t> 110 тысяч индийцев,</a:t>
            </a:r>
          </a:p>
          <a:p>
            <a:pPr>
              <a:lnSpc>
                <a:spcPct val="90000"/>
              </a:lnSpc>
            </a:pPr>
            <a:r>
              <a:rPr lang="ru-RU" sz="2800"/>
              <a:t> 55 тысяч русских</a:t>
            </a:r>
          </a:p>
          <a:p>
            <a:pPr>
              <a:lnSpc>
                <a:spcPct val="90000"/>
              </a:lnSpc>
            </a:pPr>
            <a:r>
              <a:rPr lang="ru-RU" sz="2800"/>
              <a:t> 31 тысяча американцев</a:t>
            </a:r>
          </a:p>
          <a:p>
            <a:pPr>
              <a:lnSpc>
                <a:spcPct val="90000"/>
              </a:lnSpc>
            </a:pPr>
            <a:r>
              <a:rPr lang="ru-RU" sz="2800"/>
              <a:t> 30 тысяч японцев</a:t>
            </a:r>
          </a:p>
          <a:p>
            <a:pPr>
              <a:lnSpc>
                <a:spcPct val="90000"/>
              </a:lnSpc>
            </a:pPr>
            <a:r>
              <a:rPr lang="ru-RU" sz="2800"/>
              <a:t> 12 тысяч украинцев</a:t>
            </a:r>
          </a:p>
          <a:p>
            <a:pPr>
              <a:lnSpc>
                <a:spcPct val="90000"/>
              </a:lnSpc>
            </a:pPr>
            <a:r>
              <a:rPr lang="ru-RU" sz="2800"/>
              <a:t> 10 тысяч французов...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08050"/>
            <a:ext cx="8229600" cy="54498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В официальную статистику самоубийств попадают только явные случаи суицида, поэтому число реальных самоубийств значительно превосходит официальные цифры - считается, что </a:t>
            </a:r>
            <a:r>
              <a:rPr lang="ru-RU" sz="2800" b="1"/>
              <a:t>ежегодно в мире кончают с собой более 4 000 000 человек</a:t>
            </a:r>
            <a:r>
              <a:rPr lang="ru-RU" sz="2800"/>
              <a:t>. По мнению судебных экспертов,  причиной большинства так называемых "смертей от несчастного случая" (передозировка лекарственных препаратов, аварии на дорогах, падение с высоты и т.д.) на самом деле являются суициды.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r>
              <a:rPr lang="ru-RU" sz="4000" b="1"/>
              <a:t>Суицидальная карта мира</a:t>
            </a: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981075"/>
            <a:ext cx="8785225" cy="56880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928100" cy="633412"/>
          </a:xfrm>
        </p:spPr>
        <p:txBody>
          <a:bodyPr/>
          <a:lstStyle/>
          <a:p>
            <a:r>
              <a:rPr lang="ru-RU" sz="4000" b="1"/>
              <a:t>Классификация ВОЗ (2008)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50" y="981075"/>
            <a:ext cx="8643938" cy="55435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sz="2800" b="1"/>
              <a:t>Высокий и очень высокий уровень самоубийств</a:t>
            </a:r>
            <a:r>
              <a:rPr lang="ru-RU" sz="2800"/>
              <a:t> (свыше 20 человек на 100 тыс. населения):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000"/>
              <a:t>Литва – 42  Белоруссия – 37  Россия – 36  Казахстан – 30 Венгрия - 28.5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000"/>
              <a:t>Латвия – 26  Украина – 25  Япония – 24</a:t>
            </a:r>
          </a:p>
          <a:p>
            <a:pPr>
              <a:buFont typeface="Wingdings" pitchFamily="2" charset="2"/>
              <a:buNone/>
            </a:pPr>
            <a:r>
              <a:rPr lang="ru-RU" sz="2800" b="1"/>
              <a:t>Средний уровень самоубийств </a:t>
            </a:r>
            <a:r>
              <a:rPr lang="ru-RU" sz="2800"/>
              <a:t>(от 10 до 20 человек на 100 тысяч населения):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000"/>
              <a:t>Франция – 18  Молдова – 17  Китай – 14 Германия – 13  Канада - 12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000"/>
              <a:t>  Австралия  - 11.5  США – 11</a:t>
            </a:r>
          </a:p>
          <a:p>
            <a:pPr>
              <a:buFont typeface="Wingdings" pitchFamily="2" charset="2"/>
              <a:buNone/>
            </a:pPr>
            <a:r>
              <a:rPr lang="ru-RU" sz="2800" b="1"/>
              <a:t>Низкий уровень самоубийств</a:t>
            </a:r>
            <a:r>
              <a:rPr lang="ru-RU" sz="2800"/>
              <a:t> (до 10 человек в год на 100 тысяч населения):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000"/>
              <a:t>Италия - 7  Израиль - 6  Греция - 3  Грузия – 2  Армения - 2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000"/>
              <a:t>  Азербайджан - 1  Египет, Гаити, Ямайка – около 0 </a:t>
            </a:r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Турмамбетова А.А. МОУ "Петровская СОШ"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654050"/>
          </a:xfrm>
        </p:spPr>
        <p:txBody>
          <a:bodyPr>
            <a:normAutofit fontScale="90000"/>
          </a:bodyPr>
          <a:lstStyle/>
          <a:p>
            <a:r>
              <a:rPr lang="ru-RU" sz="4000" b="1"/>
              <a:t>Суицид и возраст</a:t>
            </a:r>
          </a:p>
        </p:txBody>
      </p:sp>
      <p:pic>
        <p:nvPicPr>
          <p:cNvPr id="14339" name="Picture 2" descr="C:\Documents and Settings\Администратор\Мои документы\Мои рисунки\a_15_1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75" y="1143000"/>
            <a:ext cx="6643688" cy="2646363"/>
          </a:xfrm>
          <a:noFill/>
        </p:spPr>
      </p:pic>
      <p:pic>
        <p:nvPicPr>
          <p:cNvPr id="14340" name="Picture 3" descr="C:\Documents and Settings\Администратор\Мои документы\Мои рисунки\a_15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4000500"/>
            <a:ext cx="6643687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1237</Words>
  <PresentationFormat>Экран (4:3)</PresentationFormat>
  <Paragraphs>147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Равновесие</vt:lpstr>
      <vt:lpstr>ПРОФИЛАКТИКА СУИЦИДА</vt:lpstr>
      <vt:lpstr>Слайд 2</vt:lpstr>
      <vt:lpstr>Слайд 3</vt:lpstr>
      <vt:lpstr>Слайд 4</vt:lpstr>
      <vt:lpstr>Статистика суицидов</vt:lpstr>
      <vt:lpstr> </vt:lpstr>
      <vt:lpstr>Суицидальная карта мира</vt:lpstr>
      <vt:lpstr>Классификация ВОЗ (2008) </vt:lpstr>
      <vt:lpstr>Суицид и возраст</vt:lpstr>
      <vt:lpstr>Психологический смысл суицида </vt:lpstr>
      <vt:lpstr> Суицидальное поведение у подростков</vt:lpstr>
      <vt:lpstr>Причины суицидальных реакций у подростков</vt:lpstr>
      <vt:lpstr>Причиной суицидальных действий подростков</vt:lpstr>
      <vt:lpstr>Предотвращение суицидов</vt:lpstr>
      <vt:lpstr>Профилактика</vt:lpstr>
      <vt:lpstr>Слайд 16</vt:lpstr>
      <vt:lpstr>Мифы и Факты о суициде 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Суицидальное поведение как психологическое явление: природа, факторы, последствия</dc:title>
  <dc:creator>pc_1</dc:creator>
  <cp:lastModifiedBy>pc_1</cp:lastModifiedBy>
  <cp:revision>37</cp:revision>
  <dcterms:modified xsi:type="dcterms:W3CDTF">2014-02-23T11:31:25Z</dcterms:modified>
</cp:coreProperties>
</file>