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49.png" ContentType="image/png"/>
  <Override PartName="/ppt/media/image47.png" ContentType="image/png"/>
  <Override PartName="/ppt/media/image39.jpeg" ContentType="image/jpeg"/>
  <Override PartName="/ppt/media/image53.jpeg" ContentType="image/jpeg"/>
  <Override PartName="/ppt/media/image37.png" ContentType="image/png"/>
  <Override PartName="/ppt/media/image36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50.jpeg" ContentType="image/jpeg"/>
  <Override PartName="/ppt/media/image32.png" ContentType="image/png"/>
  <Override PartName="/ppt/media/image31.png" ContentType="image/png"/>
  <Override PartName="/ppt/media/image29.png" ContentType="image/png"/>
  <Override PartName="/ppt/media/image52.jpeg" ContentType="image/jpeg"/>
  <Override PartName="/ppt/media/image30.jpeg" ContentType="image/jpeg"/>
  <Override PartName="/ppt/media/image27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44.png" ContentType="image/png"/>
  <Override PartName="/ppt/media/image19.png" ContentType="image/png"/>
  <Override PartName="/ppt/media/image13.png" ContentType="image/png"/>
  <Override PartName="/ppt/media/image3.jpeg" ContentType="image/jpeg"/>
  <Override PartName="/ppt/media/image28.png" ContentType="image/png"/>
  <Override PartName="/ppt/media/image8.jpeg" ContentType="image/jpeg"/>
  <Override PartName="/ppt/media/image20.png" ContentType="image/png"/>
  <Override PartName="/ppt/media/image10.jpeg" ContentType="image/jpeg"/>
  <Override PartName="/ppt/media/image9.jpeg" ContentType="image/jpeg"/>
  <Override PartName="/ppt/media/image12.png" ContentType="image/png"/>
  <Override PartName="/ppt/media/image43.png" ContentType="image/png"/>
  <Override PartName="/ppt/media/image18.png" ContentType="image/png"/>
  <Override PartName="/ppt/media/image7.jpeg" ContentType="image/jpeg"/>
  <Override PartName="/ppt/media/image6.jpeg" ContentType="image/jpeg"/>
  <Override PartName="/ppt/media/image51.jpeg" ContentType="image/jpeg"/>
  <Override PartName="/ppt/media/image42.png" ContentType="image/png"/>
  <Override PartName="/ppt/media/image17.png" ContentType="image/png"/>
  <Override PartName="/ppt/media/image48.png" ContentType="image/png"/>
  <Override PartName="/ppt/media/image5.jpeg" ContentType="image/jpeg"/>
  <Override PartName="/ppt/media/image14.png" ContentType="image/png"/>
  <Override PartName="/ppt/media/image25.png" ContentType="image/png"/>
  <Override PartName="/ppt/media/image46.png" ContentType="image/png"/>
  <Override PartName="/ppt/media/image2.png" ContentType="image/png"/>
  <Override PartName="/ppt/media/image38.png" ContentType="image/png"/>
  <Override PartName="/ppt/media/image4.jpeg" ContentType="image/jpeg"/>
  <Override PartName="/ppt/media/image11.png" ContentType="image/png"/>
  <Override PartName="/ppt/media/image40.png" ContentType="image/png"/>
  <Override PartName="/ppt/media/image15.png" ContentType="image/png"/>
  <Override PartName="/ppt/media/image41.png" ContentType="image/png"/>
  <Override PartName="/ppt/media/image16.png" ContentType="image/png"/>
  <Override PartName="/ppt/media/image24.png" ContentType="image/png"/>
  <Override PartName="/ppt/media/image45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691812" cy="7559675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E04307A-218B-41D9-A0C6-EFEF1ED7C64B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44C2813-267A-4B2E-9B7D-709777F3ADE8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92214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35120" y="4518000"/>
            <a:ext cx="92214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45000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0480" y="2012400"/>
            <a:ext cx="45000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0480" y="4518000"/>
            <a:ext cx="45000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35120" y="4518000"/>
            <a:ext cx="45000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340000" y="2012040"/>
            <a:ext cx="6011280" cy="4796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340000" y="2012040"/>
            <a:ext cx="6011280" cy="4796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4500000" cy="4796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0480" y="2012400"/>
            <a:ext cx="4500000" cy="4796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5120" y="402480"/>
            <a:ext cx="9221400" cy="6773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45000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35120" y="4518000"/>
            <a:ext cx="45000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0480" y="2012400"/>
            <a:ext cx="4500000" cy="4796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4500000" cy="4796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0480" y="2012400"/>
            <a:ext cx="45000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0480" y="4518000"/>
            <a:ext cx="45000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45000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0480" y="2012400"/>
            <a:ext cx="45000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35120" y="4518000"/>
            <a:ext cx="9221400" cy="228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ru-RU" sz="4850" strike="noStrike">
                <a:solidFill>
                  <a:srgbClr val="000000"/>
                </a:solidFill>
                <a:latin typeface="Calibri Light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090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090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090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090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090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090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090" strike="noStrike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ru-RU" sz="2650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210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ru-RU" sz="1990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ru-RU" sz="1990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330" strike="noStrike">
                <a:solidFill>
                  <a:srgbClr val="8b8b8b"/>
                </a:solidFill>
                <a:latin typeface="Calibri"/>
              </a:rPr>
              <a:t>9.2.15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8E9FAF6-081B-457F-9D87-BEAECD73A617}" type="slidenum">
              <a:rPr lang="ru-RU" sz="1330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jpeg"/><Relationship Id="rId9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jpeg"/><Relationship Id="rId12" Type="http://schemas.openxmlformats.org/officeDocument/2006/relationships/image" Target="../media/image51.jpeg"/><Relationship Id="rId13" Type="http://schemas.openxmlformats.org/officeDocument/2006/relationships/image" Target="../media/image52.jpeg"/><Relationship Id="rId1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" descr=""/>
          <p:cNvPicPr/>
          <p:nvPr/>
        </p:nvPicPr>
        <p:blipFill>
          <a:blip r:embed="rId1"/>
          <a:stretch/>
        </p:blipFill>
        <p:spPr>
          <a:xfrm>
            <a:off x="0" y="360"/>
            <a:ext cx="10691280" cy="755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3" descr=""/>
          <p:cNvPicPr/>
          <p:nvPr/>
        </p:nvPicPr>
        <p:blipFill>
          <a:blip r:embed="rId1"/>
          <a:stretch/>
        </p:blipFill>
        <p:spPr>
          <a:xfrm>
            <a:off x="0" y="5760"/>
            <a:ext cx="10691280" cy="754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1" descr=""/>
          <p:cNvPicPr/>
          <p:nvPr/>
        </p:nvPicPr>
        <p:blipFill>
          <a:blip r:embed="rId1"/>
          <a:stretch/>
        </p:blipFill>
        <p:spPr>
          <a:xfrm>
            <a:off x="0" y="23040"/>
            <a:ext cx="10691280" cy="75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 descr=""/>
          <p:cNvPicPr/>
          <p:nvPr/>
        </p:nvPicPr>
        <p:blipFill>
          <a:blip r:embed="rId1"/>
          <a:stretch/>
        </p:blipFill>
        <p:spPr>
          <a:xfrm>
            <a:off x="0" y="23040"/>
            <a:ext cx="10691280" cy="7513200"/>
          </a:xfrm>
          <a:prstGeom prst="rect">
            <a:avLst/>
          </a:prstGeom>
          <a:ln>
            <a:noFill/>
          </a:ln>
        </p:spPr>
      </p:pic>
      <p:pic>
        <p:nvPicPr>
          <p:cNvPr id="47" name="Picture 2" descr=""/>
          <p:cNvPicPr/>
          <p:nvPr/>
        </p:nvPicPr>
        <p:blipFill>
          <a:blip r:embed="rId2"/>
          <a:srcRect l="0" t="0" r="0" b="-5592"/>
          <a:stretch/>
        </p:blipFill>
        <p:spPr>
          <a:xfrm>
            <a:off x="0" y="1996920"/>
            <a:ext cx="7122600" cy="5342760"/>
          </a:xfrm>
          <a:prstGeom prst="rect">
            <a:avLst/>
          </a:prstGeom>
          <a:ln>
            <a:noFill/>
          </a:ln>
        </p:spPr>
      </p:pic>
      <p:pic>
        <p:nvPicPr>
          <p:cNvPr id="48" name="Picture 3" descr=""/>
          <p:cNvPicPr/>
          <p:nvPr/>
        </p:nvPicPr>
        <p:blipFill>
          <a:blip r:embed="rId3"/>
          <a:stretch/>
        </p:blipFill>
        <p:spPr>
          <a:xfrm>
            <a:off x="7162920" y="1996920"/>
            <a:ext cx="3528720" cy="2554920"/>
          </a:xfrm>
          <a:prstGeom prst="rect">
            <a:avLst/>
          </a:prstGeom>
          <a:ln>
            <a:noFill/>
          </a:ln>
        </p:spPr>
      </p:pic>
      <p:pic>
        <p:nvPicPr>
          <p:cNvPr id="49" name="Picture 2" descr=""/>
          <p:cNvPicPr/>
          <p:nvPr/>
        </p:nvPicPr>
        <p:blipFill>
          <a:blip r:embed="rId4"/>
          <a:srcRect l="0" t="0" r="0" b="9592"/>
          <a:stretch/>
        </p:blipFill>
        <p:spPr>
          <a:xfrm>
            <a:off x="7141680" y="4552200"/>
            <a:ext cx="3549600" cy="2522880"/>
          </a:xfrm>
          <a:prstGeom prst="rect">
            <a:avLst/>
          </a:prstGeom>
          <a:ln>
            <a:noFill/>
          </a:ln>
        </p:spPr>
      </p:pic>
      <p:pic>
        <p:nvPicPr>
          <p:cNvPr id="50" name="Picture 4" descr=""/>
          <p:cNvPicPr/>
          <p:nvPr/>
        </p:nvPicPr>
        <p:blipFill>
          <a:blip r:embed="rId5"/>
          <a:srcRect l="0" t="3725" r="0" b="3012"/>
          <a:stretch/>
        </p:blipFill>
        <p:spPr>
          <a:xfrm>
            <a:off x="7142760" y="4579560"/>
            <a:ext cx="3568320" cy="2495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2" descr=""/>
          <p:cNvPicPr/>
          <p:nvPr/>
        </p:nvPicPr>
        <p:blipFill>
          <a:blip r:embed="rId1"/>
          <a:stretch/>
        </p:blipFill>
        <p:spPr>
          <a:xfrm>
            <a:off x="0" y="23040"/>
            <a:ext cx="10691280" cy="75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"/>
          <p:cNvPicPr/>
          <p:nvPr/>
        </p:nvPicPr>
        <p:blipFill>
          <a:blip r:embed="rId1"/>
          <a:srcRect l="0" t="1475" r="0" b="0"/>
          <a:stretch/>
        </p:blipFill>
        <p:spPr>
          <a:xfrm>
            <a:off x="0" y="822960"/>
            <a:ext cx="6759360" cy="6263640"/>
          </a:xfrm>
          <a:prstGeom prst="rect">
            <a:avLst/>
          </a:prstGeom>
          <a:ln>
            <a:noFill/>
          </a:ln>
        </p:spPr>
      </p:pic>
      <p:pic>
        <p:nvPicPr>
          <p:cNvPr id="53" name="Picture 3" descr=""/>
          <p:cNvPicPr/>
          <p:nvPr/>
        </p:nvPicPr>
        <p:blipFill>
          <a:blip r:embed="rId2"/>
          <a:srcRect l="986" t="23534" r="1059" b="0"/>
          <a:stretch/>
        </p:blipFill>
        <p:spPr>
          <a:xfrm>
            <a:off x="0" y="-15120"/>
            <a:ext cx="10691280" cy="947160"/>
          </a:xfrm>
          <a:prstGeom prst="rect">
            <a:avLst/>
          </a:prstGeom>
          <a:ln>
            <a:noFill/>
          </a:ln>
        </p:spPr>
      </p:pic>
      <p:sp>
        <p:nvSpPr>
          <p:cNvPr id="54" name="TextShape 1"/>
          <p:cNvSpPr txBox="1"/>
          <p:nvPr/>
        </p:nvSpPr>
        <p:spPr>
          <a:xfrm>
            <a:off x="6759720" y="932040"/>
            <a:ext cx="5877000" cy="667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ru-RU" sz="40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ru-RU" sz="4000" strike="noStrike">
                <a:solidFill>
                  <a:srgbClr val="000000"/>
                </a:solidFill>
                <a:latin typeface="Arial"/>
              </a:rPr>
              <a:t>Задачи</a:t>
            </a:r>
            <a:endParaRPr/>
          </a:p>
        </p:txBody>
      </p:sp>
      <p:pic>
        <p:nvPicPr>
          <p:cNvPr id="55" name="Picture 3" descr=""/>
          <p:cNvPicPr/>
          <p:nvPr/>
        </p:nvPicPr>
        <p:blipFill>
          <a:blip r:embed="rId3"/>
          <a:stretch/>
        </p:blipFill>
        <p:spPr>
          <a:xfrm>
            <a:off x="8821800" y="920160"/>
            <a:ext cx="1221480" cy="606240"/>
          </a:xfrm>
          <a:prstGeom prst="rect">
            <a:avLst/>
          </a:prstGeom>
          <a:ln>
            <a:noFill/>
          </a:ln>
        </p:spPr>
      </p:pic>
      <p:pic>
        <p:nvPicPr>
          <p:cNvPr id="56" name="Picture 2" descr=""/>
          <p:cNvPicPr/>
          <p:nvPr/>
        </p:nvPicPr>
        <p:blipFill>
          <a:blip r:embed="rId4"/>
          <a:stretch/>
        </p:blipFill>
        <p:spPr>
          <a:xfrm>
            <a:off x="6759720" y="1658520"/>
            <a:ext cx="3283560" cy="5428080"/>
          </a:xfrm>
          <a:prstGeom prst="rect">
            <a:avLst/>
          </a:prstGeom>
          <a:ln>
            <a:noFill/>
          </a:ln>
        </p:spPr>
      </p:pic>
      <p:pic>
        <p:nvPicPr>
          <p:cNvPr id="57" name="Picture 2" descr=""/>
          <p:cNvPicPr/>
          <p:nvPr/>
        </p:nvPicPr>
        <p:blipFill>
          <a:blip r:embed="rId5"/>
          <a:srcRect l="0" t="0" r="1501" b="5426"/>
          <a:stretch/>
        </p:blipFill>
        <p:spPr>
          <a:xfrm>
            <a:off x="-15120" y="7012440"/>
            <a:ext cx="10691280" cy="55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53320" y="411840"/>
            <a:ext cx="9221400" cy="1460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ru-RU" sz="4000" strike="noStrike">
                <a:solidFill>
                  <a:srgbClr val="000000"/>
                </a:solidFill>
                <a:latin typeface="Arial"/>
              </a:rPr>
              <a:t>Цели</a:t>
            </a:r>
            <a:endParaRPr/>
          </a:p>
        </p:txBody>
      </p:sp>
      <p:sp>
        <p:nvSpPr>
          <p:cNvPr id="59" name="TextShape 2"/>
          <p:cNvSpPr txBox="1"/>
          <p:nvPr/>
        </p:nvSpPr>
        <p:spPr>
          <a:xfrm>
            <a:off x="720000" y="1573920"/>
            <a:ext cx="9487800" cy="5438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Blip>
                <a:blip r:embed="rId1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Консалтинговые услуги, касающиеся разработки проектов с применением энергоэффективных технических решений, а также корректировка существующих проектов энергосбережения.</a:t>
            </a:r>
            <a:endParaRPr/>
          </a:p>
          <a:p>
            <a:pPr algn="just">
              <a:lnSpc>
                <a:spcPct val="100000"/>
              </a:lnSpc>
              <a:buBlip>
                <a:blip r:embed="rId2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Продвижение использования энергоэффективных технологий, оборудования и средств автоматизации во всех сферах деятельности.</a:t>
            </a:r>
            <a:endParaRPr/>
          </a:p>
          <a:p>
            <a:pPr algn="just">
              <a:lnSpc>
                <a:spcPct val="100000"/>
              </a:lnSpc>
              <a:buBlip>
                <a:blip r:embed="rId3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Привлечение иностранных инвестиций, создание объединений с международными организациями, которые занимаются вопросами энергоэффективности, энергосбережения, изменения климата.</a:t>
            </a:r>
            <a:endParaRPr/>
          </a:p>
          <a:p>
            <a:pPr algn="just">
              <a:lnSpc>
                <a:spcPct val="100000"/>
              </a:lnSpc>
              <a:buBlip>
                <a:blip r:embed="rId4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Участие в разработке и реализации государственных проектов и программ, целью которых является повышение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энергоэффективности и сокращение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потребления энергетических ресурсов.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385623"/>
                </a:solidFill>
                <a:latin typeface="Times New Roman"/>
              </a:rPr>
              <a:t>Зеленая</a:t>
            </a:r>
            <a:r>
              <a:rPr b="1" lang="ru-RU" sz="3200" strike="noStrike">
                <a:solidFill>
                  <a:srgbClr val="000000"/>
                </a:solidFill>
                <a:latin typeface="Times New Roman"/>
              </a:rPr>
              <a:t> экономика – сегодня, завтра, навсегда! </a:t>
            </a:r>
            <a:endParaRPr/>
          </a:p>
        </p:txBody>
      </p:sp>
      <p:pic>
        <p:nvPicPr>
          <p:cNvPr id="60" name="Picture 3" descr=""/>
          <p:cNvPicPr/>
          <p:nvPr/>
        </p:nvPicPr>
        <p:blipFill>
          <a:blip r:embed="rId5"/>
          <a:srcRect l="986" t="23534" r="1059" b="0"/>
          <a:stretch/>
        </p:blipFill>
        <p:spPr>
          <a:xfrm>
            <a:off x="0" y="-15120"/>
            <a:ext cx="10691280" cy="947160"/>
          </a:xfrm>
          <a:prstGeom prst="rect">
            <a:avLst/>
          </a:prstGeom>
          <a:ln>
            <a:noFill/>
          </a:ln>
        </p:spPr>
      </p:pic>
      <p:pic>
        <p:nvPicPr>
          <p:cNvPr id="61" name="Picture 2" descr=""/>
          <p:cNvPicPr/>
          <p:nvPr/>
        </p:nvPicPr>
        <p:blipFill>
          <a:blip r:embed="rId6"/>
          <a:srcRect l="0" t="0" r="1501" b="5426"/>
          <a:stretch/>
        </p:blipFill>
        <p:spPr>
          <a:xfrm>
            <a:off x="-15120" y="7012440"/>
            <a:ext cx="10691280" cy="551880"/>
          </a:xfrm>
          <a:prstGeom prst="rect">
            <a:avLst/>
          </a:prstGeom>
          <a:ln>
            <a:noFill/>
          </a:ln>
        </p:spPr>
      </p:pic>
      <p:pic>
        <p:nvPicPr>
          <p:cNvPr id="62" name="Picture 3" descr=""/>
          <p:cNvPicPr/>
          <p:nvPr/>
        </p:nvPicPr>
        <p:blipFill>
          <a:blip r:embed="rId7"/>
          <a:stretch/>
        </p:blipFill>
        <p:spPr>
          <a:xfrm>
            <a:off x="1926360" y="858240"/>
            <a:ext cx="1221480" cy="606240"/>
          </a:xfrm>
          <a:prstGeom prst="rect">
            <a:avLst/>
          </a:prstGeom>
          <a:ln>
            <a:noFill/>
          </a:ln>
        </p:spPr>
      </p:pic>
      <p:pic>
        <p:nvPicPr>
          <p:cNvPr id="63" name="Picture 6" descr=""/>
          <p:cNvPicPr/>
          <p:nvPr/>
        </p:nvPicPr>
        <p:blipFill>
          <a:blip r:embed="rId8"/>
          <a:stretch/>
        </p:blipFill>
        <p:spPr>
          <a:xfrm>
            <a:off x="5775120" y="4971600"/>
            <a:ext cx="2058840" cy="1390680"/>
          </a:xfrm>
          <a:prstGeom prst="rect">
            <a:avLst/>
          </a:prstGeom>
          <a:ln>
            <a:noFill/>
          </a:ln>
        </p:spPr>
      </p:pic>
      <p:pic>
        <p:nvPicPr>
          <p:cNvPr id="64" name="Picture 4" descr=""/>
          <p:cNvPicPr/>
          <p:nvPr/>
        </p:nvPicPr>
        <p:blipFill>
          <a:blip r:embed="rId9"/>
          <a:stretch/>
        </p:blipFill>
        <p:spPr>
          <a:xfrm>
            <a:off x="8127360" y="4928760"/>
            <a:ext cx="2163240" cy="147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53320" y="411840"/>
            <a:ext cx="9221400" cy="1460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ru-RU" sz="4000" strike="noStrike">
                <a:solidFill>
                  <a:srgbClr val="000000"/>
                </a:solidFill>
                <a:latin typeface="Arial"/>
              </a:rPr>
              <a:t>Цели</a:t>
            </a:r>
            <a:endParaRPr/>
          </a:p>
        </p:txBody>
      </p:sp>
      <p:sp>
        <p:nvSpPr>
          <p:cNvPr id="66" name="TextShape 2"/>
          <p:cNvSpPr txBox="1"/>
          <p:nvPr/>
        </p:nvSpPr>
        <p:spPr>
          <a:xfrm>
            <a:off x="720000" y="1573920"/>
            <a:ext cx="6860880" cy="2731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Blip>
                <a:blip r:embed="rId1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Проведение научных исследований, научно-практических конференций, симпозиумов, совещаний, конкурсов, выставок и семинаров, в том числе международных, посвященных идее энергосбережения и способам сокращения потребления энергетических ресурсов.</a:t>
            </a:r>
            <a:endParaRPr/>
          </a:p>
          <a:p>
            <a:pPr algn="just">
              <a:lnSpc>
                <a:spcPct val="100000"/>
              </a:lnSpc>
              <a:buBlip>
                <a:blip r:embed="rId2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Создание тематического интернет-портала как площадки для обмена информацией и консультирования по вопросам ресурсосбережения и повышения энергоэффективности.</a:t>
            </a:r>
            <a:endParaRPr/>
          </a:p>
        </p:txBody>
      </p:sp>
      <p:pic>
        <p:nvPicPr>
          <p:cNvPr id="67" name="Picture 3" descr=""/>
          <p:cNvPicPr/>
          <p:nvPr/>
        </p:nvPicPr>
        <p:blipFill>
          <a:blip r:embed="rId3"/>
          <a:srcRect l="986" t="23534" r="1059" b="0"/>
          <a:stretch/>
        </p:blipFill>
        <p:spPr>
          <a:xfrm>
            <a:off x="0" y="-15120"/>
            <a:ext cx="10691280" cy="947160"/>
          </a:xfrm>
          <a:prstGeom prst="rect">
            <a:avLst/>
          </a:prstGeom>
          <a:ln>
            <a:noFill/>
          </a:ln>
        </p:spPr>
      </p:pic>
      <p:pic>
        <p:nvPicPr>
          <p:cNvPr id="68" name="Picture 2" descr=""/>
          <p:cNvPicPr/>
          <p:nvPr/>
        </p:nvPicPr>
        <p:blipFill>
          <a:blip r:embed="rId4"/>
          <a:srcRect l="0" t="0" r="1501" b="5426"/>
          <a:stretch/>
        </p:blipFill>
        <p:spPr>
          <a:xfrm>
            <a:off x="-15120" y="7012440"/>
            <a:ext cx="10691280" cy="551880"/>
          </a:xfrm>
          <a:prstGeom prst="rect">
            <a:avLst/>
          </a:prstGeom>
          <a:ln>
            <a:noFill/>
          </a:ln>
        </p:spPr>
      </p:pic>
      <p:pic>
        <p:nvPicPr>
          <p:cNvPr id="69" name="Picture 3" descr=""/>
          <p:cNvPicPr/>
          <p:nvPr/>
        </p:nvPicPr>
        <p:blipFill>
          <a:blip r:embed="rId5"/>
          <a:stretch/>
        </p:blipFill>
        <p:spPr>
          <a:xfrm>
            <a:off x="1926360" y="858240"/>
            <a:ext cx="1221480" cy="606240"/>
          </a:xfrm>
          <a:prstGeom prst="rect">
            <a:avLst/>
          </a:prstGeom>
          <a:ln>
            <a:noFill/>
          </a:ln>
        </p:spPr>
      </p:pic>
      <p:sp>
        <p:nvSpPr>
          <p:cNvPr id="70" name="CustomShape 3"/>
          <p:cNvSpPr/>
          <p:nvPr/>
        </p:nvSpPr>
        <p:spPr>
          <a:xfrm>
            <a:off x="727200" y="4439160"/>
            <a:ext cx="9487800" cy="283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b="1" i="1" lang="ru-RU" sz="2400" strike="noStrike">
                <a:solidFill>
                  <a:srgbClr val="000000"/>
                </a:solidFill>
                <a:latin typeface="Times New Roman"/>
              </a:rPr>
              <a:t>Цель создания данного Центра совпадает с такими задачами программы «Энергосбережение -2020», как:</a:t>
            </a:r>
            <a:endParaRPr/>
          </a:p>
          <a:p>
            <a:pPr algn="just">
              <a:lnSpc>
                <a:spcPct val="100000"/>
              </a:lnSpc>
            </a:pPr>
            <a:r>
              <a:rPr b="1" i="1" lang="ru-RU" sz="2400" strike="noStrike">
                <a:solidFill>
                  <a:srgbClr val="000000"/>
                </a:solidFill>
                <a:latin typeface="Times New Roman"/>
              </a:rPr>
              <a:t>«…Масштабная пропаганда энергосбережения среди населения;</a:t>
            </a:r>
            <a:endParaRPr/>
          </a:p>
          <a:p>
            <a:pPr algn="just">
              <a:lnSpc>
                <a:spcPct val="100000"/>
              </a:lnSpc>
            </a:pPr>
            <a:r>
              <a:rPr b="1" i="1" lang="ru-RU" sz="2400" strike="noStrike">
                <a:solidFill>
                  <a:srgbClr val="000000"/>
                </a:solidFill>
                <a:latin typeface="Times New Roman"/>
              </a:rPr>
              <a:t>Разработка и внедрение механизмов, стимулирующих энергосбережение и повышение энергоэффективности.»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 strike="noStrike">
                <a:solidFill>
                  <a:srgbClr val="385623"/>
                </a:solidFill>
                <a:latin typeface="Times New Roman"/>
              </a:rPr>
              <a:t>    </a:t>
            </a:r>
            <a:r>
              <a:rPr b="1" lang="ru-RU" sz="3200" strike="noStrike">
                <a:solidFill>
                  <a:srgbClr val="385623"/>
                </a:solidFill>
                <a:latin typeface="Times New Roman"/>
              </a:rPr>
              <a:t>Зеленая</a:t>
            </a:r>
            <a:r>
              <a:rPr b="1" lang="ru-RU" sz="3200" strike="noStrike">
                <a:solidFill>
                  <a:srgbClr val="000000"/>
                </a:solidFill>
                <a:latin typeface="Times New Roman"/>
              </a:rPr>
              <a:t> экономика – сегодня, завтра, навсегда! </a:t>
            </a:r>
            <a:endParaRPr/>
          </a:p>
        </p:txBody>
      </p:sp>
      <p:pic>
        <p:nvPicPr>
          <p:cNvPr id="71" name="Picture 2" descr=""/>
          <p:cNvPicPr/>
          <p:nvPr/>
        </p:nvPicPr>
        <p:blipFill>
          <a:blip r:embed="rId6"/>
          <a:srcRect l="0" t="0" r="11191" b="25638"/>
          <a:stretch/>
        </p:blipFill>
        <p:spPr>
          <a:xfrm>
            <a:off x="7861320" y="1133280"/>
            <a:ext cx="2353680" cy="1477800"/>
          </a:xfrm>
          <a:prstGeom prst="rect">
            <a:avLst/>
          </a:prstGeom>
          <a:ln>
            <a:noFill/>
          </a:ln>
        </p:spPr>
      </p:pic>
      <p:pic>
        <p:nvPicPr>
          <p:cNvPr id="72" name="Picture 5" descr=""/>
          <p:cNvPicPr/>
          <p:nvPr/>
        </p:nvPicPr>
        <p:blipFill>
          <a:blip r:embed="rId7"/>
          <a:stretch/>
        </p:blipFill>
        <p:spPr>
          <a:xfrm>
            <a:off x="7861320" y="2850480"/>
            <a:ext cx="2353680" cy="152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53320" y="411840"/>
            <a:ext cx="9221400" cy="1460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ru-RU" sz="4000" strike="noStrike">
                <a:solidFill>
                  <a:srgbClr val="000000"/>
                </a:solidFill>
                <a:latin typeface="Arial"/>
              </a:rPr>
              <a:t>Эксперты</a:t>
            </a:r>
            <a:endParaRPr/>
          </a:p>
        </p:txBody>
      </p:sp>
      <p:sp>
        <p:nvSpPr>
          <p:cNvPr id="74" name="TextShape 2"/>
          <p:cNvSpPr txBox="1"/>
          <p:nvPr/>
        </p:nvSpPr>
        <p:spPr>
          <a:xfrm>
            <a:off x="720000" y="1573920"/>
            <a:ext cx="4901040" cy="5438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Blip>
                <a:blip r:embed="rId1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Имеют высокую профильную квалификацию, специализацию по областям потребления энергоресурсов.</a:t>
            </a:r>
            <a:endParaRPr/>
          </a:p>
          <a:p>
            <a:pPr algn="just">
              <a:lnSpc>
                <a:spcPct val="100000"/>
              </a:lnSpc>
              <a:buBlip>
                <a:blip r:embed="rId2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Являются обладателями республиканских и международных сертификатов, подтверждающих их профессионализм.</a:t>
            </a:r>
            <a:endParaRPr/>
          </a:p>
          <a:p>
            <a:pPr algn="just">
              <a:lnSpc>
                <a:spcPct val="100000"/>
              </a:lnSpc>
              <a:buBlip>
                <a:blip r:embed="rId3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На постоянной основе проходят обучение для совершенствования знаний и навыков в своей области деятельности.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</a:rPr>
              <a:t>Ударим </a:t>
            </a:r>
            <a:r>
              <a:rPr b="1" lang="ru-RU" sz="2800" strike="noStrike">
                <a:solidFill>
                  <a:srgbClr val="385623"/>
                </a:solidFill>
                <a:latin typeface="Times New Roman"/>
              </a:rPr>
              <a:t>зелеными</a:t>
            </a:r>
            <a:r>
              <a:rPr b="1" lang="ru-RU" sz="2800" strike="noStrike">
                <a:solidFill>
                  <a:srgbClr val="000000"/>
                </a:solidFill>
                <a:latin typeface="Times New Roman"/>
              </a:rPr>
              <a:t> знаниями по некомпетентности и равнодушию!</a:t>
            </a:r>
            <a:endParaRPr/>
          </a:p>
        </p:txBody>
      </p:sp>
      <p:pic>
        <p:nvPicPr>
          <p:cNvPr id="75" name="Picture 3" descr=""/>
          <p:cNvPicPr/>
          <p:nvPr/>
        </p:nvPicPr>
        <p:blipFill>
          <a:blip r:embed="rId4"/>
          <a:srcRect l="986" t="23534" r="1059" b="0"/>
          <a:stretch/>
        </p:blipFill>
        <p:spPr>
          <a:xfrm>
            <a:off x="0" y="-15120"/>
            <a:ext cx="10691280" cy="947160"/>
          </a:xfrm>
          <a:prstGeom prst="rect">
            <a:avLst/>
          </a:prstGeom>
          <a:ln>
            <a:noFill/>
          </a:ln>
        </p:spPr>
      </p:pic>
      <p:pic>
        <p:nvPicPr>
          <p:cNvPr id="76" name="Picture 2" descr=""/>
          <p:cNvPicPr/>
          <p:nvPr/>
        </p:nvPicPr>
        <p:blipFill>
          <a:blip r:embed="rId5"/>
          <a:srcRect l="0" t="0" r="1501" b="5426"/>
          <a:stretch/>
        </p:blipFill>
        <p:spPr>
          <a:xfrm>
            <a:off x="-15120" y="7012440"/>
            <a:ext cx="10691280" cy="551880"/>
          </a:xfrm>
          <a:prstGeom prst="rect">
            <a:avLst/>
          </a:prstGeom>
          <a:ln>
            <a:noFill/>
          </a:ln>
        </p:spPr>
      </p:pic>
      <p:pic>
        <p:nvPicPr>
          <p:cNvPr id="77" name="Picture 3" descr=""/>
          <p:cNvPicPr/>
          <p:nvPr/>
        </p:nvPicPr>
        <p:blipFill>
          <a:blip r:embed="rId6"/>
          <a:stretch/>
        </p:blipFill>
        <p:spPr>
          <a:xfrm>
            <a:off x="3044880" y="844920"/>
            <a:ext cx="1221480" cy="606240"/>
          </a:xfrm>
          <a:prstGeom prst="rect">
            <a:avLst/>
          </a:prstGeom>
          <a:ln>
            <a:noFill/>
          </a:ln>
        </p:spPr>
      </p:pic>
      <p:pic>
        <p:nvPicPr>
          <p:cNvPr id="78" name="Picture 2" descr=""/>
          <p:cNvPicPr/>
          <p:nvPr/>
        </p:nvPicPr>
        <p:blipFill>
          <a:blip r:embed="rId7"/>
          <a:srcRect l="0" t="0" r="7098" b="0"/>
          <a:stretch/>
        </p:blipFill>
        <p:spPr>
          <a:xfrm rot="5400000">
            <a:off x="6489000" y="582120"/>
            <a:ext cx="3179880" cy="4348440"/>
          </a:xfrm>
          <a:prstGeom prst="rect">
            <a:avLst/>
          </a:prstGeom>
          <a:ln>
            <a:noFill/>
          </a:ln>
        </p:spPr>
      </p:pic>
      <p:pic>
        <p:nvPicPr>
          <p:cNvPr id="79" name="Picture 4" descr=""/>
          <p:cNvPicPr/>
          <p:nvPr/>
        </p:nvPicPr>
        <p:blipFill>
          <a:blip r:embed="rId8"/>
          <a:srcRect l="0" t="10600" r="0" b="4113"/>
          <a:stretch/>
        </p:blipFill>
        <p:spPr>
          <a:xfrm>
            <a:off x="5904720" y="4470480"/>
            <a:ext cx="4348440" cy="259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53320" y="411840"/>
            <a:ext cx="9221400" cy="1460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ru-RU" sz="4000" strike="noStrike">
                <a:solidFill>
                  <a:srgbClr val="000000"/>
                </a:solidFill>
                <a:latin typeface="Arial"/>
              </a:rPr>
              <a:t>Перспективы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720000" y="1573920"/>
            <a:ext cx="9487800" cy="5438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Blip>
                <a:blip r:embed="rId1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Консалтинг по внедрению системы энергоменеджмента и сертификации по ISO 50001. </a:t>
            </a:r>
            <a:endParaRPr/>
          </a:p>
          <a:p>
            <a:pPr algn="just">
              <a:lnSpc>
                <a:spcPct val="100000"/>
              </a:lnSpc>
              <a:buBlip>
                <a:blip r:embed="rId2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Управление проектами по энергосбережению.</a:t>
            </a:r>
            <a:endParaRPr/>
          </a:p>
          <a:p>
            <a:pPr algn="just">
              <a:lnSpc>
                <a:spcPct val="100000"/>
              </a:lnSpc>
              <a:buBlip>
                <a:blip r:embed="rId3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Разработка и сопровождение региональных программ по внедрению механизмов энергосбережения.</a:t>
            </a:r>
            <a:endParaRPr/>
          </a:p>
          <a:p>
            <a:pPr algn="just">
              <a:lnSpc>
                <a:spcPct val="100000"/>
              </a:lnSpc>
              <a:buBlip>
                <a:blip r:embed="rId4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Анализ и интегрирование международного опыта в законодательство Республики Казахстан</a:t>
            </a:r>
            <a:endParaRPr/>
          </a:p>
          <a:p>
            <a:pPr algn="just">
              <a:lnSpc>
                <a:spcPct val="100000"/>
              </a:lnSpc>
              <a:buBlip>
                <a:blip r:embed="rId5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ЭнергоЦон – оказание услуг населению и юридическим лицам в согласовании технических условий в энергопередающих организациях при применении в проектных решениях энергосберегающихтехнологий</a:t>
            </a:r>
            <a:endParaRPr/>
          </a:p>
          <a:p>
            <a:pPr algn="just">
              <a:lnSpc>
                <a:spcPct val="100000"/>
              </a:lnSpc>
              <a:buBlip>
                <a:blip r:embed="rId6"/>
              </a:buBlip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Участие во всемирной выставке Астана EXPO 2017 «Энергия будущего» как опытная модель Центра энергоэффективности в Казахстане.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2" name="Picture 3" descr=""/>
          <p:cNvPicPr/>
          <p:nvPr/>
        </p:nvPicPr>
        <p:blipFill>
          <a:blip r:embed="rId7"/>
          <a:srcRect l="986" t="23534" r="1059" b="0"/>
          <a:stretch/>
        </p:blipFill>
        <p:spPr>
          <a:xfrm>
            <a:off x="0" y="-15120"/>
            <a:ext cx="10691280" cy="947160"/>
          </a:xfrm>
          <a:prstGeom prst="rect">
            <a:avLst/>
          </a:prstGeom>
          <a:ln>
            <a:noFill/>
          </a:ln>
        </p:spPr>
      </p:pic>
      <p:pic>
        <p:nvPicPr>
          <p:cNvPr id="83" name="Picture 2" descr=""/>
          <p:cNvPicPr/>
          <p:nvPr/>
        </p:nvPicPr>
        <p:blipFill>
          <a:blip r:embed="rId8"/>
          <a:srcRect l="0" t="0" r="1501" b="5426"/>
          <a:stretch/>
        </p:blipFill>
        <p:spPr>
          <a:xfrm>
            <a:off x="-15120" y="7012440"/>
            <a:ext cx="10691280" cy="551880"/>
          </a:xfrm>
          <a:prstGeom prst="rect">
            <a:avLst/>
          </a:prstGeom>
          <a:ln>
            <a:noFill/>
          </a:ln>
        </p:spPr>
      </p:pic>
      <p:pic>
        <p:nvPicPr>
          <p:cNvPr id="84" name="Picture 3" descr=""/>
          <p:cNvPicPr/>
          <p:nvPr/>
        </p:nvPicPr>
        <p:blipFill>
          <a:blip r:embed="rId9"/>
          <a:stretch/>
        </p:blipFill>
        <p:spPr>
          <a:xfrm>
            <a:off x="3809520" y="858240"/>
            <a:ext cx="1221480" cy="606240"/>
          </a:xfrm>
          <a:prstGeom prst="rect">
            <a:avLst/>
          </a:prstGeom>
          <a:ln>
            <a:noFill/>
          </a:ln>
        </p:spPr>
      </p:pic>
      <p:pic>
        <p:nvPicPr>
          <p:cNvPr id="85" name="Picture 2" descr=""/>
          <p:cNvPicPr/>
          <p:nvPr/>
        </p:nvPicPr>
        <p:blipFill>
          <a:blip r:embed="rId10"/>
          <a:stretch/>
        </p:blipFill>
        <p:spPr>
          <a:xfrm>
            <a:off x="3387600" y="5756760"/>
            <a:ext cx="2377440" cy="1321560"/>
          </a:xfrm>
          <a:prstGeom prst="rect">
            <a:avLst/>
          </a:prstGeom>
          <a:ln>
            <a:noFill/>
          </a:ln>
        </p:spPr>
      </p:pic>
      <p:pic>
        <p:nvPicPr>
          <p:cNvPr id="86" name="Picture 4" descr=""/>
          <p:cNvPicPr/>
          <p:nvPr/>
        </p:nvPicPr>
        <p:blipFill>
          <a:blip r:embed="rId11"/>
          <a:stretch/>
        </p:blipFill>
        <p:spPr>
          <a:xfrm>
            <a:off x="750960" y="5696640"/>
            <a:ext cx="2426760" cy="1455840"/>
          </a:xfrm>
          <a:prstGeom prst="rect">
            <a:avLst/>
          </a:prstGeom>
          <a:ln>
            <a:noFill/>
          </a:ln>
        </p:spPr>
      </p:pic>
      <p:pic>
        <p:nvPicPr>
          <p:cNvPr id="87" name="Picture 6" descr=""/>
          <p:cNvPicPr/>
          <p:nvPr/>
        </p:nvPicPr>
        <p:blipFill>
          <a:blip r:embed="rId12"/>
          <a:stretch/>
        </p:blipFill>
        <p:spPr>
          <a:xfrm>
            <a:off x="8299080" y="5685120"/>
            <a:ext cx="1878840" cy="1312200"/>
          </a:xfrm>
          <a:prstGeom prst="rect">
            <a:avLst/>
          </a:prstGeom>
          <a:ln>
            <a:noFill/>
          </a:ln>
        </p:spPr>
      </p:pic>
      <p:pic>
        <p:nvPicPr>
          <p:cNvPr id="88" name="Picture 8" descr=""/>
          <p:cNvPicPr/>
          <p:nvPr/>
        </p:nvPicPr>
        <p:blipFill>
          <a:blip r:embed="rId13"/>
          <a:stretch/>
        </p:blipFill>
        <p:spPr>
          <a:xfrm>
            <a:off x="5885640" y="5670000"/>
            <a:ext cx="1936440" cy="132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