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79" r:id="rId4"/>
    <p:sldId id="278" r:id="rId5"/>
    <p:sldId id="282" r:id="rId6"/>
    <p:sldId id="260" r:id="rId7"/>
    <p:sldId id="264" r:id="rId8"/>
    <p:sldId id="280" r:id="rId9"/>
    <p:sldId id="262" r:id="rId10"/>
    <p:sldId id="263" r:id="rId11"/>
    <p:sldId id="265" r:id="rId12"/>
    <p:sldId id="266" r:id="rId13"/>
    <p:sldId id="267" r:id="rId14"/>
    <p:sldId id="268" r:id="rId15"/>
    <p:sldId id="283" r:id="rId16"/>
    <p:sldId id="285" r:id="rId17"/>
    <p:sldId id="286" r:id="rId18"/>
    <p:sldId id="287" r:id="rId19"/>
    <p:sldId id="273" r:id="rId20"/>
    <p:sldId id="274" r:id="rId21"/>
    <p:sldId id="275" r:id="rId22"/>
    <p:sldId id="276" r:id="rId23"/>
    <p:sldId id="277" r:id="rId24"/>
    <p:sldId id="281" r:id="rId25"/>
    <p:sldId id="284" r:id="rId26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9070" autoAdjust="0"/>
  </p:normalViewPr>
  <p:slideViewPr>
    <p:cSldViewPr>
      <p:cViewPr>
        <p:scale>
          <a:sx n="100" d="100"/>
          <a:sy n="100" d="100"/>
        </p:scale>
        <p:origin x="-504" y="1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919FB-238C-413D-9D62-A385A3DEFA51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261AAF-00C3-4E1A-932F-0B2E9CDE9D4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9716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1FBBE-09DB-4A05-9EBE-D25451ECAC16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26ADA-BF43-46C6-B6E5-1184DC065CD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049066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6ADA-BF43-46C6-B6E5-1184DC065CDE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506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6ADA-BF43-46C6-B6E5-1184DC065CDE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4166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6ADA-BF43-46C6-B6E5-1184DC065CDE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15586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6ADA-BF43-46C6-B6E5-1184DC065CDE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71552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26ADA-BF43-46C6-B6E5-1184DC065CDE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39827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69000">
              <a:srgbClr val="D2DDF1"/>
            </a:gs>
            <a:gs pos="32000">
              <a:schemeClr val="accent1">
                <a:tint val="44500"/>
                <a:satMod val="160000"/>
                <a:lumMod val="47000"/>
                <a:lumOff val="53000"/>
                <a:alpha val="44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29.07.2014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92500" lnSpcReduction="20000"/>
          </a:bodyPr>
          <a:lstStyle/>
          <a:p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5400" dirty="0" smtClean="0">
                <a:latin typeface="Monotype Corsiva" pitchFamily="66" charset="0"/>
              </a:rPr>
              <a:t>   </a:t>
            </a:r>
            <a:endParaRPr lang="en-US" sz="54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54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>
              <a:solidFill>
                <a:srgbClr val="00B05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Производственная деятельность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 основные характеристики </a:t>
            </a:r>
          </a:p>
          <a:p>
            <a:pPr algn="ctr">
              <a:buNone/>
            </a:pPr>
            <a:endParaRPr lang="ru-RU" sz="20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Казахстан Карагандинская область</a:t>
            </a:r>
          </a:p>
          <a:p>
            <a:pPr algn="ctr">
              <a:buNone/>
            </a:pPr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г. Темиртау 2014 год.</a:t>
            </a:r>
          </a:p>
          <a:p>
            <a:pPr algn="ctr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 smtClean="0">
              <a:latin typeface="Monotype Corsiva" pitchFamily="66" charset="0"/>
            </a:endParaRPr>
          </a:p>
          <a:p>
            <a:pPr algn="ctr">
              <a:buNone/>
            </a:pPr>
            <a:endParaRPr lang="ru-RU" sz="2000" dirty="0"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764704"/>
            <a:ext cx="3888432" cy="3384376"/>
          </a:xfrm>
          <a:prstGeom prst="rec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effectLst>
            <a:glow rad="1143000">
              <a:schemeClr val="accent1">
                <a:alpha val="32000"/>
              </a:schemeClr>
            </a:glow>
            <a:softEdge rad="127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Информация о технической базе  ТОО </a:t>
            </a:r>
            <a:r>
              <a:rPr lang="ru-RU" sz="1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Жол-Т»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7888545"/>
              </p:ext>
            </p:extLst>
          </p:nvPr>
        </p:nvGraphicFramePr>
        <p:xfrm>
          <a:off x="457200" y="1071563"/>
          <a:ext cx="8229599" cy="5181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0024"/>
                <a:gridCol w="1951290"/>
                <a:gridCol w="549040"/>
                <a:gridCol w="785818"/>
                <a:gridCol w="1076700"/>
                <a:gridCol w="1995134"/>
                <a:gridCol w="1471593"/>
              </a:tblGrid>
              <a:tr h="428611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 п./п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эксплуатации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марка, мощность, качественное состояние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САК (дизельный)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1984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Сварочные работы постоянным током в полевых условиях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Газель грузопассажирская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Ш.т.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1998г.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Доставка персонала на строительные объекты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Автомобиль легковой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Ш.т.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1995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Mersedes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E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-200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директора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ТОО 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Настольно - сверлильный станок  вертикальный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1985 г.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Модель 2м 112 Сверление отв. до 12 мм.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Фаскосниматели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1999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кромок труб под сварку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Трубоотрезной станок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2006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Модель 91А11М Резка труб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Пила маятниковая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DWT  S TS-500  VS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2006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Мод.8Б67 Резка труб и сортового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проката абразивным кругом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Ацетиленовый генератор АСМ1,25-3, АСП-10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2006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Газовая сварка труб и резка труб и металлов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169465460"/>
              </p:ext>
            </p:extLst>
          </p:nvPr>
        </p:nvGraphicFramePr>
        <p:xfrm>
          <a:off x="571472" y="714356"/>
          <a:ext cx="8229599" cy="5943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0024"/>
                <a:gridCol w="1951290"/>
                <a:gridCol w="549040"/>
                <a:gridCol w="785818"/>
                <a:gridCol w="1106444"/>
                <a:gridCol w="1965390"/>
                <a:gridCol w="1471593"/>
              </a:tblGrid>
              <a:tr h="571487"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№ п./п</a:t>
                      </a:r>
                      <a:endParaRPr lang="ru-RU" sz="1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эксплуатации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марка, мощность, качественное состояние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Эл. сварочные аппараты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ТДМ  -250. выпрямитель сварочный ВД-306Д установка для аргоно- дуговой сварки ЭС-3  ЭС-3 СЭЛМА, балластные реостаты РБ-302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2003-2006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Производство сварочных работ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Резаки,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горелки,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шланги для резки и газовой сварки труб (керосин, ацетилен, кислород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комплект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2006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Огневая резка металла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Баллоны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для сжатых и сжиженных газов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Ш.т.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1998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Хранение и перевозка газов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Насос «ГНОМ» центробежный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погружной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1999 г.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Q=10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 ³ /час Н=100 м Откачка воды из приямков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Лебедка ручная рычажная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1999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ЛМ-1,5 Грузоподъемность 1,5 тс. Монтажные работы.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Таль ручная шестеренная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1997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Грузоподъемность 0,5 тс Монтаж задвижек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Перфоратор Тип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DW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  ABS -18 S 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Сверление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отверстий до 18 мм в бетоне.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Дрель электрическая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модель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DW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WS -115 SV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Сверление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отверстий в металле до 10 мм</a:t>
                      </a:r>
                      <a:endParaRPr lang="ru-RU" sz="11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Отрезная машина «Болгарка» модель </a:t>
                      </a:r>
                      <a:r>
                        <a:rPr lang="en-US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DW</a:t>
                      </a:r>
                      <a:r>
                        <a:rPr lang="en-US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 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ВН-900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2008 г.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Резка труб, сортового</a:t>
                      </a:r>
                      <a:r>
                        <a:rPr lang="ru-RU" sz="11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листового металла </a:t>
                      </a:r>
                      <a:endParaRPr lang="ru-RU" sz="11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1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1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10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35111841"/>
              </p:ext>
            </p:extLst>
          </p:nvPr>
        </p:nvGraphicFramePr>
        <p:xfrm>
          <a:off x="395536" y="332656"/>
          <a:ext cx="8534752" cy="5739362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14857"/>
                <a:gridCol w="2023643"/>
                <a:gridCol w="569398"/>
                <a:gridCol w="814956"/>
                <a:gridCol w="1073690"/>
                <a:gridCol w="2112048"/>
                <a:gridCol w="1526160"/>
              </a:tblGrid>
              <a:tr h="56647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№ п./п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эксплуатации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Характеристика,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марка, мощность, качественное состояние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6647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Электроинструменты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фирмы 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PIT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(дрели, перфораторы, шуруповерты)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2008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Ремонтные работы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05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05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5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Трубогибочный станок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2005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ИВ 3428 Гибка труб диаметром до 63 мм.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05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05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5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Нивелир НС10 </a:t>
                      </a: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NA724ARTNO641983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Ш.т.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2000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Геометрическое нивелирование </a:t>
                      </a: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III-IV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кл.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05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05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5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445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Теодолит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T304T15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П28177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1998 г.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Измерение углов и для теодолитных съемок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05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05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5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Измерительные инструменты (рулетки, линейки)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2005г.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Измерение длины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труб, сортового и листового проката.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05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05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05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5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Уровни горизонтальные и вертикальные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2004г.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Замеры уровня полов и стен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05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050" b="1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050" u="none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5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06700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Компьютер,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принтер , струйный принтер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Подготовка и распечатка документов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05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05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05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050" u="non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576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Автокран КС -3577-4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2000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Грузоподъемность 14 тс. Монтажные работы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от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04.11.2011г.</a:t>
                      </a:r>
                    </a:p>
                  </a:txBody>
                  <a:tcPr/>
                </a:tc>
              </a:tr>
              <a:tr h="54576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Автомобиль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грузовой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1987г.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Транспортировка грузов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от  04.11.2011г.</a:t>
                      </a:r>
                    </a:p>
                  </a:txBody>
                  <a:tcPr/>
                </a:tc>
              </a:tr>
              <a:tr h="56647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Трактор  колесный Т- 40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1988г.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Транспортировка грузов </a:t>
                      </a:r>
                    </a:p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Собственность ТОО </a:t>
                      </a:r>
                      <a:r>
                        <a:rPr lang="ru-RU" sz="105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05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05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05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2011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Прицеп бортовой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1979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Транспортировка длинномерных штучных грузов и оборудования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от 04.11.2011г.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10176672"/>
              </p:ext>
            </p:extLst>
          </p:nvPr>
        </p:nvGraphicFramePr>
        <p:xfrm>
          <a:off x="611560" y="476672"/>
          <a:ext cx="8352927" cy="6237891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406019"/>
                <a:gridCol w="1980531"/>
                <a:gridCol w="557268"/>
                <a:gridCol w="797594"/>
                <a:gridCol w="942612"/>
                <a:gridCol w="2300518"/>
                <a:gridCol w="1368385"/>
              </a:tblGrid>
              <a:tr h="5488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№ п./п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Единица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измерения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Срок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эксплуатации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Характеристика,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марка, мощность, качественное состояние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Примечание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8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Самосвал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Камаз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1993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Транспортировка сыпучих материалов  и штучных грузов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04.11.2011г.</a:t>
                      </a:r>
                    </a:p>
                  </a:txBody>
                  <a:tcPr/>
                </a:tc>
              </a:tr>
              <a:tr h="5488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Бетоновоз  (АБС) </a:t>
                      </a:r>
                      <a:r>
                        <a:rPr lang="ru-RU" sz="105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Камаз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2007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 = 7,5 м3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04.11.2011г.</a:t>
                      </a:r>
                    </a:p>
                  </a:txBody>
                  <a:tcPr/>
                </a:tc>
              </a:tr>
              <a:tr h="5488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Компрессор ПР 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12 </a:t>
                      </a:r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1998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Получение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сжатого воздуха для пневмоинструментов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04.11.2011г.</a:t>
                      </a:r>
                    </a:p>
                  </a:txBody>
                  <a:tcPr/>
                </a:tc>
              </a:tr>
              <a:tr h="5488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Станок универсальный с гильотиной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1990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Резка сортового проката (уголка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швеллера круга и арматуры)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04.11.2011г.</a:t>
                      </a:r>
                    </a:p>
                  </a:txBody>
                  <a:tcPr/>
                </a:tc>
              </a:tr>
              <a:tr h="5488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Станок токарно-винторезный 1 К 62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1988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Обработка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металлов резанием (токарные работы)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04.11.2011г.</a:t>
                      </a:r>
                    </a:p>
                  </a:txBody>
                  <a:tcPr/>
                </a:tc>
              </a:tr>
              <a:tr h="5488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Станок вертикально-сверлильный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Ш.т.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1988г.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Сверление отверстий диаметром до 20 мм в листовом и сортовом прокате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04.11.2011г.</a:t>
                      </a:r>
                    </a:p>
                  </a:txBody>
                  <a:tcPr/>
                </a:tc>
              </a:tr>
              <a:tr h="5488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Бетономешалка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1991 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Приготовление бетонных</a:t>
                      </a:r>
                      <a:r>
                        <a:rPr lang="ru-RU" sz="105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смесей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04.11.2011г.</a:t>
                      </a:r>
                    </a:p>
                  </a:txBody>
                  <a:tcPr/>
                </a:tc>
              </a:tr>
              <a:tr h="5488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Трансформатор прогревочный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1990г.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Прогрев бетона в зимних условиях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04.11.2011г.</a:t>
                      </a:r>
                    </a:p>
                  </a:txBody>
                  <a:tcPr/>
                </a:tc>
              </a:tr>
              <a:tr h="548897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Битумоварка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Шт.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2005г.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Собственного изготовления . Разогрев битума.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от 04.11.2011г.</a:t>
                      </a:r>
                    </a:p>
                  </a:txBody>
                  <a:tcPr/>
                </a:tc>
              </a:tr>
              <a:tr h="703715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Леса строительные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Комплект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2005г. 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 сварочных и других работ при монтаже и кладке.</a:t>
                      </a:r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Договор аренды №66-11</a:t>
                      </a:r>
                      <a:r>
                        <a:rPr lang="ru-RU" sz="1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 smtClean="0">
                          <a:latin typeface="Times New Roman" pitchFamily="18" charset="0"/>
                          <a:cs typeface="Times New Roman" pitchFamily="18" charset="0"/>
                        </a:rPr>
                        <a:t> о 04.11.2011г.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u="sng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Система обеспечения безопасности производства работ на предприятии </a:t>
            </a:r>
            <a:endParaRPr lang="ru-RU" sz="1400" u="sng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36043867"/>
              </p:ext>
            </p:extLst>
          </p:nvPr>
        </p:nvGraphicFramePr>
        <p:xfrm>
          <a:off x="457200" y="1071563"/>
          <a:ext cx="8229600" cy="54864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3757610"/>
                <a:gridCol w="447199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Фамилия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Имя  Отчество, должность руководителя. Ответственного лица за службу обеспечения безопасного производства работ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Туленов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Марат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Утегенович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директор ТОО  </a:t>
                      </a:r>
                      <a:r>
                        <a:rPr lang="ru-RU" sz="12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2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2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2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200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Наличие на предприятии: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Служба обеспечения безопасности условий труда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Ответственный по надзору за безопасной эксплуатацией грузоподъемных машин, съемных грузозахватных приспособлений и тары, за безопасное производство работ кранами;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Специальных служб (пожарная часть, медпункт, газовая инспекция т.д.)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Романишко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Светлана Юрьевна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инженер по технике безопасности 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Оборудован кабинет по технике безопасности.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Алтайбаев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Азамат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Алиевич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– заместитель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директора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ТОО «</a:t>
                      </a:r>
                      <a:r>
                        <a:rPr lang="ru-RU" sz="12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lang="kk-KZ" sz="12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қ </a:t>
                      </a:r>
                      <a:r>
                        <a:rPr lang="ru-RU" sz="1200" b="1" u="non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Жол-Т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Муканов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Канабек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Караханович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– Главный инженер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Пожарный надзор 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газоспасательное и медицинское обеспечение осуществляется Заказчиком в соответствие с контрактами на выполнение работ.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Оснащение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предприятия: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Бытовыми помещениями;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Защитными средствами;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Спецодеждой;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Контрольными приборами;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Бытовые помещения арендуются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(договор аренды №1   от 04.04.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2011г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.)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Защитными средствами обеспечены по нормам выполняемой работы.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Спецодежда выдается согласно норм.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Контрольные приборы устанавливаются на испытательных стендах и оборудовании.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Системы обучения производственного персонала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Постоянно действующие курсы или другой способ;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Инструктаж  и обучение на рабочем месте.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Соответствие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оборудования требованием по безопасному производству работ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Профессиональная подготовка 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переподготовка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 повышение квалификации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рабочих 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 ИТР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осуществляется в центре профессионального обучения г.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Темиртау (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производится по договору </a:t>
                      </a:r>
                      <a:r>
                        <a:rPr lang="ru-RU" sz="1200" i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 28  от 8  января 2014 года</a:t>
                      </a:r>
                      <a:r>
                        <a:rPr lang="ru-RU" sz="1200" i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).</a:t>
                      </a:r>
                    </a:p>
                    <a:p>
                      <a:pPr>
                        <a:buFont typeface="Arial" pitchFamily="34" charset="0"/>
                        <a:buNone/>
                      </a:pPr>
                      <a:endParaRPr lang="ru-RU" sz="1200" i="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Инструктажи и обучение на рабочем месте осуществляется опытными бригадирами, рабочими, мастерами, по утвержденным программам.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Соответствует полностью 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2"/>
                </a:solidFill>
                <a:latin typeface="Monotype Corsiva" pitchFamily="66" charset="0"/>
              </a:rPr>
              <a:t>Контроль качества  строительно-монтажных  и ремонтных работ 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2059932"/>
              </p:ext>
            </p:extLst>
          </p:nvPr>
        </p:nvGraphicFramePr>
        <p:xfrm>
          <a:off x="457200" y="1600200"/>
          <a:ext cx="2757478" cy="47091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757478"/>
              </a:tblGrid>
              <a:tr h="1053924">
                <a:tc>
                  <a:txBody>
                    <a:bodyPr/>
                    <a:lstStyle/>
                    <a:p>
                      <a:r>
                        <a:rPr lang="ru-RU" sz="15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Фамилия Имя Отчество и должность лица,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ответственного за качество и наличие лицензии, как  ответственного исполнителя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74868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лабораторного контроля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89235">
                <a:tc>
                  <a:txBody>
                    <a:bodyPr/>
                    <a:lstStyle/>
                    <a:p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491093"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r>
                        <a:rPr lang="ru-RU" sz="15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Проведение входного  контроля. Проектно-сметной документации материалов, конструкций и изделий</a:t>
                      </a:r>
                    </a:p>
                    <a:p>
                      <a:endParaRPr lang="ru-RU" sz="15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Радиационный контроль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Наличие журналов работ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4694005"/>
              </p:ext>
            </p:extLst>
          </p:nvPr>
        </p:nvGraphicFramePr>
        <p:xfrm>
          <a:off x="3419872" y="1628800"/>
          <a:ext cx="5472122" cy="475739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472122"/>
              </a:tblGrid>
              <a:tr h="936104">
                <a:tc>
                  <a:txBody>
                    <a:bodyPr/>
                    <a:lstStyle/>
                    <a:p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Муканов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Канабек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Караханович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главный инженер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ТОО «А</a:t>
                      </a:r>
                      <a:r>
                        <a:rPr lang="kk-KZ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 </a:t>
                      </a:r>
                      <a:r>
                        <a:rPr lang="ru-RU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-Т»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952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контроля качества сварных соединений и структуры металла заключен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договор с ТОО « Энергоинформпроект-Т» (договор №5 от 30.09.2008г.) Контрольные проверки могут  производиться специалистами ЦЗЛ АО  «Арселор Миттал Темиртау» по заявкам начальников цехов.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4908"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5748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Проектно-сметную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документацию, материалы, конструкции и изделия поставляет Заказчик.  ТОО «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</a:t>
                      </a:r>
                      <a:r>
                        <a:rPr lang="kk-KZ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 </a:t>
                      </a:r>
                      <a:r>
                        <a:rPr lang="ru-RU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принимая  объект в ремонт (для выполнения работ), совместно с представителями Заказчика составляют заявки и акты на полученные и  использованные   материалы,  изделия,  конструкции.  Контроль качества получаемы от «Заказчика» материалов, конструкций и изделий осуществляется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Мукановым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Канабек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омКарахановичем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ru-RU" sz="1200" b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главныйм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инженером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ТОО «А</a:t>
                      </a:r>
                      <a:r>
                        <a:rPr lang="kk-KZ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 </a:t>
                      </a:r>
                      <a:r>
                        <a:rPr lang="ru-RU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-Т» </a:t>
                      </a:r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 необходимости радиационный контроль производиться специалистами  «Заказчика».</a:t>
                      </a:r>
                    </a:p>
                    <a:p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Журналы производства работ ведутся во всех производственных подразделениях  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ТОО «А</a:t>
                      </a:r>
                      <a:r>
                        <a:rPr lang="kk-KZ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 </a:t>
                      </a:r>
                      <a:r>
                        <a:rPr lang="ru-RU" sz="1200" b="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</a:t>
                      </a:r>
                      <a:r>
                        <a:rPr lang="ru-RU" sz="1200" b="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-Т» </a:t>
                      </a:r>
                      <a:endParaRPr lang="ru-RU" sz="12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1908263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576064"/>
          </a:xfrm>
        </p:spPr>
        <p:txBody>
          <a:bodyPr>
            <a:noAutofit/>
          </a:bodyPr>
          <a:lstStyle/>
          <a:p>
            <a:r>
              <a:rPr lang="ru-RU" sz="3600" i="1" dirty="0" smtClean="0">
                <a:solidFill>
                  <a:srgbClr val="0070C0"/>
                </a:solidFill>
              </a:rPr>
              <a:t>Перечень договоров</a:t>
            </a:r>
            <a:endParaRPr lang="ru-RU" sz="3600" i="1" dirty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980728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ТОО «Темир Проект Монтаж 2030». 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02.09.2013 г.</a:t>
                      </a:r>
                    </a:p>
                    <a:p>
                      <a:pPr>
                        <a:buNone/>
                      </a:pP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Строительно-монтажные  работы: Цементный завод производительностью 2млн.т/год цемента в </a:t>
                      </a:r>
                      <a:r>
                        <a:rPr lang="ru-RU" sz="12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Акмолинской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обл,Енбекшильдерского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района, </a:t>
                      </a:r>
                      <a:r>
                        <a:rPr lang="ru-RU" sz="12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с.Заозерное,РК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12 000 000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1772816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Заводстрой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28.08.2013г. Ремонт кровли здания Электроремонтного цеха по объекту АО «</a:t>
                      </a:r>
                      <a:r>
                        <a:rPr lang="en-US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Central Asia Cement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</a:t>
                      </a:r>
                      <a:endParaRPr lang="ru-RU" sz="1400" b="1" i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1 150 000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2564904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Карцемент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22.08.213. Договор № </a:t>
                      </a:r>
                      <a:r>
                        <a:rPr lang="en-US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6-2207-680.Ремонт кровли в здании механического цеха </a:t>
                      </a:r>
                      <a:r>
                        <a:rPr lang="ru-RU" sz="14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сушительного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цеха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сушительное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отделение.</a:t>
                      </a:r>
                      <a:endParaRPr lang="ru-RU" sz="1400" b="1" i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206 658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3356992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Карцемент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03.06.2013г. Договор  № </a:t>
                      </a:r>
                      <a:r>
                        <a:rPr lang="en-US" sz="1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ru-RU" sz="1400" b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5-1207-474.Замена кровли ТП6, ТП7 цеха Обжиг2.</a:t>
                      </a:r>
                      <a:endParaRPr lang="ru-RU" sz="1400" b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891 175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5877272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Карцемент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29.07.2013г. Договор № </a:t>
                      </a:r>
                      <a:r>
                        <a:rPr lang="en-US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6-2207-651.Ремонт кровли галерея конвейера №218,№195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750 619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5085184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Карцемент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22.07.2013г. Договор № </a:t>
                      </a:r>
                      <a:r>
                        <a:rPr lang="en-US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6-2207-644.Ремонт кровли цеха помола цемента на отметках +19,+34 м.</a:t>
                      </a:r>
                      <a:endParaRPr lang="ru-RU" sz="1400" b="1" i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2 311 692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4221088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Карцемент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19.07.2013г. Договор № </a:t>
                      </a:r>
                      <a:r>
                        <a:rPr lang="en-US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5-1207-537.Ремонт крыши участков Сырьевых Силосов и угольного отделения с организацией бетонной стяжки и укладки.</a:t>
                      </a:r>
                      <a:endParaRPr lang="ru-RU" sz="1400" b="1" i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4 250 000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Перечень договоров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764704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Карцемент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19.12.2013г. Договор  № </a:t>
                      </a:r>
                      <a:r>
                        <a:rPr lang="en-US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5-1207-661.Демонтаж старой водосточной трубы и монтаж дренажной водосточной трубы с крыши угольного отделения с отметки +34.000м. до 0,000м.</a:t>
                      </a:r>
                      <a:endParaRPr lang="ru-RU" sz="1400" b="1" i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833 000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3140968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ТОО «Алан-Темиртау Курылыс». 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13.02.2014г. Строительно-монтажные </a:t>
                      </a:r>
                      <a:r>
                        <a:rPr lang="ru-RU" sz="14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работы.Монтаж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технологического оборудования объекта №611-614.</a:t>
                      </a:r>
                      <a:endParaRPr lang="ru-RU" sz="1400" b="1" i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16 500 000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5661248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Темиртау-кызмет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ТОО «КСК» «Отдел жилищно-коммунального </a:t>
                      </a:r>
                      <a:r>
                        <a:rPr lang="ru-RU" sz="14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хозяйства.ул.Строителей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29/2.</a:t>
                      </a:r>
                      <a:endParaRPr lang="ru-RU" sz="1400" b="1" i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22 332 611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4869160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Аспап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15.05.2014г. Строительство домов. Карагандинская область, с. </a:t>
                      </a:r>
                      <a:r>
                        <a:rPr lang="ru-RU" sz="14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Кокпекты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Шоссейная 15 (общей площадью 139,06 м²), 19 (общей площадью 53,38 м²), 9 (общей площадью 67,28 м²) (далее – Работы)</a:t>
                      </a:r>
                      <a:endParaRPr lang="ru-RU" sz="1400" b="1" i="1" kern="1200" dirty="0" smtClean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24 673 400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3933056"/>
          <a:ext cx="8712968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ПК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Аспап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15.05.2014г. Демонтаж домов. Карагандинская область, с. </a:t>
                      </a:r>
                      <a:r>
                        <a:rPr lang="ru-RU" sz="1400" b="1" i="1" kern="120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Кокпекты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ул. Шоссейная 15 (общей площадью 139,06 м²), 19 (общей площадью 53,38 м²), 9 (общей площадью 67,28 м²) (далее – Работы)</a:t>
                      </a:r>
                    </a:p>
                    <a:p>
                      <a:pPr>
                        <a:buNone/>
                      </a:pP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1 265 125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79512" y="1556792"/>
          <a:ext cx="8712968" cy="100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Карцемент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19.02.2014г.  Договор </a:t>
                      </a:r>
                      <a:r>
                        <a:rPr lang="en-US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L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5-1207-720.Ремонт парапета рукавных фильтров участка помол сырья №1,2 на отм.+20,000, изготовление и монтаж сливов, очистка  и вывоз мусора и строительного материала.</a:t>
                      </a:r>
                    </a:p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850 000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79512" y="2348880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Карцемент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». 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24.04.2014г. Договор </a:t>
                      </a:r>
                      <a:r>
                        <a:rPr lang="en-US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G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-0207-1446. Устройство пандуса для заезда автотранспорта, штукатурка стен Теплообменника Технологической Линии №5. </a:t>
                      </a:r>
                      <a:endParaRPr lang="ru-RU" sz="1400" b="1" i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279 500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Перечень договоров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764704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ТОО «</a:t>
                      </a:r>
                      <a:r>
                        <a:rPr lang="ru-RU" sz="1400" b="1" i="1" kern="1200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Темиртау-кызмет</a:t>
                      </a:r>
                      <a:r>
                        <a:rPr lang="ru-RU" sz="1400" b="1" i="1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»,</a:t>
                      </a:r>
                      <a:r>
                        <a:rPr lang="ru-RU" sz="1400" b="1" i="1" kern="120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ТОО «КСК» «Отдел жилищно-коммунального хозяйства. ул.Байсеитова-9.</a:t>
                      </a:r>
                      <a:endParaRPr lang="ru-RU" sz="1400" b="1" i="1" kern="1200" dirty="0">
                        <a:solidFill>
                          <a:srgbClr val="0070C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7 941 290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1556792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ТОО 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Темиртауский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Казмеханомонтаж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№2». 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27.03.2014 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</a:p>
                    <a:p>
                      <a:pPr>
                        <a:buNone/>
                      </a:pP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Демонтаж ,изготовление и монтаж Хранилища </a:t>
                      </a:r>
                      <a:r>
                        <a:rPr lang="en-US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V-2000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м3. На территории АО «</a:t>
                      </a:r>
                      <a:r>
                        <a:rPr lang="ru-RU" sz="12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АрселорМиттал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Темиртау» КХП Цех СПЦ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15 119 999,82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2348880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Темиртауский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Казмеханомонтаж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№2».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26.02.2014</a:t>
                      </a:r>
                      <a:endParaRPr lang="ru-RU" sz="12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Ремонт дверей коксовых печей , ремонт стояков для отвода газа .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территории АО «</a:t>
                      </a:r>
                      <a:r>
                        <a:rPr lang="ru-RU" sz="12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АрселорМиттал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Темиртау» КХП Косовый цех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5 128 704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79512" y="3140968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Темиртауский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Казмеханомонтаж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№2». 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26.06.2013 г.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Ремонт мягкой кровли главного корпуса ЛПЦ-3. На территории АО «</a:t>
                      </a:r>
                      <a:r>
                        <a:rPr lang="ru-RU" sz="12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АрселорМиттал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Темиртау»  ЛПЦ-3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22 119 997,16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79512" y="3933056"/>
          <a:ext cx="8712968" cy="85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Темиртауский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Казмеханомонтаж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№2». 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12.02.2013г.</a:t>
                      </a:r>
                      <a:endParaRPr lang="ru-RU" sz="12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Демонтаж , изготовление и монтаж </a:t>
                      </a:r>
                      <a:r>
                        <a:rPr lang="ru-RU" sz="1200" i="1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мехосветлителя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.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территории АО «</a:t>
                      </a:r>
                      <a:r>
                        <a:rPr lang="ru-RU" sz="12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АрселорМиттал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Темиртау» КХП Цех </a:t>
                      </a:r>
                      <a:r>
                        <a:rPr lang="ru-RU" sz="12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Химулавливания</a:t>
                      </a:r>
                      <a:endParaRPr lang="ru-RU" sz="1200" dirty="0" smtClean="0">
                        <a:solidFill>
                          <a:srgbClr val="0070C0"/>
                        </a:solidFill>
                      </a:endParaRPr>
                    </a:p>
                    <a:p>
                      <a:pPr>
                        <a:buNone/>
                      </a:pP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4 924 908,8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79512" y="4797152"/>
          <a:ext cx="8712968" cy="7920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7524"/>
                <a:gridCol w="1785444"/>
              </a:tblGrid>
              <a:tr h="79208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ТОО «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Темиртауский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i="1" dirty="0" err="1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Казмеханомонтаж</a:t>
                      </a:r>
                      <a:r>
                        <a:rPr lang="ru-RU" sz="1400" b="1" i="1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№2». </a:t>
                      </a: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25.05.2013</a:t>
                      </a:r>
                      <a:endParaRPr lang="ru-RU" sz="1200" i="1" dirty="0" smtClean="0">
                        <a:solidFill>
                          <a:srgbClr val="0070C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200" i="1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Замена аварийных плит покрытия главного корпуса ЛПЦ-3.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территории АО «</a:t>
                      </a:r>
                      <a:r>
                        <a:rPr lang="ru-RU" sz="1200" i="1" baseline="0" dirty="0" err="1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АрселорМиттал</a:t>
                      </a:r>
                      <a:r>
                        <a:rPr lang="ru-RU" sz="1200" i="1" baseline="0" dirty="0" smtClean="0">
                          <a:solidFill>
                            <a:srgbClr val="0070C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Темиртау» ЛПЦ-3</a:t>
                      </a:r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70C0"/>
                        </a:solidFill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70C0"/>
                          </a:solidFill>
                        </a:rPr>
                        <a:t>16 071 819,87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IMG_064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857628"/>
            <a:ext cx="3312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IMG_0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857628"/>
            <a:ext cx="3312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Содержимое 3" descr="IMG_0643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214414" y="1214422"/>
            <a:ext cx="3312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IMG_06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57752" y="1214422"/>
            <a:ext cx="3312000" cy="248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Monotype Corsiva" pitchFamily="66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Monotype Corsiva" pitchFamily="66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Казахстан. г. 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Темиртау АО «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Арселор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Миттал</a:t>
            </a: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Темиртау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29190" y="3143248"/>
            <a:ext cx="2500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Устройство  монолитных полов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60648"/>
            <a:ext cx="8424936" cy="648072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		</a:t>
            </a:r>
          </a:p>
          <a:p>
            <a:pPr algn="just">
              <a:buNone/>
            </a:pPr>
            <a:r>
              <a:rPr lang="ru-RU" sz="1200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Товарищество с ограниченной ответственностью 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Жол-Т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образовано в 2010 г. (Свидетельство  о государственной регистрации № 1324-1930-12-ТОО, выдано Управлением юстиции г. Темиртау 17.02.2010г.)</a:t>
            </a:r>
          </a:p>
          <a:p>
            <a:pPr algn="just">
              <a:buNone/>
            </a:pP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Юридический адрес: 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100400 г. Темиртау, Карагандинской область, проспект Металлургов 29/1 кв.7., РНН</a:t>
            </a:r>
            <a:r>
              <a:rPr lang="kk-KZ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301200226054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р/счет </a:t>
            </a:r>
            <a:r>
              <a:rPr lang="en-US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KZ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89319</a:t>
            </a:r>
            <a:r>
              <a:rPr lang="en-US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010004114564,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БИН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100240014919, в  АО «БТА Банк» г. Темиртау, </a:t>
            </a:r>
            <a:r>
              <a:rPr lang="kk-KZ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БИК     </a:t>
            </a:r>
            <a:r>
              <a:rPr lang="kk-KZ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ABKZKZKX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 телефон  8 7213 92-15-89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1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akgolt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2010@</a:t>
            </a:r>
            <a:r>
              <a:rPr lang="en-US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endParaRPr lang="en-US" sz="12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ТОО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Жол-Т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являются юридическим лицом, обладает имуществом на правах частной собственности, имеет самостоятельный баланс и действует на основании полного хозрасчета. Иностранный капитал не привлекается.</a:t>
            </a:r>
          </a:p>
          <a:p>
            <a:pPr algn="just">
              <a:buNone/>
            </a:pP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ТОО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Жол-Т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Выполняет все виды работ (услуг) в  сфере архитектурной, градостроительной  и строительной деятельности. </a:t>
            </a:r>
          </a:p>
          <a:p>
            <a:pPr algn="just">
              <a:buNone/>
            </a:pPr>
            <a:r>
              <a:rPr lang="ru-RU" sz="1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Для обеспечения  производства работ  арендуются в ТОО «</a:t>
            </a:r>
            <a:r>
              <a:rPr lang="ru-RU" sz="12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Спецпромстрой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», помещения производственной базы по адресу г. Темиртау Карагандинской области, ул. Карагандинское шоссе 1/7Б, где имеются производственные и бытовые помещения, которые оборудованы соответствующим оборудованием.</a:t>
            </a:r>
            <a:endParaRPr lang="en-US" sz="12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en-US" sz="1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ТОО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Жол-Т»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создано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рабочих мест, приняты на работу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инженерно-технических  работника, из них </a:t>
            </a:r>
            <a:r>
              <a:rPr lang="ru-RU" sz="1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имеют высшее образование и </a:t>
            </a:r>
            <a:r>
              <a:rPr lang="ru-RU" sz="1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средне - техническое. Средний стаж работы составляет от 6 до 25 лет.</a:t>
            </a:r>
          </a:p>
          <a:p>
            <a:pPr algn="just">
              <a:buNone/>
            </a:pP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Руководящие 	работники  ТОО проходят  проверку знаний законов, «Правил и инструкций по технике безопасности в отделе по контролю в химической и металлургической  промышленности Управлению по госконтролю за ЧС и промышленной безопасностью  Карагандинской области . Обучение  рабочих и ИТР , повышение  уровня их квалификация производится в  ТОО «Сплав Плюс» по договору  № 28  от 8  января 2014 года. </a:t>
            </a:r>
          </a:p>
          <a:p>
            <a:pPr algn="just">
              <a:buNone/>
            </a:pP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Ответственными за качество работ , наличие лицензии., за разработку документации, за обеспечение безопасности производства работ является заместитель директора, имеющий большой опыт работы в капитальном строительстве, ремонте химического и металлургического оборудования..</a:t>
            </a:r>
          </a:p>
          <a:p>
            <a:pPr algn="just">
              <a:buNone/>
            </a:pP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	Приказами директора назначены ответственные лица по промышленной безопасности, за качество материалов и работ, входной контроль проектно-сметной документации.</a:t>
            </a:r>
          </a:p>
          <a:p>
            <a:pPr algn="just">
              <a:buNone/>
            </a:pP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2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Контактные телефоны: </a:t>
            </a:r>
          </a:p>
          <a:p>
            <a:pPr>
              <a:buNone/>
            </a:pPr>
            <a:r>
              <a:rPr lang="ru-RU" sz="12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Туленов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Марат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Утегенович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сотовый:  8 701 735 16 98 ,8 700 404 42 33, </a:t>
            </a:r>
          </a:p>
          <a:p>
            <a:pPr>
              <a:buNone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	домашний: 8 (7213) 91 18 14</a:t>
            </a:r>
            <a:endParaRPr lang="en-US" sz="16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Заместитель директора сотовый: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Алтайбаев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Азамат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Алиевич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8 778 153 51 49 ,</a:t>
            </a:r>
          </a:p>
          <a:p>
            <a:pPr>
              <a:buNone/>
            </a:pP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домашний 8 (7213) 98 15 75</a:t>
            </a:r>
            <a:r>
              <a:rPr lang="en-US" sz="1200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2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Казахстан. г. Темиртау АО «</a:t>
            </a:r>
            <a:r>
              <a:rPr lang="ru-RU" sz="1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Арселор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Миттал</a:t>
            </a:r>
            <a:r>
              <a:rPr lang="ru-RU" sz="12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Темиртау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», Доменная печь №3</a:t>
            </a:r>
            <a:b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Энергоносители ЦУ.</a:t>
            </a:r>
            <a:endParaRPr lang="ru-RU" sz="1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0022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0032" y="2276872"/>
            <a:ext cx="3552000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3" descr="DSC00022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230" y="2276872"/>
            <a:ext cx="3552000" cy="266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Казахстан. г. Темиртау.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АО «Арселор Миттал Темиртау». 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071546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3857628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3857628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714612" y="3286124"/>
            <a:ext cx="1571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Обвал кровли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6000768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Демонтаж обрушенных  конструкций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6072206"/>
            <a:ext cx="24288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Восстановление ферм и кровли</a:t>
            </a:r>
            <a:endParaRPr lang="ru-RU" sz="12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3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0562" y="1071546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786314" y="3286124"/>
            <a:ext cx="12858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Уборка пыли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Казахстан г. Темиртау. АО «Арселор Миттал Темиртау».  </a:t>
            </a:r>
            <a:b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Уборка спрессовавшейся пыли на кровле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70520082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Содержимое 3" descr="070520082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214422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3" descr="070520082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348" y="3857628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Содержимое 3" descr="070520082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3857628"/>
            <a:ext cx="3360000" cy="252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Казахстан г. Темиртау АО «Арселор Миттал Темиртау».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Изготовление и монтаж емкости на ЛПЦ-3 - лудильное отделение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60420080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158" y="3857628"/>
            <a:ext cx="35040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060420080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3857628"/>
            <a:ext cx="35040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060420080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1071546"/>
            <a:ext cx="35040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060420080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7686" y="1071546"/>
            <a:ext cx="3504000" cy="262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5900" y="188641"/>
            <a:ext cx="7772400" cy="864096"/>
          </a:xfrm>
        </p:spPr>
        <p:txBody>
          <a:bodyPr/>
          <a:lstStyle/>
          <a:p>
            <a:pPr algn="ctr"/>
            <a:r>
              <a:rPr lang="ru-RU" sz="1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             Казахстан </a:t>
            </a:r>
            <a:r>
              <a:rPr lang="ru-RU" sz="1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г. Темиртау АО «</a:t>
            </a:r>
            <a:r>
              <a:rPr lang="ru-RU" sz="1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Арселор</a:t>
            </a:r>
            <a:r>
              <a:rPr lang="ru-RU" sz="1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Миттал</a:t>
            </a:r>
            <a:r>
              <a:rPr lang="ru-RU" sz="1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Темиртау».</a:t>
            </a:r>
            <a:br>
              <a:rPr lang="ru-RU" sz="1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Изготовление и </a:t>
            </a:r>
            <a:r>
              <a:rPr lang="ru-RU" sz="1400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монтаж стеновых панелей здание ЦРКО КХП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41247" y="3313583"/>
            <a:ext cx="7772400" cy="763489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Казахстан </a:t>
            </a:r>
            <a:r>
              <a:rPr lang="ru-RU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Акмолинская</a:t>
            </a: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область </a:t>
            </a:r>
            <a:r>
              <a:rPr lang="ru-RU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Енбекшильдерский</a:t>
            </a: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район село Заозерное «Цементный завод производительность 2млн.тонн в год» </a:t>
            </a:r>
          </a:p>
          <a:p>
            <a:pPr algn="ctr"/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монтаж электрофильтра ,монтаж </a:t>
            </a:r>
            <a:r>
              <a:rPr lang="ru-RU" dirty="0" err="1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аэросистемы</a:t>
            </a:r>
            <a:r>
              <a:rPr lang="ru-RU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SQ200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68760"/>
            <a:ext cx="2430463" cy="18288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2430156" cy="1828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54" y="4293097"/>
            <a:ext cx="1793998" cy="24884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293095"/>
            <a:ext cx="1656184" cy="253556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90" y="4339272"/>
            <a:ext cx="3168352" cy="24422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93995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74900686"/>
              </p:ext>
            </p:extLst>
          </p:nvPr>
        </p:nvGraphicFramePr>
        <p:xfrm>
          <a:off x="323529" y="264061"/>
          <a:ext cx="8208911" cy="37084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820891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КРОВЛИ И ФАСАДОВ В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Г.КАРАГАНДЕ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915695"/>
            <a:ext cx="3810000" cy="273630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15695"/>
            <a:ext cx="3960440" cy="27363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3933056"/>
            <a:ext cx="3810000" cy="273054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51761"/>
            <a:ext cx="3816424" cy="27118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69075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42900"/>
            <a:ext cx="8229600" cy="1560538"/>
          </a:xfrm>
        </p:spPr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регистрация   ТОО «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2000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Жол-Т» </a:t>
            </a:r>
          </a:p>
        </p:txBody>
      </p:sp>
      <p:pic>
        <p:nvPicPr>
          <p:cNvPr id="6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995" y="867240"/>
            <a:ext cx="1781985" cy="2519991"/>
          </a:xfrm>
          <a:prstGeom prst="rect">
            <a:avLst/>
          </a:prstGeom>
        </p:spPr>
      </p:pic>
      <p:pic>
        <p:nvPicPr>
          <p:cNvPr id="7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398" y="857232"/>
            <a:ext cx="1781985" cy="2519991"/>
          </a:xfrm>
          <a:prstGeom prst="rect">
            <a:avLst/>
          </a:prstGeom>
        </p:spPr>
      </p:pic>
      <p:pic>
        <p:nvPicPr>
          <p:cNvPr id="12" name="Содержимо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729" y="857232"/>
            <a:ext cx="1775915" cy="2511407"/>
          </a:xfrm>
          <a:prstGeom prst="rect">
            <a:avLst/>
          </a:prstGeom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908720"/>
            <a:ext cx="1784794" cy="252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Объект 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5576" y="3717032"/>
            <a:ext cx="1784794" cy="252395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30232" y="3717032"/>
            <a:ext cx="1741768" cy="246310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32040" y="3663354"/>
            <a:ext cx="1657604" cy="249463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927804" y="3663355"/>
            <a:ext cx="1758996" cy="249463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Государственная лицензия  ТОО «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kk-KZ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20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Жол-Т» </a:t>
            </a:r>
            <a:r>
              <a:rPr lang="ru-RU" sz="20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647" y="1244859"/>
            <a:ext cx="1781521" cy="2519990"/>
          </a:xfrm>
          <a:prstGeom prst="rect">
            <a:avLst/>
          </a:prstGeom>
        </p:spPr>
      </p:pic>
      <p:pic>
        <p:nvPicPr>
          <p:cNvPr id="11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810" y="3841666"/>
            <a:ext cx="1685197" cy="2383117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286022"/>
            <a:ext cx="1811186" cy="249020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770" y="3876708"/>
            <a:ext cx="1771336" cy="24354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10" y="1257183"/>
            <a:ext cx="1793869" cy="240570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10" y="3824678"/>
            <a:ext cx="1845887" cy="243541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748" y="1700808"/>
            <a:ext cx="3915491" cy="14207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9396" y="1682038"/>
            <a:ext cx="4320480" cy="14599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684416" y="2232120"/>
            <a:ext cx="1368153" cy="39154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079925" y="2023990"/>
            <a:ext cx="1368154" cy="433174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>
            <a:off x="3860494" y="3765541"/>
            <a:ext cx="1411595" cy="4353588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869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Квалификационные удостоверения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690356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Краткие сведения об основных  инженерно-технический работниках  ТОО</a:t>
            </a:r>
            <a:r>
              <a:rPr lang="ru-RU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kk-KZ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Жол-Т» </a:t>
            </a:r>
            <a:endParaRPr lang="ru-RU" sz="14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9190652"/>
              </p:ext>
            </p:extLst>
          </p:nvPr>
        </p:nvGraphicFramePr>
        <p:xfrm>
          <a:off x="428596" y="1000108"/>
          <a:ext cx="8329639" cy="53949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5145"/>
                <a:gridCol w="1662035"/>
                <a:gridCol w="1016237"/>
                <a:gridCol w="1621060"/>
                <a:gridCol w="1621060"/>
                <a:gridCol w="194410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п./п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Фамилия Имя Отчество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 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Общий стаж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Стаж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работы  на занимаемой должности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 с указанием учебного заведения, год окончания 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квалификация по диплому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Туленов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Марат 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Утегенович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Директор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год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года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Высшее. Карагандинский Металлургический  институт 1991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 Инженер – строитель, ПГС.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Алтайбаев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Азамат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Алиевич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Зам. Директора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лет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года 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Высшее. Карагандинский Металлургический  институт 2001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 Инженер – строитель, ПГС. Магистр строительства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Муканов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Канабек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Караханович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Главный Инженер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Высшее. Карагандинский Государственный Индустриальный Университет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2001г.</a:t>
                      </a:r>
                    </a:p>
                    <a:p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 – строитель, ПГС.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Конысбаев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Шермахан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Оспанович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Нач.Участка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год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года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Высшее. Завод-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ВТУЗ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 Карагандинском Металлургическом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комбинате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1992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г. Инженер – строитель, ПГС.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Краткие сведения об основных  инженерно-технический работниках  ТОО</a:t>
            </a:r>
            <a:r>
              <a:rPr lang="ru-RU" sz="1400" b="1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8722394"/>
              </p:ext>
            </p:extLst>
          </p:nvPr>
        </p:nvGraphicFramePr>
        <p:xfrm>
          <a:off x="500034" y="1071546"/>
          <a:ext cx="8329639" cy="28803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465145"/>
                <a:gridCol w="1550579"/>
                <a:gridCol w="1127693"/>
                <a:gridCol w="1621060"/>
                <a:gridCol w="1621060"/>
                <a:gridCol w="1944102"/>
              </a:tblGrid>
              <a:tr h="645829">
                <a:tc>
                  <a:txBody>
                    <a:bodyPr/>
                    <a:lstStyle/>
                    <a:p>
                      <a:r>
                        <a:rPr lang="ru-RU" sz="11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r>
                        <a:rPr lang="ru-RU" sz="11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п./п</a:t>
                      </a:r>
                      <a:endParaRPr lang="ru-RU" sz="11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Фамилия Имя Отчество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Должность </a:t>
                      </a:r>
                    </a:p>
                    <a:p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Общий стаж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Стаж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работы  на занимаемой должности 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  с указанием учебного заведения, год окончания ,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квалификация по диплому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Алтайбаева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Зауре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Абуевна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 ПТО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лет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Высшее. Карагандинский Металлургический 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Институт, 2001г.</a:t>
                      </a:r>
                    </a:p>
                    <a:p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 – строитель, ПГС.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Романишко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Светлана Юрьевна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Инженер по ОТ и ТБ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лет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лет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Средне – техническое.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Темиртауский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политехнический колледж, 2000г.  Техник-технолог 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Непершина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Танзиля</a:t>
                      </a:r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Мишамуратовна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Начальник</a:t>
                      </a:r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ОК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8лет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1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года </a:t>
                      </a:r>
                      <a:endParaRPr lang="ru-RU" sz="11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КРУ.Экономист</a:t>
                      </a:r>
                      <a:endParaRPr lang="ru-RU" sz="11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Информация о производственной базе  ТОО 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kk-KZ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Жол-Т» </a:t>
            </a:r>
            <a:endParaRPr lang="ru-RU" sz="1400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894143"/>
              </p:ext>
            </p:extLst>
          </p:nvPr>
        </p:nvGraphicFramePr>
        <p:xfrm>
          <a:off x="457200" y="1071563"/>
          <a:ext cx="8329642" cy="50901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42900"/>
                <a:gridCol w="2571768"/>
                <a:gridCol w="2500330"/>
                <a:gridCol w="1357322"/>
                <a:gridCol w="13573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№ п/п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предприятия, организации,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цеха, участка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Основная номенклатура выпускаемых изделий, конструкций и материалов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Мощность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номенклатуре продукции т.куб. м., т. тонн,  т. кв.м.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Стоимость основных фондов в тенге на момент лицензирования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Производственный корпус ( в цехе по изготовлению деталей)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Производственный корпус.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Изготовление деталей металлоконструкций, трубных заготовок, ремонт оборудования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203,6 м²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Аренда Договор аренды 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№1   от 04.04.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2011г.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Складские помещения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Складирование материалов,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инструментов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заготовок, узлов оборудования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66,7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м² 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Здание санбыткорпуса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Размещение персонала. Санитарно-бытовое обслуживание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202,3 м² 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Открытая площадка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Складирование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материалов , узлов оборудования подлежащих ремонту и ревизии, стоянка СДМ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100 м²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-//-</a:t>
                      </a: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Итого 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572,6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м² </a:t>
                      </a:r>
                    </a:p>
                    <a:p>
                      <a:pPr algn="ctr"/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>
            <a:normAutofit/>
          </a:bodyPr>
          <a:lstStyle/>
          <a:p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Общая численность рабочих  мест по ТОО «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</a:t>
            </a:r>
            <a:r>
              <a:rPr lang="kk-KZ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 </a:t>
            </a:r>
            <a:r>
              <a:rPr lang="ru-RU" sz="14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Жол-Т» </a:t>
            </a:r>
            <a:r>
              <a:rPr lang="ru-RU" sz="1400" u="sng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на  2012 год</a:t>
            </a:r>
            <a:endParaRPr lang="ru-RU" sz="1400" u="sng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01054951"/>
              </p:ext>
            </p:extLst>
          </p:nvPr>
        </p:nvGraphicFramePr>
        <p:xfrm>
          <a:off x="571471" y="1139527"/>
          <a:ext cx="8176993" cy="5041259"/>
        </p:xfrm>
        <a:graphic>
          <a:graphicData uri="http://schemas.openxmlformats.org/drawingml/2006/table">
            <a:tbl>
              <a:tblPr firstRow="1" bandRow="1">
                <a:tableStyleId>{EB344D84-9AFB-497E-A393-DC336BA19D2E}</a:tableStyleId>
              </a:tblPr>
              <a:tblGrid>
                <a:gridCol w="678637"/>
                <a:gridCol w="2358083"/>
                <a:gridCol w="621148"/>
                <a:gridCol w="4519125"/>
              </a:tblGrid>
              <a:tr h="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№ п./п.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профессий рабочих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Краткая характеристика выполняемой работы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Монтажники стальных и железобетонных  конструкций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Монтаж стальных и железобетонных конструкций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Монтажники оборудования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Монтаж химического и металлургического оборудования в условиях  действующего производства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Слесаря- сборщики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Сборка отдельных элементов,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узлов ,блоков  металлоконструкций, изготовление металлоконструкций в условиях мастерской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Слесаря- ремонтники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отдельных элементов,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узлов ,блоков  металлоконструкций, изготовление металлоконструкций в условиях мастерской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Слесаря- инструментальщики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Ремонт и испытание приспособлений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инструментов и аппаратуры для газопламенной  обработки металла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Каменщики – бетонщики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Заливка бетона в фундаменты,  кладка стен и перегородок из штучных  материалов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огнеупорная кладка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589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Плотники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Изготовление  и установка опалубки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4224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Стропальщики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Строповка грузов при демонтаже,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монтаже, складировании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0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Газоэлектросварщики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Резка и сварка металлоконструкций в условиях  монтажа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и  в мастерской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8637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Электросварщики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Сварка металлоконструкций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7272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Арматурщики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Монтаж арматуры при заливке фундаментов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562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Изолировщики -  кровельщики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Теплоизоляция, гидроизоляция и кровельные работы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2726</Words>
  <Application>Microsoft Office PowerPoint</Application>
  <PresentationFormat>Экран (4:3)</PresentationFormat>
  <Paragraphs>663</Paragraphs>
  <Slides>25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Государственная регистрация   ТОО «Ақ Жол-Т» </vt:lpstr>
      <vt:lpstr>Государственная лицензия  ТОО «Ақ Жол-Т»  </vt:lpstr>
      <vt:lpstr>Квалификационные удостоверения</vt:lpstr>
      <vt:lpstr>Краткие сведения об основных  инженерно-технический работниках  ТОО «Ақ Жол-Т» </vt:lpstr>
      <vt:lpstr>Краткие сведения об основных  инженерно-технический работниках  ТОО </vt:lpstr>
      <vt:lpstr>Информация о производственной базе  ТОО «Ақ Жол-Т» </vt:lpstr>
      <vt:lpstr>Общая численность рабочих  мест по ТОО ««Ақ Жол-Т» » на  2012 год</vt:lpstr>
      <vt:lpstr>Информация о технической базе  ТОО «Ақ Жол-Т» </vt:lpstr>
      <vt:lpstr>Слайд 11</vt:lpstr>
      <vt:lpstr>Слайд 12</vt:lpstr>
      <vt:lpstr>Слайд 13</vt:lpstr>
      <vt:lpstr>Система обеспечения безопасности производства работ на предприятии </vt:lpstr>
      <vt:lpstr>Контроль качества  строительно-монтажных  и ремонтных работ </vt:lpstr>
      <vt:lpstr>Перечень договоров</vt:lpstr>
      <vt:lpstr>Перечень договоров</vt:lpstr>
      <vt:lpstr>Перечень договоров</vt:lpstr>
      <vt:lpstr>  Казахстан. г. Темиртау АО «Арселор Миттал Темиртау». </vt:lpstr>
      <vt:lpstr>Казахстан. г. Темиртау АО «Арселор Миттал Темиртау», Доменная печь №3 Энергоносители ЦУ.</vt:lpstr>
      <vt:lpstr>Казахстан. г. Темиртау.  АО «Арселор Миттал Темиртау». </vt:lpstr>
      <vt:lpstr>Казахстан г. Темиртау. АО «Арселор Миттал Темиртау».   Уборка спрессовавшейся пыли на кровле</vt:lpstr>
      <vt:lpstr>Казахстан г. Темиртау АО «Арселор Миттал Темиртау».  Изготовление и монтаж емкости на ЛПЦ-3 - лудильное отделение</vt:lpstr>
      <vt:lpstr>              Казахстан г. Темиртау АО «Арселор Миттал Темиртау».  Изготовление и монтаж стеновых панелей здание ЦРКО КХП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subzero</cp:lastModifiedBy>
  <cp:revision>223</cp:revision>
  <cp:lastPrinted>2014-05-29T09:45:38Z</cp:lastPrinted>
  <dcterms:modified xsi:type="dcterms:W3CDTF">2014-07-29T05:38:47Z</dcterms:modified>
</cp:coreProperties>
</file>