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0" r:id="rId7"/>
    <p:sldId id="261" r:id="rId8"/>
    <p:sldId id="271" r:id="rId9"/>
    <p:sldId id="267" r:id="rId10"/>
    <p:sldId id="268" r:id="rId11"/>
    <p:sldId id="269" r:id="rId12"/>
    <p:sldId id="262" r:id="rId13"/>
    <p:sldId id="284" r:id="rId14"/>
    <p:sldId id="277" r:id="rId15"/>
    <p:sldId id="278" r:id="rId16"/>
    <p:sldId id="263" r:id="rId17"/>
    <p:sldId id="288" r:id="rId18"/>
    <p:sldId id="279" r:id="rId19"/>
    <p:sldId id="280" r:id="rId20"/>
    <p:sldId id="281" r:id="rId21"/>
    <p:sldId id="282" r:id="rId22"/>
    <p:sldId id="272" r:id="rId23"/>
    <p:sldId id="289" r:id="rId24"/>
    <p:sldId id="291" r:id="rId25"/>
    <p:sldId id="264" r:id="rId26"/>
    <p:sldId id="265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816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DA3CF-5DE6-4385-8A27-00AD6ECF2BE8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72D8E-9FBD-4603-BAF7-FE48F9922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BB67-AD33-4F3C-A85D-5EFFAEA8CC11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81447-5156-4E68-80B0-E26D65B3E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90F6E-C90A-4486-BEF5-E368D2B770E8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489A-07B4-49AA-A1D5-D58DD57A8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63B13-1D76-48E0-9F80-858239D55248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201A4-21A3-4A7F-B003-D82E1F05B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7C15C-D5A2-4C0B-BC2A-36AA8440A856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50BF8-86E9-421F-A968-5BE82C55F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E8002-73D8-46C0-8997-59F6D79E2159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87DA-AA58-4C27-8C1E-221760313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A252E-9DD7-465E-8435-1A25E93DBD42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051F-C787-40D1-BA3E-75D9E9425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CD43-2351-4FA1-B1F8-8CEF2064A51D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29075-578B-4B14-9C0E-15CE9E4C2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6B762-B4D9-4FF8-8C87-FA19937B72C0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052FD-9191-49BF-A63A-52721CA45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24F8F-0FED-4D13-8E6E-04F3836381B1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1A23-41DE-4400-8C96-AC43A645AD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3B5B1-7F74-4516-83AC-C5A3E2F4C13A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50005-67A7-44C9-937E-EADF10D99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C9FCDD-DFBD-4BF1-B85C-1E56347D0EFC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8DBB20-10F5-4701-ABDE-3C0D5F9C7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3" name="Picture 7" descr="http://newsoftek.at.ua/_pu/0/10295479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20713"/>
            <a:ext cx="684213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4" name="Группа 45"/>
          <p:cNvGrpSpPr>
            <a:grpSpLocks/>
          </p:cNvGrpSpPr>
          <p:nvPr/>
        </p:nvGrpSpPr>
        <p:grpSpPr bwMode="auto">
          <a:xfrm>
            <a:off x="0" y="0"/>
            <a:ext cx="9144000" cy="620713"/>
            <a:chOff x="0" y="0"/>
            <a:chExt cx="9144000" cy="714375"/>
          </a:xfrm>
        </p:grpSpPr>
        <p:pic>
          <p:nvPicPr>
            <p:cNvPr id="1039" name="Picture 5" descr="http://newsoftek.at.ua/_pu/0/10295479.g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0"/>
              <a:ext cx="4716016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0" name="Picture 9" descr="http://newsoftek.at.ua/_pu/0/10295479.g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2000" y="0"/>
              <a:ext cx="457200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5" name="Группа 46"/>
          <p:cNvGrpSpPr>
            <a:grpSpLocks/>
          </p:cNvGrpSpPr>
          <p:nvPr/>
        </p:nvGrpSpPr>
        <p:grpSpPr bwMode="auto">
          <a:xfrm>
            <a:off x="0" y="6237288"/>
            <a:ext cx="9144000" cy="620712"/>
            <a:chOff x="0" y="0"/>
            <a:chExt cx="9144000" cy="714375"/>
          </a:xfrm>
        </p:grpSpPr>
        <p:pic>
          <p:nvPicPr>
            <p:cNvPr id="1037" name="Picture 5" descr="http://newsoftek.at.ua/_pu/0/10295479.g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0"/>
              <a:ext cx="4716016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8" name="Picture 9" descr="http://newsoftek.at.ua/_pu/0/10295479.g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2000" y="0"/>
              <a:ext cx="457200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6" name="Picture 7" descr="http://newsoftek.at.ua/_pu/0/10295479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29625" y="549275"/>
            <a:ext cx="71437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714356"/>
            <a:ext cx="70214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Экологическая акция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420888"/>
            <a:ext cx="687744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«Семечко и зёрнышко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про запас!»</a:t>
            </a:r>
            <a:r>
              <a:rPr lang="ru-RU" sz="4400" dirty="0" smtClean="0">
                <a:latin typeface="Cambria Math" pitchFamily="18" charset="0"/>
                <a:ea typeface="Cambria Math" pitchFamily="18" charset="0"/>
              </a:rPr>
              <a:t> </a:t>
            </a:r>
          </a:p>
          <a:p>
            <a:pPr algn="ctr"/>
            <a:r>
              <a:rPr lang="ru-RU" sz="2800" dirty="0" smtClean="0"/>
              <a:t>  (</a:t>
            </a:r>
            <a:r>
              <a:rPr lang="ru-RU" sz="2000" b="1" dirty="0" smtClean="0"/>
              <a:t>сбор </a:t>
            </a:r>
            <a:r>
              <a:rPr lang="ru-RU" sz="2000" b="1" dirty="0"/>
              <a:t>семян для будущего урожая, семена цветов, </a:t>
            </a:r>
            <a:r>
              <a:rPr lang="ru-RU" sz="2000" b="1" dirty="0" smtClean="0"/>
              <a:t>семена </a:t>
            </a:r>
            <a:r>
              <a:rPr lang="ru-RU" sz="2000" b="1" dirty="0"/>
              <a:t>для подкормки птиц</a:t>
            </a:r>
            <a:r>
              <a:rPr lang="ru-RU" sz="2000" dirty="0" smtClean="0"/>
              <a:t>)</a:t>
            </a:r>
            <a:endParaRPr lang="ru-RU" sz="2000" dirty="0"/>
          </a:p>
          <a:p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4869160"/>
            <a:ext cx="7215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детском саду прошла экологическая акция «Семечко и зёрнышко </a:t>
            </a:r>
            <a:r>
              <a:rPr lang="ru-RU" dirty="0"/>
              <a:t>про </a:t>
            </a:r>
            <a:r>
              <a:rPr lang="ru-RU" dirty="0" smtClean="0"/>
              <a:t>запас». В ходе которой дети  не только узнали где прячутся детки-семена у овощных культур, но и сами заготавливали   семена цветов и овощей для посадки их весной </a:t>
            </a:r>
          </a:p>
          <a:p>
            <a:pPr algn="ctr"/>
            <a:r>
              <a:rPr lang="ru-RU" dirty="0" smtClean="0"/>
              <a:t>в огороде ДОУ.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184482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Группа №8 «Радуга»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9208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Памятка для родителей и детей "Что можно давать птицам"</a:t>
            </a:r>
          </a:p>
          <a:p>
            <a:r>
              <a:rPr lang="ru-RU" sz="1400" dirty="0"/>
              <a:t> </a:t>
            </a:r>
          </a:p>
          <a:p>
            <a:r>
              <a:rPr lang="ru-RU" sz="1400" b="1" i="1" dirty="0"/>
              <a:t>Семечки подсолнечника (сырые) - почти все птицы (очень любят синицы, лазоревки.</a:t>
            </a:r>
            <a:endParaRPr lang="ru-RU" sz="1400" dirty="0"/>
          </a:p>
          <a:p>
            <a:r>
              <a:rPr lang="ru-RU" sz="1400" b="1" i="1" dirty="0"/>
              <a:t>Арахис (сырой), орехи - очень любят синицы, лазоревки.</a:t>
            </a:r>
            <a:endParaRPr lang="ru-RU" sz="1400" dirty="0"/>
          </a:p>
          <a:p>
            <a:r>
              <a:rPr lang="ru-RU" sz="1400" b="1" i="1" dirty="0"/>
              <a:t>Пшено, просо, рис, греча - воробьи и овсянки считают, что ничего вкуснее на свете нет. Будут есть зяблики и вьюрки.</a:t>
            </a:r>
            <a:endParaRPr lang="ru-RU" sz="1400" dirty="0"/>
          </a:p>
          <a:p>
            <a:r>
              <a:rPr lang="ru-RU" sz="1400" b="1" i="1" dirty="0"/>
              <a:t>Несоленое сало на ниточке (только в сильные морозы) - синицы, дятлы, лазоревки.</a:t>
            </a:r>
            <a:endParaRPr lang="ru-RU" sz="1400" dirty="0"/>
          </a:p>
          <a:p>
            <a:r>
              <a:rPr lang="ru-RU" sz="1400" b="1" i="1" dirty="0"/>
              <a:t>Сырое мясо - не откажутся синицы и лазоревки.</a:t>
            </a:r>
            <a:endParaRPr lang="ru-RU" sz="1400" dirty="0"/>
          </a:p>
          <a:p>
            <a:r>
              <a:rPr lang="ru-RU" sz="1400" b="1" i="1" dirty="0"/>
              <a:t>Овес - воробьи, синицы и овсянки будут есть, если нет другого корма.</a:t>
            </a:r>
            <a:endParaRPr lang="ru-RU" sz="1400" dirty="0"/>
          </a:p>
          <a:p>
            <a:r>
              <a:rPr lang="ru-RU" sz="1400" b="1" i="1" dirty="0"/>
              <a:t>Семечки тыквы, дыни - едят почти все птицы.</a:t>
            </a:r>
            <a:endParaRPr lang="ru-RU" sz="1400" dirty="0"/>
          </a:p>
          <a:p>
            <a:r>
              <a:rPr lang="ru-RU" sz="1400" b="1" i="1" dirty="0"/>
              <a:t>Семена трав (лебеда, конопля, конский щавель, полынь) - едят почти все птицы.</a:t>
            </a:r>
            <a:endParaRPr lang="ru-RU" sz="1400" dirty="0"/>
          </a:p>
          <a:p>
            <a:r>
              <a:rPr lang="ru-RU" sz="1400" b="1" i="1" dirty="0"/>
              <a:t>Ягоды рябины - очень любят снегири, дрозды рябинники и свиристели.</a:t>
            </a:r>
            <a:endParaRPr lang="ru-RU" sz="1400" dirty="0"/>
          </a:p>
          <a:p>
            <a:r>
              <a:rPr lang="ru-RU" sz="1400" b="1" dirty="0"/>
              <a:t> </a:t>
            </a:r>
            <a:endParaRPr lang="ru-RU" sz="1400" dirty="0"/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Нельзя давать!!!!:</a:t>
            </a:r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dirty="0"/>
              <a:t> </a:t>
            </a:r>
            <a:r>
              <a:rPr lang="ru-RU" sz="1400" b="1" i="1" dirty="0"/>
              <a:t>Жаренное, соленое, перченое, приправленное и т.д. - несварение, болезнь, смерть.</a:t>
            </a:r>
            <a:endParaRPr lang="ru-RU" sz="1400" dirty="0"/>
          </a:p>
          <a:p>
            <a:r>
              <a:rPr lang="ru-RU" sz="1400" b="1" i="1" dirty="0"/>
              <a:t>Пшено не оставлять под лучами солнца на долго! </a:t>
            </a:r>
            <a:endParaRPr lang="ru-RU" sz="1400" dirty="0"/>
          </a:p>
          <a:p>
            <a:r>
              <a:rPr lang="ru-RU" sz="1400" b="1" i="1" dirty="0"/>
              <a:t>Оно </a:t>
            </a:r>
            <a:r>
              <a:rPr lang="ru-RU" sz="1400" b="1" i="1" dirty="0" err="1"/>
              <a:t>прогоркает</a:t>
            </a:r>
            <a:r>
              <a:rPr lang="ru-RU" sz="1400" b="1" i="1" dirty="0"/>
              <a:t> и поэтому может стать причиной болезни птиц!</a:t>
            </a:r>
            <a:endParaRPr lang="ru-RU" sz="1400" dirty="0"/>
          </a:p>
          <a:p>
            <a:r>
              <a:rPr lang="ru-RU" sz="1400" b="1" i="1" dirty="0"/>
              <a:t>Есть мнение, что жир и сало давать птицам можно только в сильные холода, а может и вообще без надобности. </a:t>
            </a:r>
            <a:endParaRPr lang="ru-RU" sz="1400" dirty="0"/>
          </a:p>
          <a:p>
            <a:r>
              <a:rPr lang="ru-RU" sz="1400" b="1" i="1" dirty="0"/>
              <a:t> Т. к. печень у них не приспособлена к питанию жиром и перекорм этим продуктом грозит плохими последствиями для печени. </a:t>
            </a:r>
            <a:endParaRPr lang="ru-RU" sz="1400" dirty="0"/>
          </a:p>
          <a:p>
            <a:r>
              <a:rPr lang="ru-RU" sz="1400" b="1" i="1" dirty="0"/>
              <a:t>А то и вообще ее отказом и летальным исходом к весне...</a:t>
            </a:r>
            <a:endParaRPr lang="ru-RU" sz="1400" dirty="0"/>
          </a:p>
          <a:p>
            <a:r>
              <a:rPr lang="ru-RU" sz="1400" b="1" i="1" dirty="0"/>
              <a:t>Так в природе птицы прекрасно переживают зиму на запасах природы, а в нашем случае им вполне хватит семечек и арахиса; в них есть все питательные вещества для зимовки птиц.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8880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урожай</a:t>
            </a:r>
            <a:endParaRPr lang="ru-RU" dirty="0"/>
          </a:p>
        </p:txBody>
      </p:sp>
      <p:pic>
        <p:nvPicPr>
          <p:cNvPr id="3" name="Picture 2" descr="C:\Users\User\Desktop\Новая папка (3)\DSCN4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416824" cy="4760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22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552728" cy="922114"/>
          </a:xfrm>
        </p:spPr>
        <p:txBody>
          <a:bodyPr/>
          <a:lstStyle/>
          <a:p>
            <a:r>
              <a:rPr lang="ru-RU" sz="3200" dirty="0" smtClean="0"/>
              <a:t>Заготовка семян цветов и овощей </a:t>
            </a:r>
            <a:endParaRPr lang="ru-RU" sz="3200" dirty="0"/>
          </a:p>
        </p:txBody>
      </p:sp>
      <p:pic>
        <p:nvPicPr>
          <p:cNvPr id="5" name="Рисунок 4" descr="C:\Users\User\Desktop\делать\DSCN41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388843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ser\Desktop\делать\DSCN4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4248472" cy="311554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делать\IMG-20170914-WA0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9120"/>
            <a:ext cx="1847850" cy="1584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s://ds04.infourok.ru/uploads/ex/0c99/0004c788-20ce26bc/img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1944216" cy="144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288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DSCN43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904"/>
            <a:ext cx="3795316" cy="3586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DSCN4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917535"/>
            <a:ext cx="4320480" cy="3240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zdravnica.net/images/articles/health-nutririon/parsle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83055"/>
            <a:ext cx="1584176" cy="12498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www.diet-menyu.ru/wp-content/uploads/2016/01/petrushka_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81128"/>
            <a:ext cx="1872208" cy="12961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244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делать\DSCN42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410445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User\Desktop\делать\DSCN42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3888432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http://agrofalina.ru/media/k2/items/cache/3707d8f2be163bd14c78cf07586f13bb_X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1872208" cy="1728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www.goroshenka.ru/images/gallery/ovoshi/%D0%A3%D0%BA%D1%80%D0%BE%D0%BF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79" y="4139292"/>
            <a:ext cx="1285875" cy="1315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761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делать\DSCN41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3742045" cy="3273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User\Desktop\делать\DSCN41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301" y="836712"/>
            <a:ext cx="4022737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Desktop\делать\IMG-20170913-WA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3136"/>
            <a:ext cx="2088232" cy="1401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User\Desktop\делать\IMG-20170913-WA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3" y="692696"/>
            <a:ext cx="1800200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889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делать\DSCN41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42984"/>
            <a:ext cx="4031729" cy="3178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User\Desktop\делать\DSCN41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3888432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://pngimg.com/uploads/wheat/wheat_PNG5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996" y="764704"/>
            <a:ext cx="1152525" cy="1536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www.playcast.ru/uploads/2017/08/29/2331539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26523"/>
            <a:ext cx="1152128" cy="1294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6900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делать\DSCN42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249335" cy="2988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User\Desktop\делать\DSCN42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7964"/>
            <a:ext cx="3672408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://molochnitsa.com/wp-content/uploads/2016/03/chesnok-dlya-profilaktiki-infekcionnych-zabolevaniy-1024x7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63605"/>
            <a:ext cx="1800200" cy="14136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womensmed.ru/wp-content/uploads/2017/06/chesnok-670x7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1584176" cy="1368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547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делать\DSCN41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65519"/>
            <a:ext cx="2952327" cy="2215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User\Desktop\делать\DSCN41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2952328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User\Desktop\делать\DSCN41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07318"/>
            <a:ext cx="2715766" cy="2156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Desktop\делать\DSCN41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3087" y="3762821"/>
            <a:ext cx="2715766" cy="2215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User\Desktop\делать\DSCN41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7232"/>
            <a:ext cx="2016224" cy="2377871"/>
          </a:xfrm>
          <a:prstGeom prst="round2DiagRect">
            <a:avLst>
              <a:gd name="adj1" fmla="val 16667"/>
              <a:gd name="adj2" fmla="val 497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tuapse.privetgorod.ru/upload/014/u1447/3f/ec/v-tuapsinskom-portu-obnaruzhili-zarazhennuyu-fasol-media-bi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894" y="4797152"/>
            <a:ext cx="1242244" cy="8679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s://homius.ru/wp-content/uploads/2017/07/20-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1244" y="707318"/>
            <a:ext cx="929543" cy="933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331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делать\DSCN42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5995" y="3140968"/>
            <a:ext cx="3816423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G:\DCIM\118NIKON\DSCN42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7438"/>
            <a:ext cx="4104456" cy="2823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://xn----7sbbta6akjdun4a.xn--p1ai/image/cache/data/semena/sm4/0009-600x6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6"/>
            <a:ext cx="1663700" cy="144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d2ydh70d4b5xgv.cloudfront.net/images/7/e/hollyhock-seeds-alcea-chater-double-mix-holly-hock-seeds-50-seeds-perennial-9f0dd40f8168353f0770bdb7ba107bdc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80728"/>
            <a:ext cx="1593329" cy="144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833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8488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Цель: </a:t>
            </a:r>
            <a:r>
              <a:rPr lang="ru-RU" dirty="0"/>
              <a:t>Воспитывать и развивать единую экологическую задачу: помочь, осознать главные этические законы жизни человека – любви, добра, справедливости к окружающему миру;</a:t>
            </a:r>
          </a:p>
          <a:p>
            <a:r>
              <a:rPr lang="ru-RU" dirty="0"/>
              <a:t> развивать в детях ответственность за "братьев наших меньших».</a:t>
            </a:r>
          </a:p>
          <a:p>
            <a:r>
              <a:rPr lang="ru-RU" b="1" dirty="0"/>
              <a:t>Участники:</a:t>
            </a:r>
            <a:r>
              <a:rPr lang="ru-RU" dirty="0"/>
              <a:t> воспитатели, дети и родители.</a:t>
            </a:r>
          </a:p>
          <a:p>
            <a:r>
              <a:rPr lang="ru-RU" dirty="0"/>
              <a:t>Не секрет, что зима – самое трудное время для птиц. Они сильно страдают от холода и голода. Холодный ветер гуляет, носится между домами и деревьями, забирается и под тугие пёрышки. Не усидеть маленьким птичкам ни на земле, ни на ветке: всё покрыто снегом, стынут лапки, надо прыгать, летать, чтобы как-нибудь согреться. Ох, как трудно им приходится! Ищут они, где бы укрыться от холода, от страшного зимнего ветра. В лесу кончился корм, и они летят к человеческому жилью. У кого, как ни у человека, искать им помощи.</a:t>
            </a:r>
          </a:p>
          <a:p>
            <a:r>
              <a:rPr lang="ru-RU" dirty="0"/>
              <a:t>Судьба многих птиц во многом зависит от доброты, щедрости и милосердия человека. Есть пословица: « Кто сыт, тому и холод не страшен», поэтому мы должны помогать своим маленьким, слабым пернатым друзьям. Им много не надо. Кто даст зёрнышек, кто - ягод, кто - хлебных крошек. Надо сказать, что птицы в зимнее время не очень разборчивы в еде и едят то, что найдут. Поэтому для подкормки птиц зимой годится некоторая пища с нашего стола. А сколько птиц можно спасти от голодной смерти!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Группа №8\Desktop\DSCN42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7437" y="1539827"/>
            <a:ext cx="2376265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Группа №8\Desktop\DSCN43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2067" y="4788930"/>
            <a:ext cx="2240053" cy="1478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Группа №8\Desktop\DSCN42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152" y="1844824"/>
            <a:ext cx="2277110" cy="172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Группа №8\Desktop\DSCN42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05064"/>
            <a:ext cx="1800200" cy="1567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Группа №8\Desktop\DSCN426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480" y="1844824"/>
            <a:ext cx="2326960" cy="172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F:\DCIM\119NIKON\DSCN449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152" y="4036096"/>
            <a:ext cx="2048510" cy="153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DCIM\119NIKON\DSCN448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079" y="3284984"/>
            <a:ext cx="2082979" cy="1202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91680" y="764704"/>
            <a:ext cx="6048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НАШИ ЗАГОТОВКИ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2400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прячутся детки - семена</a:t>
            </a:r>
            <a:endParaRPr lang="ru-RU" dirty="0"/>
          </a:p>
        </p:txBody>
      </p:sp>
      <p:pic>
        <p:nvPicPr>
          <p:cNvPr id="4" name="Рисунок 3" descr="C:\Users\Группа №8\Desktop\DSCN44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528392" cy="2727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Группа №8\Desktop\DSCN44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0474"/>
            <a:ext cx="3455913" cy="2884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737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DSCN43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7"/>
            <a:ext cx="4464496" cy="3248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11560" y="620688"/>
            <a:ext cx="33843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Нахохлились</a:t>
            </a:r>
          </a:p>
          <a:p>
            <a:r>
              <a:rPr lang="ru-RU" sz="1400" b="1" dirty="0"/>
              <a:t>Ох, ты зимушка-зима,</a:t>
            </a:r>
            <a:endParaRPr lang="ru-RU" sz="1400" dirty="0"/>
          </a:p>
          <a:p>
            <a:r>
              <a:rPr lang="ru-RU" sz="1400" b="1" dirty="0"/>
              <a:t>Радость людям принесла!</a:t>
            </a:r>
            <a:endParaRPr lang="ru-RU" sz="1400" dirty="0"/>
          </a:p>
          <a:p>
            <a:r>
              <a:rPr lang="ru-RU" sz="1400" b="1" dirty="0"/>
              <a:t>В скверах, парках и садах –</a:t>
            </a:r>
            <a:endParaRPr lang="ru-RU" sz="1400" dirty="0"/>
          </a:p>
          <a:p>
            <a:r>
              <a:rPr lang="ru-RU" sz="1400" b="1" dirty="0"/>
              <a:t>Всюду снегом замела!</a:t>
            </a:r>
            <a:endParaRPr lang="ru-RU" sz="1400" dirty="0"/>
          </a:p>
          <a:p>
            <a:r>
              <a:rPr lang="ru-RU" sz="1400" b="1" dirty="0"/>
              <a:t>Только птицам – вот беда –</a:t>
            </a:r>
            <a:endParaRPr lang="ru-RU" sz="1400" dirty="0"/>
          </a:p>
          <a:p>
            <a:r>
              <a:rPr lang="ru-RU" sz="1400" b="1" dirty="0"/>
              <a:t>От них спрятала корма!</a:t>
            </a:r>
            <a:endParaRPr lang="ru-RU" sz="1400" dirty="0"/>
          </a:p>
          <a:p>
            <a:r>
              <a:rPr lang="ru-RU" sz="1400" b="1" dirty="0"/>
              <a:t> Вы, друзья, уж помогите</a:t>
            </a:r>
            <a:endParaRPr lang="ru-RU" sz="1400" dirty="0"/>
          </a:p>
          <a:p>
            <a:r>
              <a:rPr lang="ru-RU" sz="1400" b="1" dirty="0"/>
              <a:t>И кормушки смастерите…</a:t>
            </a:r>
            <a:endParaRPr lang="ru-RU" sz="1400" dirty="0"/>
          </a:p>
          <a:p>
            <a:r>
              <a:rPr lang="ru-RU" sz="1400" b="1" dirty="0"/>
              <a:t>Птицы зиму проживут –</a:t>
            </a:r>
            <a:endParaRPr lang="ru-RU" sz="1400" dirty="0"/>
          </a:p>
          <a:p>
            <a:r>
              <a:rPr lang="ru-RU" sz="1400" b="1" dirty="0"/>
              <a:t>Весной песенки споют!</a:t>
            </a:r>
            <a:endParaRPr lang="ru-RU" sz="1400" dirty="0"/>
          </a:p>
          <a:p>
            <a:r>
              <a:rPr lang="ru-RU" sz="1400" b="1" dirty="0"/>
              <a:t>Будут радовать – летать,</a:t>
            </a:r>
            <a:endParaRPr lang="ru-RU" sz="1400" dirty="0"/>
          </a:p>
          <a:p>
            <a:r>
              <a:rPr lang="ru-RU" sz="1400" b="1" dirty="0"/>
              <a:t>От насекомых нас спасать.</a:t>
            </a:r>
            <a:endParaRPr lang="ru-RU" sz="1400" dirty="0"/>
          </a:p>
          <a:p>
            <a:r>
              <a:rPr lang="ru-RU" sz="1400" b="1" dirty="0"/>
              <a:t>А пока, к сведению примите,</a:t>
            </a:r>
            <a:endParaRPr lang="ru-RU" sz="1400" dirty="0"/>
          </a:p>
          <a:p>
            <a:r>
              <a:rPr lang="ru-RU" sz="1400" b="1" dirty="0"/>
              <a:t>Чем не жалко птиц кормите:</a:t>
            </a:r>
            <a:endParaRPr lang="ru-RU" sz="1400" dirty="0"/>
          </a:p>
          <a:p>
            <a:r>
              <a:rPr lang="ru-RU" sz="1400" b="1" dirty="0"/>
              <a:t> Мучное, крупы – всё сгодится,</a:t>
            </a:r>
            <a:endParaRPr lang="ru-RU" sz="1400" dirty="0"/>
          </a:p>
          <a:p>
            <a:r>
              <a:rPr lang="ru-RU" sz="1400" b="1" dirty="0"/>
              <a:t>Даже сало пригодится!</a:t>
            </a:r>
            <a:endParaRPr lang="ru-RU" sz="1400" dirty="0"/>
          </a:p>
          <a:p>
            <a:r>
              <a:rPr lang="ru-RU" sz="1400" b="1" dirty="0"/>
              <a:t>Вороны, сороки и снегири,</a:t>
            </a:r>
            <a:endParaRPr lang="ru-RU" sz="1400" dirty="0"/>
          </a:p>
          <a:p>
            <a:r>
              <a:rPr lang="ru-RU" sz="1400" b="1" dirty="0"/>
              <a:t>Голуби, галки и воробьи</a:t>
            </a:r>
            <a:endParaRPr lang="ru-RU" sz="1400" dirty="0"/>
          </a:p>
          <a:p>
            <a:r>
              <a:rPr lang="ru-RU" sz="1400" b="1" dirty="0"/>
              <a:t>За крохи благодарны Вам всегда –</a:t>
            </a:r>
            <a:endParaRPr lang="ru-RU" sz="1400" dirty="0"/>
          </a:p>
          <a:p>
            <a:r>
              <a:rPr lang="ru-RU" sz="1400" b="1" dirty="0"/>
              <a:t>Для них пернатых обильная еда.</a:t>
            </a:r>
            <a:r>
              <a:rPr lang="ru-RU" sz="1400" dirty="0"/>
              <a:t> </a:t>
            </a:r>
          </a:p>
        </p:txBody>
      </p:sp>
      <p:pic>
        <p:nvPicPr>
          <p:cNvPr id="5" name="Picture 8" descr="qf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2604">
            <a:off x="3675563" y="761554"/>
            <a:ext cx="1994375" cy="1667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9" descr="0038065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8282">
            <a:off x="6428149" y="759113"/>
            <a:ext cx="1760015" cy="1676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2617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9633" y="764704"/>
            <a:ext cx="5022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«Давайте друзья, везде, где живём,</a:t>
            </a:r>
            <a:br>
              <a:rPr lang="ru-RU" b="1" dirty="0"/>
            </a:br>
            <a:r>
              <a:rPr lang="ru-RU" b="1" dirty="0"/>
              <a:t>Деревья посадим, сады разведём.</a:t>
            </a:r>
            <a:br>
              <a:rPr lang="ru-RU" b="1" dirty="0"/>
            </a:br>
            <a:r>
              <a:rPr lang="ru-RU" b="1" dirty="0"/>
              <a:t>Давайте будем к тому стремиться, </a:t>
            </a:r>
            <a:br>
              <a:rPr lang="ru-RU" b="1" dirty="0"/>
            </a:br>
            <a:r>
              <a:rPr lang="ru-RU" b="1" dirty="0"/>
              <a:t>Чтоб нас любили и зверь и птица,</a:t>
            </a:r>
            <a:br>
              <a:rPr lang="ru-RU" b="1" dirty="0"/>
            </a:br>
            <a:r>
              <a:rPr lang="ru-RU" b="1" dirty="0"/>
              <a:t>И доверяли повсюду нам,</a:t>
            </a:r>
            <a:br>
              <a:rPr lang="ru-RU" b="1" dirty="0"/>
            </a:br>
            <a:r>
              <a:rPr lang="ru-RU" b="1" dirty="0"/>
              <a:t>Как самым лучшим своим друзьям!».</a:t>
            </a:r>
            <a:endParaRPr lang="ru-RU" dirty="0"/>
          </a:p>
        </p:txBody>
      </p:sp>
      <p:pic>
        <p:nvPicPr>
          <p:cNvPr id="4" name="Picture 7" descr="Фото02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7"/>
            <a:ext cx="3024336" cy="2403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Фото024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519" y="2780928"/>
            <a:ext cx="3043840" cy="2403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57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4208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7" y="620688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Природа-матушка всем птичкам помогает,</a:t>
            </a:r>
            <a:br>
              <a:rPr lang="ru-RU" sz="2400" b="1" dirty="0"/>
            </a:br>
            <a:r>
              <a:rPr lang="ru-RU" sz="2400" b="1" dirty="0"/>
              <a:t>Дары природы щедро всем им дарит.</a:t>
            </a:r>
            <a:endParaRPr lang="ru-RU" sz="2400" dirty="0"/>
          </a:p>
        </p:txBody>
      </p:sp>
      <p:pic>
        <p:nvPicPr>
          <p:cNvPr id="4" name="Picture 6" descr="0a33cbabef95a4d6eae2bf1f29080c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99591" y="1516217"/>
            <a:ext cx="7344817" cy="4505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280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20688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 пока, к сведению примите,</a:t>
            </a:r>
            <a:br>
              <a:rPr lang="ru-RU" b="1" dirty="0"/>
            </a:br>
            <a:r>
              <a:rPr lang="ru-RU" b="1" dirty="0"/>
              <a:t>Чем не жалко птиц кормите:</a:t>
            </a:r>
            <a:br>
              <a:rPr lang="ru-RU" b="1" dirty="0"/>
            </a:br>
            <a:r>
              <a:rPr lang="ru-RU" b="1" dirty="0"/>
              <a:t> Мучное, крупы – всё сгодится,</a:t>
            </a:r>
            <a:br>
              <a:rPr lang="ru-RU" b="1" dirty="0"/>
            </a:br>
            <a:r>
              <a:rPr lang="ru-RU" b="1" dirty="0"/>
              <a:t> Даже сало пригодится!</a:t>
            </a:r>
            <a:endParaRPr lang="ru-RU" dirty="0"/>
          </a:p>
        </p:txBody>
      </p:sp>
      <p:pic>
        <p:nvPicPr>
          <p:cNvPr id="3" name="Picture 6" descr="52314439_0931b41871c24e68c9efdbb599f82bb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75656" y="1905522"/>
            <a:ext cx="6264696" cy="3899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85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692696"/>
            <a:ext cx="6048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Ребята!</a:t>
            </a:r>
            <a:br>
              <a:rPr lang="ru-RU" sz="2400" b="1" dirty="0"/>
            </a:br>
            <a:r>
              <a:rPr lang="ru-RU" b="1" dirty="0"/>
              <a:t>Не забывайте кормить птиц зимой!</a:t>
            </a:r>
            <a:endParaRPr lang="ru-RU" dirty="0"/>
          </a:p>
        </p:txBody>
      </p:sp>
      <p:pic>
        <p:nvPicPr>
          <p:cNvPr id="5" name="Picture 6" descr="5cf7bdd65988d209816045ca60b7c6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59632" y="1700808"/>
            <a:ext cx="6552728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587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476672"/>
            <a:ext cx="3420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Задачи: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196752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Учить рассматривать растения, обследовать, узнавать на картинках, развивать эмоциональную отзывчивость и разнообразие переживаний детей в процессе общения с природой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2</a:t>
            </a:r>
            <a:r>
              <a:rPr lang="en-US" dirty="0"/>
              <a:t>.</a:t>
            </a:r>
            <a:r>
              <a:rPr lang="ru-RU" dirty="0"/>
              <a:t> Способствовать накоплению ребенком ярких впечатлений о природе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3</a:t>
            </a:r>
            <a:r>
              <a:rPr lang="en-US" dirty="0"/>
              <a:t>.</a:t>
            </a:r>
            <a:r>
              <a:rPr lang="ru-RU" dirty="0"/>
              <a:t> Вовлекать детей в элементарную исследовательскую деятельность по изучению качеств и свойств живой и неживой </a:t>
            </a:r>
            <a:r>
              <a:rPr lang="ru-RU" dirty="0" smtClean="0"/>
              <a:t>мир природы</a:t>
            </a:r>
            <a:r>
              <a:rPr lang="en-US" sz="2400" dirty="0"/>
              <a:t>.</a:t>
            </a:r>
            <a:endParaRPr lang="ru-RU" sz="2400" dirty="0"/>
          </a:p>
          <a:p>
            <a:r>
              <a:rPr lang="ru-RU" sz="2400" dirty="0"/>
              <a:t>4</a:t>
            </a:r>
            <a:r>
              <a:rPr lang="en-US" sz="2400" dirty="0"/>
              <a:t>.</a:t>
            </a:r>
            <a:r>
              <a:rPr lang="ru-RU" sz="2400" dirty="0"/>
              <a:t> </a:t>
            </a:r>
            <a:r>
              <a:rPr lang="ru-RU" sz="2400" b="1" dirty="0"/>
              <a:t>Прививать трудолюбие и вызывать желание помочь своим сверстникам</a:t>
            </a:r>
            <a:r>
              <a:rPr lang="en-US" sz="2400" b="1" dirty="0"/>
              <a:t>.</a:t>
            </a:r>
            <a:r>
              <a:rPr lang="ru-RU" sz="2400" b="1" dirty="0"/>
              <a:t> Побуждать к самостоятельному выполнению элементарных поручений,(собирать семена цветов</a:t>
            </a:r>
            <a:r>
              <a:rPr lang="ru-RU" sz="2400" b="1" dirty="0" smtClean="0"/>
              <a:t>, овощей)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476673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/>
              <a:t>Наш девиз: </a:t>
            </a:r>
            <a:r>
              <a:rPr lang="ru-RU" b="1" dirty="0"/>
              <a:t>«Только вместе, только дружно, </a:t>
            </a:r>
            <a:endParaRPr lang="ru-RU" b="1" dirty="0" smtClean="0"/>
          </a:p>
          <a:p>
            <a:pPr lvl="0" algn="ctr"/>
            <a:r>
              <a:rPr lang="ru-RU" b="1" dirty="0" smtClean="0"/>
              <a:t>помогать </a:t>
            </a:r>
            <a:r>
              <a:rPr lang="ru-RU" b="1" dirty="0"/>
              <a:t>природе нужно!».</a:t>
            </a:r>
          </a:p>
        </p:txBody>
      </p:sp>
      <p:pic>
        <p:nvPicPr>
          <p:cNvPr id="4" name="Рисунок 3" descr="C:\Users\User\Desktop\DSCN43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43725"/>
            <a:ext cx="7056784" cy="4898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DSCN43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8802" y="1412776"/>
            <a:ext cx="6571550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39752" y="620688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Покормите птиц зимой!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445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овая папка (3)\DSCN40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857100"/>
            <a:ext cx="3157925" cy="2247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User\Desktop\Новая папка (3)\DSCN40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2598" y="3621211"/>
            <a:ext cx="3283778" cy="2276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User\Desktop\Новая папка (3)\DSCN40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21211"/>
            <a:ext cx="3157925" cy="2276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Desktop\Новая папка (3)\DSCN408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423" y="857100"/>
            <a:ext cx="3175635" cy="2247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53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овая папка (3)\DSCN40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89906"/>
            <a:ext cx="2794000" cy="222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User\Desktop\Новая папка (3)\DSCN40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89906"/>
            <a:ext cx="2972435" cy="222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User\Desktop\Новая папка (3)\DSCN40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433" y="3457034"/>
            <a:ext cx="2667000" cy="2276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Desktop\Новая папка (3)\DSCN409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72392"/>
            <a:ext cx="2972435" cy="2260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255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овая папка (3)\DSCN41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3250" y="680806"/>
            <a:ext cx="3068734" cy="222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Рисунок 4" descr="C:\Users\User\Desktop\Новая папка (3)\DSCN41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809" y="680806"/>
            <a:ext cx="3240360" cy="222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User\Desktop\Новая папка (3)\DSCN41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816924"/>
            <a:ext cx="3089905" cy="2276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User\Desktop\Новая папка (3)\DSCN41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16924"/>
            <a:ext cx="3168351" cy="2276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User\Desktop\Новая папка (3)\DSCN41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04864"/>
            <a:ext cx="1897246" cy="2158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7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76470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Родителями были принесены семена </a:t>
            </a:r>
            <a:r>
              <a:rPr lang="ru-RU" b="1" dirty="0" smtClean="0"/>
              <a:t>для </a:t>
            </a:r>
            <a:r>
              <a:rPr lang="ru-RU" b="1" dirty="0"/>
              <a:t>посадки на клумбах и в цветниках, но и </a:t>
            </a:r>
            <a:r>
              <a:rPr lang="ru-RU" b="1" dirty="0" smtClean="0"/>
              <a:t>зёрна для </a:t>
            </a:r>
            <a:r>
              <a:rPr lang="ru-RU" b="1" dirty="0"/>
              <a:t>подкормки птиц в «Птичьей столовой»</a:t>
            </a:r>
          </a:p>
        </p:txBody>
      </p:sp>
      <p:pic>
        <p:nvPicPr>
          <p:cNvPr id="4" name="Рисунок 3" descr="C:\Users\User\Desktop\Новая папка (3)\DSCN42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2160239" cy="2093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Desktop\Новая папка (3)\DSCN42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088232" cy="2165959"/>
          </a:xfrm>
          <a:prstGeom prst="round2DiagRect">
            <a:avLst>
              <a:gd name="adj1" fmla="val 16667"/>
              <a:gd name="adj2" fmla="val 597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User\Desktop\Новая папка (3)\DSCN42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4065019"/>
            <a:ext cx="2013609" cy="2100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User\Desktop\Новая папка (3)\DSCN42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65019"/>
            <a:ext cx="2088232" cy="2100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User\Desktop\Новая папка (3)\DSCN427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95835" y="3248981"/>
            <a:ext cx="2808314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937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(фон) презентации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ImageCreateDate xmlns="http://schemas.microsoft.com/sharepoint/v3" xsi:nil="true"/>
    <Description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Рисунок" ma:contentTypeID="0x01010200A83C52A2B347ED4888302F0FE2687C2D" ma:contentTypeVersion="0" ma:contentTypeDescription="Отправка изображения или фотографии." ma:contentTypeScope="" ma:versionID="14a4c3879bb481ede442aa9de5653362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528fa9afd8d4a996f23516dc389cc1c5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ImageWidth" minOccurs="0"/>
                <xsd:element ref="ns2:ImageHeight" minOccurs="0"/>
                <xsd:element ref="ns1:ImageCreateDate" minOccurs="0"/>
                <xsd:element ref="ns1: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ImageCreateDate" ma:index="13" nillable="true" ma:displayName="Дата создания рисунка" ma:description="" ma:format="DateTime" ma:hidden="true" ma:internalName="ImageCreateDate">
      <xsd:simpleType>
        <xsd:restriction base="dms:DateTime"/>
      </xsd:simpleType>
    </xsd:element>
    <xsd:element name="Description" ma:index="14" nillable="true" ma:displayName="Описание" ma:description="Используется в качестве замещающего текста для рисунка." ma:hidden="true" ma:internalName="Description">
      <xsd:simpleType>
        <xsd:restriction base="dms:Note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ImageWidth" ma:index="11" nillable="true" ma:displayName="Ширина рисунка" ma:internalName="ImageWidth" ma:readOnly="true">
      <xsd:simpleType>
        <xsd:restriction base="dms:Unknown"/>
      </xsd:simpleType>
    </xsd:element>
    <xsd:element name="ImageHeight" ma:index="12" nillable="true" ma:displayName="Высота рисунка" ma:internalName="ImageHeight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axOccurs="1" ma:index="8" ma:displayName="Название"/>
        <xsd:element ref="dc:subject" minOccurs="0" maxOccurs="1"/>
        <xsd:element ref="dc:description" minOccurs="0" maxOccurs="1"/>
        <xsd:element name="keywords" minOccurs="0" maxOccurs="1" type="xsd:string" ma:index="20" ma:displayName="Ключевые слова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8AD1692-8293-4B99-B772-481AA6082F01}">
  <ds:schemaRefs>
    <ds:schemaRef ds:uri="http://schemas.microsoft.com/office/2006/metadata/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63A1D99-1A13-4B2D-BE94-DF8955E5EA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35C60-86B8-43E7-941E-348D7422DB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(фон) презентации13</Template>
  <TotalTime>479</TotalTime>
  <Words>509</Words>
  <Application>Microsoft Office PowerPoint</Application>
  <PresentationFormat>Экран (4:3)</PresentationFormat>
  <Paragraphs>70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Фокина Л. П. Шаблон (фон) презентации13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Наш урожай</vt:lpstr>
      <vt:lpstr>Заготовка семян цветов и овощей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Где прячутся детки - семена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Asus</cp:lastModifiedBy>
  <cp:revision>54</cp:revision>
  <dcterms:created xsi:type="dcterms:W3CDTF">2013-07-23T10:07:36Z</dcterms:created>
  <dcterms:modified xsi:type="dcterms:W3CDTF">2017-11-22T14:40:02Z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0x01010200A83C52A2B347ED4888302F0FE2687C2D</vt:lpwstr>
  </property>
</Properties>
</file>