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A613-A000-4AF8-8A4F-3B3DCC3A8822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C2CAF-DF91-4710-BB74-5B8F9101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C2CAF-DF91-4710-BB74-5B8F910161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0025"/>
            <a:ext cx="9753600" cy="72580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Давай повторим: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7299"/>
            <a:ext cx="9144000" cy="128588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Чем текстовый документ на бумажном носителе отличается от  электронного документа?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be.itu.edu.tr/%7Ehatice.gokcan/images/TextEdit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305170" cy="3305170"/>
          </a:xfrm>
          <a:prstGeom prst="rect">
            <a:avLst/>
          </a:prstGeom>
          <a:noFill/>
        </p:spPr>
      </p:pic>
      <p:pic>
        <p:nvPicPr>
          <p:cNvPr id="1030" name="Picture 6" descr="http://www.1562.kharkov.ua/images/news/2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286466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7859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</a:rPr>
              <a:t>Архив – это ____________ с полками </a:t>
            </a:r>
            <a:r>
              <a:rPr lang="ru-RU" sz="3200" b="1" dirty="0" err="1" smtClean="0">
                <a:solidFill>
                  <a:srgbClr val="002060"/>
                </a:solidFill>
                <a:effectLst/>
              </a:rPr>
              <a:t>и___________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. </a:t>
            </a:r>
            <a:br>
              <a:rPr lang="ru-RU" sz="3200" b="1" dirty="0" smtClean="0">
                <a:solidFill>
                  <a:srgbClr val="002060"/>
                </a:solidFill>
                <a:effectLst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</a:rPr>
              <a:t>Все _____________ расположены по каталогам, по рубрикам, в ______________ или хронологическом порядке для их быстрого </a:t>
            </a:r>
            <a:r>
              <a:rPr lang="ru-RU" sz="3200" b="1" dirty="0" smtClean="0">
                <a:solidFill>
                  <a:srgbClr val="00B0F0"/>
                </a:solidFill>
                <a:effectLst/>
              </a:rPr>
              <a:t>поиска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.</a:t>
            </a:r>
            <a:endParaRPr lang="ru-RU" sz="32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7442" t="10256" r="4736" b="7692"/>
          <a:stretch>
            <a:fillRect/>
          </a:stretch>
        </p:blipFill>
        <p:spPr bwMode="auto">
          <a:xfrm>
            <a:off x="285720" y="2428868"/>
            <a:ext cx="3286148" cy="22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http://www.akiservicios.com/images/inici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00306"/>
            <a:ext cx="3357554" cy="22567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00562" y="4714884"/>
            <a:ext cx="21132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помещение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714884"/>
            <a:ext cx="168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шкафами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5072074"/>
            <a:ext cx="195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документы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5143512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алфавитном</a:t>
            </a:r>
            <a:endParaRPr lang="ru-RU" sz="2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3368 -0.6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67587 -0.6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60885 -0.59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6233 -0.540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774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Подумай, как называется современное место </a:t>
            </a:r>
            <a:r>
              <a:rPr lang="ru-RU" sz="36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поиска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электронных документов?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81" name="Picture 5" descr="http://s.4pda.ru/wp-content/uploads/2012/10/6036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31616" cy="521495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642918"/>
            <a:ext cx="914400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В компьютерной сети Интернет можно </a:t>
            </a:r>
            <a:r>
              <a:rPr lang="ru-RU" sz="4000" b="1" dirty="0" smtClean="0">
                <a:solidFill>
                  <a:srgbClr val="00B0F0"/>
                </a:solidFill>
                <a:effectLst/>
                <a:latin typeface="+mj-lt"/>
                <a:ea typeface="+mj-ea"/>
                <a:cs typeface="+mj-cs"/>
              </a:rPr>
              <a:t>искать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электронные документы.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выполнить </a:t>
            </a:r>
            <a:r>
              <a:rPr lang="ru-RU" sz="36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поиск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документа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Интернете?   Выбери нужное.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000372"/>
            <a:ext cx="8429684" cy="25003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3500438"/>
            <a:ext cx="8182004" cy="22145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Сказать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Прочитать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Написать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Нарисовать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http://s.4pda.ru/wp-content/uploads/2012/10/603646.png"/>
          <p:cNvPicPr>
            <a:picLocks noChangeAspect="1" noChangeArrowheads="1"/>
          </p:cNvPicPr>
          <p:nvPr/>
        </p:nvPicPr>
        <p:blipFill>
          <a:blip r:embed="rId3"/>
          <a:srcRect l="2512" t="42466" r="7056" b="39726"/>
          <a:stretch>
            <a:fillRect/>
          </a:stretch>
        </p:blipFill>
        <p:spPr bwMode="auto">
          <a:xfrm>
            <a:off x="214282" y="2214554"/>
            <a:ext cx="864399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46B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46B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Обведи слова, которые помогут </a:t>
            </a:r>
            <a:r>
              <a:rPr lang="ru-RU" sz="28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отыскать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Интернете «Сказку о рыбаке и рыбке» А.С. Пушкина? Объясни.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http://s.4pda.ru/wp-content/uploads/2012/10/603646.png"/>
          <p:cNvPicPr>
            <a:picLocks noChangeAspect="1" noChangeArrowheads="1"/>
          </p:cNvPicPr>
          <p:nvPr/>
        </p:nvPicPr>
        <p:blipFill>
          <a:blip r:embed="rId3"/>
          <a:srcRect l="2512" t="42466" r="7056" b="39726"/>
          <a:stretch>
            <a:fillRect/>
          </a:stretch>
        </p:blipFill>
        <p:spPr bwMode="auto">
          <a:xfrm>
            <a:off x="214282" y="1714488"/>
            <a:ext cx="8643998" cy="121444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00438"/>
            <a:ext cx="3571932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Пушкин А.С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Сказка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Сказка Пушкина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Сказка о рыбаке и рыбке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 l="45313" t="39583" r="19531" b="23958"/>
          <a:stretch>
            <a:fillRect/>
          </a:stretch>
        </p:blipFill>
        <p:spPr bwMode="auto">
          <a:xfrm>
            <a:off x="0" y="3000372"/>
            <a:ext cx="439702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4286248" y="2500306"/>
            <a:ext cx="4524407" cy="971614"/>
            <a:chOff x="4286248" y="2500306"/>
            <a:chExt cx="4524407" cy="971614"/>
          </a:xfrm>
        </p:grpSpPr>
        <p:sp>
          <p:nvSpPr>
            <p:cNvPr id="12" name="TextBox 11"/>
            <p:cNvSpPr txBox="1"/>
            <p:nvPr/>
          </p:nvSpPr>
          <p:spPr>
            <a:xfrm>
              <a:off x="5643570" y="3071810"/>
              <a:ext cx="3167085" cy="40011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Главные (ключевые) слова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Прямая со стрелкой 14"/>
            <p:cNvCxnSpPr>
              <a:stCxn id="12" idx="0"/>
            </p:cNvCxnSpPr>
            <p:nvPr/>
          </p:nvCxnSpPr>
          <p:spPr>
            <a:xfrm rot="16200000" flipV="1">
              <a:off x="5470929" y="1315625"/>
              <a:ext cx="571504" cy="2940865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2143116"/>
            <a:ext cx="657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448799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1372 -0.3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из вас заметил, какое слово мы чаще всего произносили на уроке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( оно  выделено другим цветом)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ww.aptmags.com/wp-content/uploads/2012/08/onsite_2.jpg"/>
          <p:cNvPicPr>
            <a:picLocks noChangeAspect="1" noChangeArrowheads="1"/>
          </p:cNvPicPr>
          <p:nvPr/>
        </p:nvPicPr>
        <p:blipFill>
          <a:blip r:embed="rId3"/>
          <a:srcRect l="7109" t="7126" r="9360" b="19833"/>
          <a:stretch>
            <a:fillRect/>
          </a:stretch>
        </p:blipFill>
        <p:spPr bwMode="auto">
          <a:xfrm>
            <a:off x="3357554" y="3429000"/>
            <a:ext cx="2714644" cy="221457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642918"/>
            <a:ext cx="8229600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400" b="1" baseline="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«Поиск документа»</a:t>
            </a:r>
            <a:endParaRPr kumimoji="0" lang="ru-RU" sz="7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857232"/>
            <a:ext cx="8229600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Какую практическую пользу даст нам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этот урок?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  <p:bldP spid="10" grpId="2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53600" cy="7258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Подчеркни верное: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00438"/>
            <a:ext cx="9144000" cy="20002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Файл – это бумажный  документ.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Файл – это электронный документ.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Файл – это  не документ.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13" descr="http://www.be.itu.edu.tr/~hatice.gokcan/images/TextEdit-icon.png"/>
          <p:cNvPicPr>
            <a:picLocks noChangeAspect="1" noChangeArrowheads="1"/>
          </p:cNvPicPr>
          <p:nvPr/>
        </p:nvPicPr>
        <p:blipFill>
          <a:blip r:embed="rId3"/>
          <a:srcRect l="2367" t="9464" r="7729"/>
          <a:stretch>
            <a:fillRect/>
          </a:stretch>
        </p:blipFill>
        <p:spPr bwMode="auto">
          <a:xfrm>
            <a:off x="285720" y="1357298"/>
            <a:ext cx="2000264" cy="201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kaknado.su/wp-content/uploads/2012/08/yula.jpg"/>
          <p:cNvPicPr>
            <a:picLocks noChangeAspect="1" noChangeArrowheads="1"/>
          </p:cNvPicPr>
          <p:nvPr/>
        </p:nvPicPr>
        <p:blipFill>
          <a:blip r:embed="rId4"/>
          <a:srcRect l="30000" t="18558" r="19545" b="21133"/>
          <a:stretch>
            <a:fillRect/>
          </a:stretch>
        </p:blipFill>
        <p:spPr bwMode="auto">
          <a:xfrm>
            <a:off x="6786578" y="1500174"/>
            <a:ext cx="1714502" cy="180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1562.kharkov.ua/images/news/20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428736"/>
            <a:ext cx="1808378" cy="193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0025"/>
            <a:ext cx="9753600" cy="7258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Соедини стрелками по смыслу: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11" descr="http://citycelebrity.ru/uploads/user_post_pics/28a035190fade08329c272f43c0aba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2777153" cy="20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3714744" y="1643050"/>
            <a:ext cx="2143126" cy="1877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Сказка о </a:t>
            </a:r>
          </a:p>
          <a:p>
            <a:pPr algn="ctr"/>
            <a:r>
              <a:rPr lang="ru-RU" sz="2000" b="1" dirty="0"/>
              <a:t>мертвой </a:t>
            </a:r>
          </a:p>
          <a:p>
            <a:pPr algn="ctr"/>
            <a:r>
              <a:rPr lang="ru-RU" sz="2000" b="1" dirty="0"/>
              <a:t>царевне</a:t>
            </a:r>
          </a:p>
          <a:p>
            <a:pPr algn="ctr"/>
            <a:r>
              <a:rPr lang="ru-RU" sz="2000" b="1" dirty="0"/>
              <a:t> и семи</a:t>
            </a:r>
          </a:p>
          <a:p>
            <a:pPr algn="ctr"/>
            <a:r>
              <a:rPr lang="ru-RU" sz="2000" b="1" dirty="0"/>
              <a:t> богатырях.</a:t>
            </a:r>
          </a:p>
          <a:p>
            <a:pPr algn="ctr"/>
            <a:endParaRPr lang="ru-RU" sz="1600" b="1" dirty="0"/>
          </a:p>
        </p:txBody>
      </p:sp>
      <p:pic>
        <p:nvPicPr>
          <p:cNvPr id="8" name="Picture 13" descr="http://im0-tub-ru.yandex.net/i?id=101376975-36-72&amp;n=21"/>
          <p:cNvPicPr>
            <a:picLocks noChangeAspect="1" noChangeArrowheads="1"/>
          </p:cNvPicPr>
          <p:nvPr/>
        </p:nvPicPr>
        <p:blipFill>
          <a:blip r:embed="rId4"/>
          <a:srcRect l="25000" r="15623"/>
          <a:stretch>
            <a:fillRect/>
          </a:stretch>
        </p:blipFill>
        <p:spPr bwMode="auto">
          <a:xfrm>
            <a:off x="6715140" y="1643050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3571876"/>
            <a:ext cx="195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jpg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571876"/>
            <a:ext cx="215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doc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4790" y="3571876"/>
            <a:ext cx="249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Котёнок.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bmp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4929198"/>
            <a:ext cx="2875146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Текстовый файл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929198"/>
            <a:ext cx="3297056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файл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3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Соедини стрелками по смыслу: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6722" r="47710" b="40239"/>
          <a:stretch>
            <a:fillRect/>
          </a:stretch>
        </p:blipFill>
        <p:spPr bwMode="auto">
          <a:xfrm>
            <a:off x="214282" y="1285860"/>
            <a:ext cx="2615238" cy="257176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r="36234" b="6882"/>
          <a:stretch>
            <a:fillRect/>
          </a:stretch>
        </p:blipFill>
        <p:spPr bwMode="auto">
          <a:xfrm>
            <a:off x="6072198" y="1285860"/>
            <a:ext cx="2857488" cy="264320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r="32659" b="32649"/>
          <a:stretch>
            <a:fillRect/>
          </a:stretch>
        </p:blipFill>
        <p:spPr bwMode="auto">
          <a:xfrm>
            <a:off x="3000364" y="1285860"/>
            <a:ext cx="2857520" cy="259774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57818" y="4429132"/>
            <a:ext cx="3511667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Текстовый редактор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429132"/>
            <a:ext cx="3338414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Звуковой  редактор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5214950"/>
            <a:ext cx="4023345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 редактор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Организуй </a:t>
            </a:r>
            <a:r>
              <a:rPr lang="ru-RU" sz="36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поиск документа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по описанию: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4572000" cy="18573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На третьей полке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С  </a:t>
            </a:r>
            <a:r>
              <a:rPr lang="ru-RU" b="1" dirty="0" err="1" smtClean="0">
                <a:solidFill>
                  <a:srgbClr val="002060"/>
                </a:solidFill>
              </a:rPr>
              <a:t>голубой</a:t>
            </a:r>
            <a:r>
              <a:rPr lang="ru-RU" b="1" dirty="0" smtClean="0">
                <a:solidFill>
                  <a:srgbClr val="002060"/>
                </a:solidFill>
              </a:rPr>
              <a:t> обложкой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С номером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57752" y="1214422"/>
            <a:ext cx="3357586" cy="4429156"/>
          </a:xfrm>
          <a:prstGeom prst="rect">
            <a:avLst/>
          </a:prstGeom>
          <a:solidFill>
            <a:srgbClr val="F79646"/>
          </a:solidFill>
          <a:ln w="38100">
            <a:solidFill>
              <a:srgbClr val="51350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4857752" y="2146299"/>
            <a:ext cx="3357586" cy="0"/>
          </a:xfrm>
          <a:prstGeom prst="straightConnector1">
            <a:avLst/>
          </a:prstGeom>
          <a:noFill/>
          <a:ln w="53975">
            <a:solidFill>
              <a:srgbClr val="51350F"/>
            </a:solidFill>
            <a:round/>
            <a:headEnd/>
            <a:tailEnd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4857752" y="3056249"/>
            <a:ext cx="3357586" cy="0"/>
          </a:xfrm>
          <a:prstGeom prst="straightConnector1">
            <a:avLst/>
          </a:prstGeom>
          <a:noFill/>
          <a:ln w="53975">
            <a:solidFill>
              <a:srgbClr val="51350F"/>
            </a:solidFill>
            <a:round/>
            <a:headEnd/>
            <a:tailEnd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4857752" y="3922347"/>
            <a:ext cx="3357586" cy="0"/>
          </a:xfrm>
          <a:prstGeom prst="straightConnector1">
            <a:avLst/>
          </a:prstGeom>
          <a:noFill/>
          <a:ln w="53975">
            <a:solidFill>
              <a:srgbClr val="51350F"/>
            </a:solidFill>
            <a:round/>
            <a:headEnd/>
            <a:tailEnd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4857752" y="4788444"/>
            <a:ext cx="3357586" cy="0"/>
          </a:xfrm>
          <a:prstGeom prst="straightConnector1">
            <a:avLst/>
          </a:prstGeom>
          <a:noFill/>
          <a:ln w="53975">
            <a:solidFill>
              <a:srgbClr val="51350F"/>
            </a:solidFill>
            <a:round/>
            <a:headEnd/>
            <a:tailEnd/>
          </a:ln>
        </p:spPr>
      </p:cxnSp>
      <p:sp>
        <p:nvSpPr>
          <p:cNvPr id="1032" name="Rectangle 8"/>
          <p:cNvSpPr>
            <a:spLocks noChangeArrowheads="1"/>
          </p:cNvSpPr>
          <p:nvPr/>
        </p:nvSpPr>
        <p:spPr bwMode="auto">
          <a:xfrm rot="20298704">
            <a:off x="5491259" y="1313091"/>
            <a:ext cx="354764" cy="7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Б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20325667">
            <a:off x="5035134" y="1313091"/>
            <a:ext cx="354764" cy="7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20325667">
            <a:off x="5998064" y="1313091"/>
            <a:ext cx="354764" cy="7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В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846172">
            <a:off x="7695862" y="2244968"/>
            <a:ext cx="354764" cy="74550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1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110547">
            <a:off x="7201727" y="2244968"/>
            <a:ext cx="354764" cy="745502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2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005258">
            <a:off x="6682252" y="2244968"/>
            <a:ext cx="354764" cy="745502"/>
          </a:xfrm>
          <a:prstGeom prst="rect">
            <a:avLst/>
          </a:prstGeom>
          <a:solidFill>
            <a:srgbClr val="E5B8B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3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389898" y="3119836"/>
            <a:ext cx="354764" cy="745502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946443" y="3119836"/>
            <a:ext cx="354764" cy="745502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846023" y="3119836"/>
            <a:ext cx="354764" cy="745502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860574" y="3119836"/>
            <a:ext cx="354764" cy="74550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404449" y="3119836"/>
            <a:ext cx="354764" cy="745502"/>
          </a:xfrm>
          <a:prstGeom prst="rect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929454" y="3143248"/>
            <a:ext cx="354764" cy="745502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5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 rot="20298704">
            <a:off x="6454189" y="3977163"/>
            <a:ext cx="354764" cy="7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Б1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20325667">
            <a:off x="5998064" y="3977163"/>
            <a:ext cx="354764" cy="7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А1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 rot="20325667">
            <a:off x="6960995" y="3977163"/>
            <a:ext cx="354764" cy="7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В1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6429388" y="3143248"/>
            <a:ext cx="354764" cy="745502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Содержимое 4"/>
          <p:cNvSpPr txBox="1">
            <a:spLocks/>
          </p:cNvSpPr>
          <p:nvPr/>
        </p:nvSpPr>
        <p:spPr>
          <a:xfrm>
            <a:off x="214282" y="1357298"/>
            <a:ext cx="4572000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 место  хранения документа.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43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Подумай, а где ещё можно хранить документы,?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14282" y="2000240"/>
            <a:ext cx="2928958" cy="163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://www.lastik24.ru/static/uploaded/images/catalog/large/31740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376478" cy="1636871"/>
          </a:xfrm>
          <a:prstGeom prst="rect">
            <a:avLst/>
          </a:prstGeom>
          <a:noFill/>
        </p:spPr>
      </p:pic>
      <p:pic>
        <p:nvPicPr>
          <p:cNvPr id="2058" name="Picture 10" descr="http://www.insofta.com/tml12/vista-artistic-icons/preview/document-box-import.png"/>
          <p:cNvPicPr>
            <a:picLocks noChangeAspect="1" noChangeArrowheads="1"/>
          </p:cNvPicPr>
          <p:nvPr/>
        </p:nvPicPr>
        <p:blipFill>
          <a:blip r:embed="rId5"/>
          <a:srcRect r="39573"/>
          <a:stretch>
            <a:fillRect/>
          </a:stretch>
        </p:blipFill>
        <p:spPr bwMode="auto">
          <a:xfrm>
            <a:off x="3786182" y="1928802"/>
            <a:ext cx="1932811" cy="2046492"/>
          </a:xfrm>
          <a:prstGeom prst="rect">
            <a:avLst/>
          </a:prstGeom>
          <a:noFill/>
        </p:spPr>
      </p:pic>
      <p:pic>
        <p:nvPicPr>
          <p:cNvPr id="2060" name="Picture 12" descr="http://cloud3.lbox.me/images/384x384/201110/boites-de-rangement-magazine-boite-a-documents_jwwile13200455730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714752"/>
            <a:ext cx="2357454" cy="1785950"/>
          </a:xfrm>
          <a:prstGeom prst="rect">
            <a:avLst/>
          </a:prstGeom>
          <a:noFill/>
        </p:spPr>
      </p:pic>
      <p:pic>
        <p:nvPicPr>
          <p:cNvPr id="2064" name="Picture 16" descr="http://ug.ru/uploads/images/news/3820/large/notitle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786190"/>
            <a:ext cx="2857520" cy="1785949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000504"/>
            <a:ext cx="226744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хранить документы, чтобы не затруднять  их  </a:t>
            </a:r>
            <a:r>
              <a:rPr lang="ru-RU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поиск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http://www.vladtime.ru/uploads/posts/1299663480_arhiv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928958" cy="1760050"/>
          </a:xfrm>
          <a:prstGeom prst="rect">
            <a:avLst/>
          </a:prstGeom>
          <a:noFill/>
        </p:spPr>
      </p:pic>
      <p:pic>
        <p:nvPicPr>
          <p:cNvPr id="6150" name="Picture 6" descr="http://media.smithsonianmag.com/images/documents-Guatemala-police-station-archive-6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2999685" cy="1643073"/>
          </a:xfrm>
          <a:prstGeom prst="rect">
            <a:avLst/>
          </a:prstGeom>
          <a:noFill/>
        </p:spPr>
      </p:pic>
      <p:pic>
        <p:nvPicPr>
          <p:cNvPr id="6152" name="Picture 8" descr="http://farm6.static.flickr.com/5049/5251666947_618401e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928802"/>
            <a:ext cx="4643470" cy="362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Отгадай загадку и узнаешь, в каком учреждении хранятся книги.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76664" y="1785926"/>
            <a:ext cx="506733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b="1" dirty="0" smtClean="0">
                <a:solidFill>
                  <a:srgbClr val="002060"/>
                </a:solidFill>
              </a:rPr>
              <a:t>Где писателям уют?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Где их помнят, любят, ждут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И заносят в картотеки?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Скажем, где?             </a:t>
            </a:r>
            <a:r>
              <a:rPr lang="ru-RU" sz="3000" b="1" dirty="0" smtClean="0"/>
              <a:t>      </a:t>
            </a:r>
            <a:endParaRPr lang="ru-RU" sz="3000" b="1" dirty="0"/>
          </a:p>
        </p:txBody>
      </p:sp>
      <p:pic>
        <p:nvPicPr>
          <p:cNvPr id="5122" name="Picture 2" descr="http://zakon.vladnews.ru/uploads/akimov/201210/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857364"/>
            <a:ext cx="3994218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242886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786190"/>
            <a:ext cx="274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(в библиотеке)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Рабочий стол\шаблоны\Детские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001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Прочитай слово справа налево и узнаешь название учреждения, где можно </a:t>
            </a:r>
            <a:r>
              <a:rPr lang="ru-RU" sz="32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поискать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исторические </a:t>
            </a:r>
            <a:r>
              <a:rPr lang="ru-RU" sz="32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документы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2214554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А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2214554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Р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214554"/>
            <a:ext cx="862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Х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214554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И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214554"/>
            <a:ext cx="875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В</a:t>
            </a:r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bulk.destructoid.com/ul/user/2/25841-118101-610xjpg-468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471387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1.48148E-6 L -0.14965 -0.09329 C -0.17899 -0.11435 -0.22274 -0.12593 -0.2684 -0.12593 C -0.32048 -0.12593 -0.36215 -0.11435 -0.39149 -0.09329 L -0.53125 1.481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13837 0.10092 C 0.16754 0.12361 0.21094 0.13657 0.25608 0.13657 C 0.30782 0.13657 0.34896 0.12361 0.37813 0.10092 L 0.51667 1.48148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1.48148E-6 L -0.06684 -0.07014 C -0.08142 -0.08588 -0.10295 -0.09445 -0.12552 -0.09445 C -0.15139 -0.09445 -0.17188 -0.08588 -0.18646 -0.07014 L -0.25538 1.48148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1.48148E-6 L 0.07171 0.06204 C 0.08629 0.07592 0.10816 0.08403 0.13091 0.08403 C 0.15677 0.08403 0.17761 0.07592 0.19219 0.06204 L 0.26198 1.48148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281</Words>
  <PresentationFormat>Экран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Давай повторим:</vt:lpstr>
      <vt:lpstr>Подчеркни верное:</vt:lpstr>
      <vt:lpstr>Соедини стрелками по смыслу:</vt:lpstr>
      <vt:lpstr>Соедини стрелками по смыслу:</vt:lpstr>
      <vt:lpstr>Организуй поиск документа по описанию:</vt:lpstr>
      <vt:lpstr>Подумай, а где ещё можно хранить документы,?</vt:lpstr>
      <vt:lpstr>Как хранить документы, чтобы не затруднять  их  поиск?</vt:lpstr>
      <vt:lpstr>Отгадай загадку и узнаешь, в каком учреждении хранятся книги.</vt:lpstr>
      <vt:lpstr>Прочитай слово справа налево и узнаешь название учреждения, где можно поискать исторические документы:</vt:lpstr>
      <vt:lpstr>Архив – это ____________ с полками и___________.  Все _____________ расположены по каталогам, по рубрикам, в ______________ или хронологическом порядке для их быстрого поиска.</vt:lpstr>
      <vt:lpstr>Подумай, как называется современное место поиска электронных документов?</vt:lpstr>
      <vt:lpstr>Как выполнить поиск документа в Интернете?   Выбери нужное.</vt:lpstr>
      <vt:lpstr>Обведи слова, которые помогут отыскать  в Интернете «Сказку о рыбаке и рыбке» А.С. Пушкина? Объясни.</vt:lpstr>
      <vt:lpstr>Кто из вас заметил, какое слово мы чаще всего произносили на уроке ( оно  выделено другим цветом)?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повторим:</dc:title>
  <cp:lastModifiedBy>nataly</cp:lastModifiedBy>
  <cp:revision>36</cp:revision>
  <dcterms:modified xsi:type="dcterms:W3CDTF">2012-10-06T14:10:19Z</dcterms:modified>
</cp:coreProperties>
</file>