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56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2D"/>
    <a:srgbClr val="C7D636"/>
    <a:srgbClr val="F35F0D"/>
    <a:srgbClr val="A31529"/>
    <a:srgbClr val="005696"/>
    <a:srgbClr val="890980"/>
    <a:srgbClr val="F1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86043-771E-4776-B301-F800147F5C8C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F3FCE9-F5E4-4F60-9D63-71EB6DC5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14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8AC7-1995-4672-9258-1A5E5D8DFF0F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250E-556E-48B2-8A5C-FAC8E302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AB15-5BC5-430B-8F63-F7131F76B2EE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6056-5679-43F4-93AC-0F190A538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52F4-A8F3-4A57-B238-9AFE52B250E2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7793-8E74-4662-B498-C2136D6B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E0BB-32A7-4D72-B1DB-8C85CA61F79F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35F-8548-45FA-A9E3-7512F3A16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424C-8B44-49F4-A46C-EA22A80A83A9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3A7C-0F58-4F18-8702-8C069E899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7AAF-1925-4834-A637-D2676853B802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0F69-EC89-4A74-8322-796AEEE53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ABCA-81E7-4A8D-AA05-838C43C3946E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EB8A-D830-46B5-9848-43E250D15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B384-186C-4A41-B73C-C5CB4A314323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C806-3B29-4A53-A6ED-DBD65B1DC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F4C2-3B4D-4CD6-90B2-DC3D3DB7026E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F559-1955-4B6F-B546-7C74A69F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970-4EF0-4445-A37A-FC9988089AB6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C621-FD55-4D31-90AC-AB4727035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5443-9626-419A-98D8-3BE679B8E69C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8966-D68F-4714-A9AE-7E2AC0A3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6971A-43A7-4711-BAF8-E07C2F77D523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90CF0-86C6-4149-95DD-20DD6E26F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Повторение: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Какие это данные?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4A329-BE48-44C7-84AD-B4434A9AF44B}" type="slidenum">
              <a:rPr lang="ru-RU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912149"/>
          <a:ext cx="9144000" cy="49458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14942"/>
                <a:gridCol w="3929058"/>
              </a:tblGrid>
              <a:tr h="17207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«Сказка о мёртвой царевне и семи богатырях»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2013713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119477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1,7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29322" y="2143116"/>
            <a:ext cx="2315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екстовые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071942"/>
            <a:ext cx="2817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графические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5715016"/>
            <a:ext cx="2239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числовые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://img-fotki.yandex.ru/get/5411/38229061.61/0_60f54_1a3a485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43314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Подумай, как были созданы  первые напечатанные документы?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00034" y="1714488"/>
          <a:ext cx="2928958" cy="443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Фотография Photo Editor" r:id="rId3" imgW="5477640" imgH="8295238" progId="">
                  <p:embed/>
                </p:oleObj>
              </mc:Choice>
              <mc:Fallback>
                <p:oleObj name="Фотография Photo Editor" r:id="rId3" imgW="5477640" imgH="82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714488"/>
                        <a:ext cx="2928958" cy="443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28" descr="гутенберг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3857620" y="1643050"/>
            <a:ext cx="4891378" cy="45720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Интересный факт: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57620" y="1571612"/>
            <a:ext cx="48577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Первый напечатанный документ появился в Германии в 15 веке.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4" descr="http://www.what-this.ru/assets/images/otkritiya/pechatnii-stan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86124"/>
            <a:ext cx="3714776" cy="3114697"/>
          </a:xfrm>
          <a:prstGeom prst="rect">
            <a:avLst/>
          </a:prstGeom>
          <a:noFill/>
        </p:spPr>
      </p:pic>
      <p:pic>
        <p:nvPicPr>
          <p:cNvPr id="12" name="Picture 6" descr="страница книги из типографии Фед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714488"/>
            <a:ext cx="2869734" cy="4500594"/>
          </a:xfrm>
          <a:prstGeom prst="rect">
            <a:avLst/>
          </a:prstGeom>
          <a:noFill/>
        </p:spPr>
      </p:pic>
      <p:pic>
        <p:nvPicPr>
          <p:cNvPr id="13" name="Picture 22" descr="2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571876"/>
            <a:ext cx="2263767" cy="302749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857620" y="1714488"/>
            <a:ext cx="48577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Первые напечатанные книги  на Руси были созданы в 16 веке.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Их создал Иван Фёдоров.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9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Сравни рисунки. Найди между ними связь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4580" name="Picture 4" descr="http://img.positronica.ru/items/656972_v0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929198"/>
            <a:ext cx="2214578" cy="1635604"/>
          </a:xfrm>
          <a:prstGeom prst="rect">
            <a:avLst/>
          </a:prstGeom>
          <a:noFill/>
        </p:spPr>
      </p:pic>
      <p:pic>
        <p:nvPicPr>
          <p:cNvPr id="47106" name="Picture 2" descr="http://www.sevgilimeozel.com/FB,66983,42,mont-blanc-10456-mont-blanc-kalem-mont-bla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643338" cy="32971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43372" y="150017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6" descr="http://img0.liveinternet.ru/images/attach/c/2/83/99/83099770_1328226423_inkw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3656596" cy="33575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 t="4792" b="8945"/>
          <a:stretch>
            <a:fillRect/>
          </a:stretch>
        </p:blipFill>
        <p:spPr bwMode="auto">
          <a:xfrm>
            <a:off x="428596" y="1500174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http://900igr.net/datai/geografija/Nemetskij-jazyk/0014-029-Prichina-6.-Innovatsi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500174"/>
            <a:ext cx="3643338" cy="33980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4578" name="Picture 2" descr="http://sokal.lviv.ua/buy_sale_img/13222325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143504" y="1500174"/>
            <a:ext cx="3643370" cy="3357586"/>
          </a:xfrm>
          <a:prstGeom prst="rect">
            <a:avLst/>
          </a:prstGeom>
          <a:noFill/>
        </p:spPr>
      </p:pic>
      <p:pic>
        <p:nvPicPr>
          <p:cNvPr id="24582" name="Picture 6" descr="http://www.hhh.umn.edu/img/assets/23536/typewrit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500174"/>
            <a:ext cx="3643338" cy="33400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Самое важное: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4718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Документ – это _____________ информации 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с  записями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или _____________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о  фактах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событиях и __________.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1905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Назначение  документа  - _____________ информацию.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6000768"/>
            <a:ext cx="1814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46E2D"/>
                </a:solidFill>
              </a:rPr>
              <a:t>источник</a:t>
            </a:r>
            <a:endParaRPr lang="ru-RU" sz="2800" b="1" dirty="0">
              <a:solidFill>
                <a:srgbClr val="246E2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643578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46E2D"/>
                </a:solidFill>
              </a:rPr>
              <a:t>рисунками</a:t>
            </a:r>
            <a:endParaRPr lang="ru-RU" sz="2800" b="1" dirty="0">
              <a:solidFill>
                <a:srgbClr val="246E2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715016"/>
            <a:ext cx="188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46E2D"/>
                </a:solidFill>
              </a:rPr>
              <a:t>явлениях</a:t>
            </a:r>
            <a:endParaRPr lang="ru-RU" sz="2800" b="1" dirty="0">
              <a:solidFill>
                <a:srgbClr val="246E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5929330"/>
            <a:ext cx="204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46E2D"/>
                </a:solidFill>
              </a:rPr>
              <a:t>сохранять</a:t>
            </a:r>
            <a:endParaRPr lang="ru-RU" sz="2800" b="1" dirty="0">
              <a:solidFill>
                <a:srgbClr val="246E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51 -0.6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19826 -0.51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07 -0.46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6893 -0.32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2857500" cy="47625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3E0BB-32A7-4D72-B1DB-8C85CA61F79F}" type="datetime1">
              <a:rPr lang="ru-RU" smtClean="0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4123" y="2356138"/>
            <a:ext cx="28921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РТ № 2</a:t>
            </a:r>
          </a:p>
          <a:p>
            <a:r>
              <a:rPr lang="ru-RU" sz="4800" b="1" dirty="0" smtClean="0"/>
              <a:t>П</a:t>
            </a:r>
            <a:r>
              <a:rPr lang="ru-RU" sz="4800" b="1" dirty="0" smtClean="0"/>
              <a:t>. 16</a:t>
            </a:r>
          </a:p>
          <a:p>
            <a:r>
              <a:rPr lang="ru-RU" sz="4800" b="1" dirty="0" smtClean="0"/>
              <a:t>С. 41 - 43</a:t>
            </a:r>
            <a:endParaRPr lang="ru-RU" sz="4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36854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Задания в тетради: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9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18585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Воспользуйся кодировочной таблицей  и закодируй слово «Ученик».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Какое это кодирование?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Повторение: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357562"/>
          <a:ext cx="9144000" cy="1428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00166" y="5143512"/>
            <a:ext cx="6357982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десятичное </a:t>
            </a:r>
            <a:r>
              <a:rPr lang="ru-RU" sz="2800" dirty="0" smtClean="0">
                <a:solidFill>
                  <a:schemeClr val="tx1"/>
                </a:solidFill>
              </a:rPr>
              <a:t>кодирование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71451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Воспользуйся кодировочной таблицей  и закодируй слово «Школа».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Какое это кодирование?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Повторение: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" y="3286124"/>
          <a:ext cx="9144000" cy="1428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Ш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000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1010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1011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1111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11001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5143512"/>
            <a:ext cx="8572560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двоичное кодирование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28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Определи  буквы, соответствующие цифрам и узнай тему урока.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4000" cy="50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 rot="655611">
            <a:off x="800072" y="8572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547773" y="47079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1786811" y="72331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Куб 9"/>
          <p:cNvSpPr/>
          <p:nvPr/>
        </p:nvSpPr>
        <p:spPr>
          <a:xfrm rot="197207">
            <a:off x="4171220" y="5314237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6191011" y="5190888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2747677" y="33066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5201060" y="5201068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6555103" y="54277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2312991" y="5384835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599717" y="98759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72330" y="5214950"/>
            <a:ext cx="1214446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538400">
            <a:off x="3643745" y="71878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3243755" y="5386903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4572000" y="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22" name="Куб 21"/>
          <p:cNvSpPr/>
          <p:nvPr/>
        </p:nvSpPr>
        <p:spPr>
          <a:xfrm>
            <a:off x="1714480" y="164305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963488">
            <a:off x="4333623" y="1476110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 rot="21393800">
            <a:off x="5315457" y="1457813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уб 24"/>
          <p:cNvSpPr/>
          <p:nvPr/>
        </p:nvSpPr>
        <p:spPr>
          <a:xfrm rot="197207">
            <a:off x="6314360" y="1456585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Куб 25"/>
          <p:cNvSpPr/>
          <p:nvPr/>
        </p:nvSpPr>
        <p:spPr>
          <a:xfrm rot="21177302">
            <a:off x="271840" y="5343945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уб 26"/>
          <p:cNvSpPr/>
          <p:nvPr/>
        </p:nvSpPr>
        <p:spPr>
          <a:xfrm rot="197207">
            <a:off x="1242262" y="5314237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img-fotki.yandex.ru/get/4513/andrejvedin.4c/0_5abd8_57b4956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643182"/>
            <a:ext cx="3405178" cy="255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Как одним словом назвать, то что ты видишь?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2" descr="http://pomogite-pavlu.narod.ru/img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2071670" cy="2900338"/>
          </a:xfrm>
          <a:prstGeom prst="rect">
            <a:avLst/>
          </a:prstGeom>
          <a:noFill/>
        </p:spPr>
      </p:pic>
      <p:pic>
        <p:nvPicPr>
          <p:cNvPr id="19458" name="Picture 2" descr="http://im5-tub-ru.yandex.net/i?id=65048419-1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790368" cy="221457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857628"/>
            <a:ext cx="1714512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spravka78.spb.ru/i/content/cert-hospital/cert-hospit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3196582" cy="2141711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3006" r="2304" b="6204"/>
          <a:stretch>
            <a:fillRect/>
          </a:stretch>
        </p:blipFill>
        <p:spPr bwMode="auto">
          <a:xfrm>
            <a:off x="5714976" y="1500174"/>
            <a:ext cx="3429024" cy="23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://im0-tub-ru.yandex.net/i?id=124508097-05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572008"/>
            <a:ext cx="2500330" cy="17859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Какую информацию несёт каждый документ?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Вспомни названия этих документов. Расскажи, какую информацию  они несут?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1508" name="Picture 4" descr="http://img1.liveinternet.ru/images/attach/c/3/77/857/77857837_Obraschenie_M_I_Kutuzova_k_voyskam_nakanune_Borodinskogo_srazheniyaYUAtl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4369120" cy="2658922"/>
          </a:xfrm>
          <a:prstGeom prst="rect">
            <a:avLst/>
          </a:prstGeom>
          <a:noFill/>
        </p:spPr>
      </p:pic>
      <p:pic>
        <p:nvPicPr>
          <p:cNvPr id="21510" name="Picture 6" descr="http://pushkin.ru/images/stories/afisha/kot-v-sapogah.jpg"/>
          <p:cNvPicPr>
            <a:picLocks noChangeAspect="1" noChangeArrowheads="1"/>
          </p:cNvPicPr>
          <p:nvPr/>
        </p:nvPicPr>
        <p:blipFill>
          <a:blip r:embed="rId3"/>
          <a:srcRect b="4999"/>
          <a:stretch>
            <a:fillRect/>
          </a:stretch>
        </p:blipFill>
        <p:spPr bwMode="auto">
          <a:xfrm>
            <a:off x="285720" y="1857364"/>
            <a:ext cx="2757237" cy="3929090"/>
          </a:xfrm>
          <a:prstGeom prst="rect">
            <a:avLst/>
          </a:prstGeom>
          <a:noFill/>
        </p:spPr>
      </p:pic>
      <p:pic>
        <p:nvPicPr>
          <p:cNvPr id="21512" name="Picture 8" descr="http://geo.historic.ru/relief/pic/map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14291"/>
            <a:ext cx="4871977" cy="2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Подумай, почему наскальные рисунки, карту на пергаменте, древнюю и современную книгу можно назвать документом?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6" name="Picture 2" descr="http://www.artprojekt.ru/Gallery/primitive/pic/0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4357718" cy="2938348"/>
          </a:xfrm>
          <a:prstGeom prst="rect">
            <a:avLst/>
          </a:prstGeom>
          <a:noFill/>
        </p:spPr>
      </p:pic>
      <p:pic>
        <p:nvPicPr>
          <p:cNvPr id="7" name="Picture 8" descr="http://www.teniski.eu/newimage/posters/1230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775" y="1428736"/>
            <a:ext cx="3324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grafamania.net/uploads/posts/2009-01/1231451886_3-rolls.jpg"/>
          <p:cNvPicPr>
            <a:picLocks noChangeAspect="1" noChangeArrowheads="1"/>
          </p:cNvPicPr>
          <p:nvPr/>
        </p:nvPicPr>
        <p:blipFill>
          <a:blip r:embed="rId4"/>
          <a:srcRect t="47813" b="1562"/>
          <a:stretch>
            <a:fillRect/>
          </a:stretch>
        </p:blipFill>
        <p:spPr bwMode="auto">
          <a:xfrm>
            <a:off x="0" y="4429132"/>
            <a:ext cx="3000396" cy="2197411"/>
          </a:xfrm>
          <a:prstGeom prst="rect">
            <a:avLst/>
          </a:prstGeom>
          <a:noFill/>
        </p:spPr>
      </p:pic>
      <p:pic>
        <p:nvPicPr>
          <p:cNvPr id="1028" name="Picture 4" descr="http://student.pp.ua/1988.jpg"/>
          <p:cNvPicPr>
            <a:picLocks noChangeAspect="1" noChangeArrowheads="1"/>
          </p:cNvPicPr>
          <p:nvPr/>
        </p:nvPicPr>
        <p:blipFill>
          <a:blip r:embed="rId5"/>
          <a:srcRect l="2813" t="12500" r="4374" b="17499"/>
          <a:stretch>
            <a:fillRect/>
          </a:stretch>
        </p:blipFill>
        <p:spPr bwMode="auto">
          <a:xfrm>
            <a:off x="3143240" y="4643446"/>
            <a:ext cx="2602384" cy="171451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Интересный факт: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357298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старину важные документы хранили в сундуках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ларчиках.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://e-xpedition.by/data/vprodaze8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86035"/>
            <a:ext cx="3714776" cy="3946950"/>
          </a:xfrm>
          <a:prstGeom prst="rect">
            <a:avLst/>
          </a:prstGeom>
          <a:noFill/>
        </p:spPr>
      </p:pic>
      <p:pic>
        <p:nvPicPr>
          <p:cNvPr id="1032" name="Picture 8" descr="http://img-fotki.yandex.ru/get/6206/37523650.14/0_7f7a1_f6e189e4_-1-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786034"/>
            <a:ext cx="361949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Рассмотри рисунки. Объясни, как были созданы самые древние документы?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F35F-8548-45FA-A9E3-7512F3A16FD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1357298"/>
            <a:ext cx="3071802" cy="267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http://img0.liveinternet.ru/images/attach/c/2/83/99/83099770_1328226423_ink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14818"/>
            <a:ext cx="3714776" cy="2333848"/>
          </a:xfrm>
          <a:prstGeom prst="rect">
            <a:avLst/>
          </a:prstGeom>
          <a:noFill/>
        </p:spPr>
      </p:pic>
      <p:pic>
        <p:nvPicPr>
          <p:cNvPr id="22536" name="Picture 8" descr="http://img0.liveinternet.ru/images/attach/c/4/81/252/81252304_3518263_isaiahscro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4389252" cy="2322928"/>
          </a:xfrm>
          <a:prstGeom prst="rect">
            <a:avLst/>
          </a:prstGeom>
          <a:noFill/>
        </p:spPr>
      </p:pic>
      <p:pic>
        <p:nvPicPr>
          <p:cNvPr id="10" name="Picture 1027" descr="письменные принадлежнос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298"/>
            <a:ext cx="3786182" cy="296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очу всё знать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хочу всё знать!</Template>
  <TotalTime>258</TotalTime>
  <Words>285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хочу всё знать!</vt:lpstr>
      <vt:lpstr>Фотография Photo Editor</vt:lpstr>
      <vt:lpstr>Повторение:</vt:lpstr>
      <vt:lpstr>Повторение:</vt:lpstr>
      <vt:lpstr>Повторение:</vt:lpstr>
      <vt:lpstr>Определи  буквы, соответствующие цифрам и узнай тему урока.</vt:lpstr>
      <vt:lpstr>Презентация PowerPoint</vt:lpstr>
      <vt:lpstr>Как одним словом назвать, то что ты видишь?</vt:lpstr>
      <vt:lpstr>Вспомни названия этих документов. Расскажи, какую информацию  они несут?</vt:lpstr>
      <vt:lpstr>Подумай, почему наскальные рисунки, карту на пергаменте, древнюю и современную книгу можно назвать документом?</vt:lpstr>
      <vt:lpstr>Рассмотри рисунки. Объясни, как были созданы самые древние документы?</vt:lpstr>
      <vt:lpstr>Подумай, как были созданы  первые напечатанные документы?</vt:lpstr>
      <vt:lpstr>Сравни рисунки. Найди между ними связь</vt:lpstr>
      <vt:lpstr>Самое важное: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Повторение:</dc:title>
  <dc:creator>Helen</dc:creator>
  <dc:description>http://aida.ucoz.ru</dc:description>
  <cp:lastModifiedBy>ДОЛААНА</cp:lastModifiedBy>
  <cp:revision>41</cp:revision>
  <dcterms:created xsi:type="dcterms:W3CDTF">2001-01-02T16:40:27Z</dcterms:created>
  <dcterms:modified xsi:type="dcterms:W3CDTF">2020-04-12T14:42:24Z</dcterms:modified>
</cp:coreProperties>
</file>