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00"/>
    <a:srgbClr val="FCFC74"/>
    <a:srgbClr val="7CF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CFC74"/>
                </a:solidFill>
              </a:rPr>
              <a:t>Повторение</a:t>
            </a:r>
            <a:endParaRPr lang="ru-RU" b="1" dirty="0">
              <a:solidFill>
                <a:srgbClr val="FCFC74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428736"/>
            <a:ext cx="8501122" cy="5429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Заполни схему и назови виды  системных программ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2000240"/>
            <a:ext cx="8572560" cy="500066"/>
          </a:xfrm>
          <a:prstGeom prst="roundRect">
            <a:avLst/>
          </a:prstGeom>
          <a:solidFill>
            <a:srgbClr val="7CF0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5000"/>
                </a:solidFill>
              </a:rPr>
              <a:t>Системные программы</a:t>
            </a:r>
            <a:endParaRPr lang="ru-RU" sz="4400" b="1" dirty="0">
              <a:solidFill>
                <a:srgbClr val="005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428728" y="2500306"/>
            <a:ext cx="500066" cy="357190"/>
          </a:xfrm>
          <a:prstGeom prst="downArrow">
            <a:avLst/>
          </a:prstGeom>
          <a:solidFill>
            <a:srgbClr val="005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2857496"/>
            <a:ext cx="3000396" cy="6429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000"/>
                </a:solidFill>
              </a:rPr>
              <a:t>Операционные системы</a:t>
            </a:r>
            <a:endParaRPr lang="ru-RU" sz="2400" b="1" dirty="0">
              <a:solidFill>
                <a:srgbClr val="005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1538" y="3571876"/>
            <a:ext cx="3214710" cy="6429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000"/>
                </a:solidFill>
              </a:rPr>
              <a:t>Программы -</a:t>
            </a:r>
          </a:p>
          <a:p>
            <a:pPr algn="ctr"/>
            <a:r>
              <a:rPr lang="ru-RU" sz="2000" b="1" dirty="0" err="1" smtClean="0">
                <a:solidFill>
                  <a:srgbClr val="005000"/>
                </a:solidFill>
              </a:rPr>
              <a:t>др_____________________</a:t>
            </a:r>
            <a:endParaRPr lang="ru-RU" sz="2000" b="1" dirty="0">
              <a:solidFill>
                <a:srgbClr val="005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57422" y="4286256"/>
            <a:ext cx="3000396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5000"/>
                </a:solidFill>
              </a:rPr>
              <a:t>Программы -</a:t>
            </a:r>
          </a:p>
          <a:p>
            <a:pPr algn="ctr"/>
            <a:r>
              <a:rPr lang="ru-RU" b="1" dirty="0" err="1" smtClean="0">
                <a:solidFill>
                  <a:srgbClr val="005000"/>
                </a:solidFill>
              </a:rPr>
              <a:t>ут_____________________</a:t>
            </a:r>
            <a:endParaRPr lang="ru-RU" b="1" dirty="0">
              <a:solidFill>
                <a:srgbClr val="005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58" y="5072074"/>
            <a:ext cx="3000396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5000"/>
                </a:solidFill>
              </a:rPr>
              <a:t>_____________________</a:t>
            </a:r>
          </a:p>
          <a:p>
            <a:pPr algn="ctr"/>
            <a:r>
              <a:rPr lang="ru-RU" sz="2000" b="1" dirty="0" smtClean="0">
                <a:solidFill>
                  <a:srgbClr val="005000"/>
                </a:solidFill>
              </a:rPr>
              <a:t>архивации файлов</a:t>
            </a:r>
            <a:endParaRPr lang="ru-RU" sz="2000" b="1" dirty="0">
              <a:solidFill>
                <a:srgbClr val="0050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500430" y="2500306"/>
            <a:ext cx="500066" cy="1071570"/>
          </a:xfrm>
          <a:prstGeom prst="downArrow">
            <a:avLst/>
          </a:prstGeom>
          <a:solidFill>
            <a:srgbClr val="005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643438" y="2500306"/>
            <a:ext cx="500066" cy="1785950"/>
          </a:xfrm>
          <a:prstGeom prst="downArrow">
            <a:avLst/>
          </a:prstGeom>
          <a:solidFill>
            <a:srgbClr val="005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000760" y="2500306"/>
            <a:ext cx="500066" cy="2571768"/>
          </a:xfrm>
          <a:prstGeom prst="downArrow">
            <a:avLst/>
          </a:prstGeom>
          <a:solidFill>
            <a:srgbClr val="005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86446" y="5929330"/>
            <a:ext cx="3000396" cy="6429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5000"/>
                </a:solidFill>
              </a:rPr>
              <a:t>Антивирусные</a:t>
            </a:r>
          </a:p>
          <a:p>
            <a:pPr algn="ctr"/>
            <a:r>
              <a:rPr lang="ru-RU" sz="2000" b="1" dirty="0" smtClean="0">
                <a:solidFill>
                  <a:srgbClr val="005000"/>
                </a:solidFill>
              </a:rPr>
              <a:t>_____________________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7643834" y="2500306"/>
            <a:ext cx="500066" cy="3429024"/>
          </a:xfrm>
          <a:prstGeom prst="downArrow">
            <a:avLst/>
          </a:prstGeom>
          <a:solidFill>
            <a:srgbClr val="005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CFC74"/>
                </a:solidFill>
              </a:rPr>
              <a:t>Вставь пропущенные слова.</a:t>
            </a:r>
            <a:br>
              <a:rPr lang="ru-RU" sz="3200" b="1" dirty="0" smtClean="0">
                <a:solidFill>
                  <a:srgbClr val="FCFC74"/>
                </a:solidFill>
              </a:rPr>
            </a:br>
            <a:r>
              <a:rPr lang="ru-RU" sz="3200" b="1" dirty="0" smtClean="0">
                <a:solidFill>
                  <a:srgbClr val="FCFC74"/>
                </a:solidFill>
              </a:rPr>
              <a:t> Вспомни  определения:</a:t>
            </a:r>
            <a:endParaRPr lang="ru-RU" sz="3200" b="1" dirty="0">
              <a:solidFill>
                <a:srgbClr val="FCFC7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11494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Операционная</a:t>
            </a:r>
            <a:r>
              <a:rPr lang="ru-RU" b="1" dirty="0" smtClean="0">
                <a:solidFill>
                  <a:srgbClr val="005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____________- это  комплекс ________________ и  обрабатывающих программ, которые __________________ работу всех _____________ и программ компьютера.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Интерфейс</a:t>
            </a:r>
            <a:r>
              <a:rPr lang="ru-RU" b="1" dirty="0" smtClean="0">
                <a:solidFill>
                  <a:srgbClr val="002060"/>
                </a:solidFill>
              </a:rPr>
              <a:t> – это </a:t>
            </a:r>
            <a:r>
              <a:rPr lang="ru-RU" b="1" dirty="0" err="1" smtClean="0">
                <a:solidFill>
                  <a:srgbClr val="002060"/>
                </a:solidFill>
              </a:rPr>
              <a:t>набор___________</a:t>
            </a:r>
            <a:r>
              <a:rPr lang="ru-RU" b="1" dirty="0" smtClean="0">
                <a:solidFill>
                  <a:srgbClr val="002060"/>
                </a:solidFill>
              </a:rPr>
              <a:t>, меню, которые </a:t>
            </a:r>
            <a:r>
              <a:rPr lang="ru-RU" b="1" dirty="0" err="1" smtClean="0">
                <a:solidFill>
                  <a:srgbClr val="002060"/>
                </a:solidFill>
              </a:rPr>
              <a:t>________________человеку</a:t>
            </a:r>
            <a:r>
              <a:rPr lang="ru-RU" b="1" dirty="0" smtClean="0">
                <a:solidFill>
                  <a:srgbClr val="002060"/>
                </a:solidFill>
              </a:rPr>
              <a:t>  управлять __________________.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Файл</a:t>
            </a:r>
            <a:r>
              <a:rPr lang="ru-RU" b="1" dirty="0" smtClean="0">
                <a:solidFill>
                  <a:srgbClr val="002060"/>
                </a:solidFill>
              </a:rPr>
              <a:t> – это электронный документ –сохранённый в </a:t>
            </a:r>
            <a:r>
              <a:rPr lang="ru-RU" b="1" dirty="0" err="1" smtClean="0">
                <a:solidFill>
                  <a:srgbClr val="002060"/>
                </a:solidFill>
              </a:rPr>
              <a:t>___________компьютера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под____________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pPr lvl="0"/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5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8"/>
          <p:cNvSpPr>
            <a:spLocks noGrp="1" noChangeArrowheads="1"/>
          </p:cNvSpPr>
          <p:nvPr>
            <p:ph type="title"/>
          </p:nvPr>
        </p:nvSpPr>
        <p:spPr>
          <a:xfrm>
            <a:off x="1285875" y="285750"/>
            <a:ext cx="6911975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Как завтра найти и открыть файл, который ты создал сегодня?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/>
          <a:srcRect b="53229"/>
          <a:stretch>
            <a:fillRect/>
          </a:stretch>
        </p:blipFill>
        <p:spPr bwMode="auto">
          <a:xfrm>
            <a:off x="928688" y="1785938"/>
            <a:ext cx="71770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8"/>
          <p:cNvSpPr txBox="1">
            <a:spLocks noChangeArrowheads="1"/>
          </p:cNvSpPr>
          <p:nvPr/>
        </p:nvSpPr>
        <p:spPr bwMode="auto">
          <a:xfrm>
            <a:off x="1142976" y="214290"/>
            <a:ext cx="757242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kern="0" dirty="0" smtClean="0">
                <a:solidFill>
                  <a:srgbClr val="99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Подумай, как операционная система должна разместить файлы на диске, чтобы их было легко найти ?</a:t>
            </a:r>
            <a:endParaRPr lang="ru-RU" sz="3200" b="1" kern="0" dirty="0">
              <a:solidFill>
                <a:srgbClr val="99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Группа 26"/>
          <p:cNvGrpSpPr>
            <a:grpSpLocks/>
          </p:cNvGrpSpPr>
          <p:nvPr/>
        </p:nvGrpSpPr>
        <p:grpSpPr bwMode="auto">
          <a:xfrm>
            <a:off x="1000125" y="2643188"/>
            <a:ext cx="7459663" cy="3200400"/>
            <a:chOff x="1000100" y="2643182"/>
            <a:chExt cx="7459824" cy="3200593"/>
          </a:xfrm>
        </p:grpSpPr>
        <p:sp>
          <p:nvSpPr>
            <p:cNvPr id="19" name="Rectangle 8"/>
            <p:cNvSpPr txBox="1">
              <a:spLocks noChangeArrowheads="1"/>
            </p:cNvSpPr>
            <p:nvPr/>
          </p:nvSpPr>
          <p:spPr bwMode="auto">
            <a:xfrm>
              <a:off x="1357296" y="2643182"/>
              <a:ext cx="6912124" cy="1143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4800" b="1" kern="0" dirty="0">
                  <a:solidFill>
                    <a:srgbClr val="990000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Имя . расширение</a:t>
              </a: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rot="5400000">
              <a:off x="2250263" y="3750541"/>
              <a:ext cx="1071627" cy="571512"/>
            </a:xfrm>
            <a:prstGeom prst="straightConnector1">
              <a:avLst/>
            </a:prstGeom>
            <a:ln w="635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16200000" flipH="1">
              <a:off x="5393581" y="3750541"/>
              <a:ext cx="1071627" cy="571512"/>
            </a:xfrm>
            <a:prstGeom prst="straightConnector1">
              <a:avLst/>
            </a:prstGeom>
            <a:ln w="635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2" name="TextBox 24"/>
            <p:cNvSpPr txBox="1">
              <a:spLocks noChangeArrowheads="1"/>
            </p:cNvSpPr>
            <p:nvPr/>
          </p:nvSpPr>
          <p:spPr bwMode="auto">
            <a:xfrm>
              <a:off x="1000100" y="4643446"/>
              <a:ext cx="323902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3600" b="1">
                  <a:solidFill>
                    <a:srgbClr val="00B050"/>
                  </a:solidFill>
                </a:rPr>
                <a:t>Даёт человек</a:t>
              </a:r>
            </a:p>
            <a:p>
              <a:pPr algn="ctr"/>
              <a:r>
                <a:rPr lang="ru-RU" sz="3600" b="1">
                  <a:solidFill>
                    <a:srgbClr val="7030A0"/>
                  </a:solidFill>
                </a:rPr>
                <a:t>до 256 букв</a:t>
              </a:r>
            </a:p>
          </p:txBody>
        </p:sp>
        <p:sp>
          <p:nvSpPr>
            <p:cNvPr id="9233" name="TextBox 25"/>
            <p:cNvSpPr txBox="1">
              <a:spLocks noChangeArrowheads="1"/>
            </p:cNvSpPr>
            <p:nvPr/>
          </p:nvSpPr>
          <p:spPr bwMode="auto">
            <a:xfrm>
              <a:off x="4572000" y="4643446"/>
              <a:ext cx="388792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B050"/>
                  </a:solidFill>
                </a:rPr>
                <a:t>Даёт программа</a:t>
              </a:r>
            </a:p>
            <a:p>
              <a:pPr algn="ctr"/>
              <a:r>
                <a:rPr lang="ru-RU" sz="3600" b="1" dirty="0">
                  <a:solidFill>
                    <a:srgbClr val="7030A0"/>
                  </a:solidFill>
                </a:rPr>
                <a:t>3 буквы</a:t>
              </a:r>
            </a:p>
          </p:txBody>
        </p:sp>
      </p:grpSp>
      <p:pic>
        <p:nvPicPr>
          <p:cNvPr id="1026" name="Picture 2" descr="http://symbian.kh.ua/uploads/posts/2011-03/thumbs/1301237976_lphi1psc2qkqg8t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1884152"/>
            <a:ext cx="4000528" cy="4045147"/>
          </a:xfrm>
          <a:prstGeom prst="rect">
            <a:avLst/>
          </a:prstGeom>
          <a:noFill/>
        </p:spPr>
      </p:pic>
      <p:pic>
        <p:nvPicPr>
          <p:cNvPr id="1028" name="Picture 4" descr="http://www.provantage.com/FullSize/HW_6205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1928802"/>
            <a:ext cx="3810000" cy="4095752"/>
          </a:xfrm>
          <a:prstGeom prst="rect">
            <a:avLst/>
          </a:prstGeom>
          <a:noFill/>
        </p:spPr>
      </p:pic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1000100" y="0"/>
            <a:ext cx="75724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Тема урока:</a:t>
            </a:r>
            <a:endParaRPr lang="ru-RU" sz="4000" b="1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7290" y="928670"/>
            <a:ext cx="6489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5000"/>
                </a:solidFill>
              </a:rPr>
              <a:t>«Файловая система»</a:t>
            </a:r>
            <a:endParaRPr lang="ru-RU" sz="5400" b="1" dirty="0">
              <a:solidFill>
                <a:srgbClr val="005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/>
          <a:srcRect r="38476" b="43359"/>
          <a:stretch>
            <a:fillRect/>
          </a:stretch>
        </p:blipFill>
        <p:spPr bwMode="auto">
          <a:xfrm>
            <a:off x="1714480" y="2214554"/>
            <a:ext cx="5572164" cy="38474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18" grpId="0"/>
      <p:bldP spid="18" grpId="1"/>
      <p:bldP spid="18" grpId="2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Вспомни, как хранятся документы в библиотеке?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www.sarreg.ru/uploads/posts/2012-03/1332840525_kni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4189194" cy="3143272"/>
          </a:xfrm>
          <a:prstGeom prst="rect">
            <a:avLst/>
          </a:prstGeom>
          <a:noFill/>
        </p:spPr>
      </p:pic>
      <p:pic>
        <p:nvPicPr>
          <p:cNvPr id="2052" name="Picture 4" descr="http://www.profitpro.ru/images/50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71744"/>
            <a:ext cx="4357718" cy="328614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71604" y="357166"/>
            <a:ext cx="71866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как в компьютере?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 descr="http://www.sunbelt-software.com/ihs/alex/image002virtualfolders.jpg"/>
          <p:cNvPicPr>
            <a:picLocks noChangeAspect="1" noChangeArrowheads="1"/>
          </p:cNvPicPr>
          <p:nvPr/>
        </p:nvPicPr>
        <p:blipFill>
          <a:blip r:embed="rId4"/>
          <a:srcRect l="5357" t="12858" r="14286" b="14286"/>
          <a:stretch>
            <a:fillRect/>
          </a:stretch>
        </p:blipFill>
        <p:spPr bwMode="auto">
          <a:xfrm>
            <a:off x="285719" y="1643050"/>
            <a:ext cx="5883129" cy="4786346"/>
          </a:xfrm>
          <a:prstGeom prst="rect">
            <a:avLst/>
          </a:prstGeom>
          <a:noFill/>
        </p:spPr>
      </p:pic>
      <p:pic>
        <p:nvPicPr>
          <p:cNvPr id="2056" name="Picture 8" descr="http://img11.nnm.ru/9/d/7/5/a/9d75a985b07f0729da744dbb08c1d463_full.jpg"/>
          <p:cNvPicPr>
            <a:picLocks noChangeAspect="1" noChangeArrowheads="1"/>
          </p:cNvPicPr>
          <p:nvPr/>
        </p:nvPicPr>
        <p:blipFill>
          <a:blip r:embed="rId5"/>
          <a:srcRect l="22911" t="19039" r="63432" b="40767"/>
          <a:stretch>
            <a:fillRect/>
          </a:stretch>
        </p:blipFill>
        <p:spPr bwMode="auto">
          <a:xfrm>
            <a:off x="6357950" y="1643050"/>
            <a:ext cx="228601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Какие файлы могут находиться электронных папках?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4929188"/>
            <a:ext cx="12303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43050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 l="26666" t="14999" r="30000" b="9999"/>
          <a:stretch>
            <a:fillRect/>
          </a:stretch>
        </p:blipFill>
        <p:spPr bwMode="auto">
          <a:xfrm>
            <a:off x="1214414" y="3071810"/>
            <a:ext cx="1500187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7620" y="1928802"/>
            <a:ext cx="3527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5000"/>
                </a:solidFill>
              </a:rPr>
              <a:t>Графический файл</a:t>
            </a:r>
            <a:endParaRPr lang="ru-RU" sz="3200" b="1" dirty="0">
              <a:solidFill>
                <a:srgbClr val="005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3571876"/>
            <a:ext cx="456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005000"/>
                </a:solidFill>
              </a:rPr>
              <a:t>Мультимедийный</a:t>
            </a:r>
            <a:r>
              <a:rPr lang="ru-RU" sz="3200" b="1" dirty="0" smtClean="0">
                <a:solidFill>
                  <a:srgbClr val="005000"/>
                </a:solidFill>
              </a:rPr>
              <a:t>  файл</a:t>
            </a:r>
            <a:endParaRPr lang="ru-RU" sz="3200" b="1" dirty="0">
              <a:solidFill>
                <a:srgbClr val="005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5072074"/>
            <a:ext cx="3144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5000"/>
                </a:solidFill>
              </a:rPr>
              <a:t>Текстовый  файл</a:t>
            </a:r>
            <a:endParaRPr lang="ru-RU" sz="3200" b="1" dirty="0">
              <a:solidFill>
                <a:srgbClr val="005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На каких электронных носителях можно хранить файлы?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8434" name="Picture 2" descr="http://www.compumir.ru/i/catalogitem_icon/107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2357454" cy="2357454"/>
          </a:xfrm>
          <a:prstGeom prst="rect">
            <a:avLst/>
          </a:prstGeom>
          <a:noFill/>
        </p:spPr>
      </p:pic>
      <p:pic>
        <p:nvPicPr>
          <p:cNvPr id="18436" name="Picture 4" descr="http://www.gta5game.ru/sites/gta5game.ru/files/hard-dr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28868"/>
            <a:ext cx="2724131" cy="2724132"/>
          </a:xfrm>
          <a:prstGeom prst="rect">
            <a:avLst/>
          </a:prstGeom>
          <a:noFill/>
        </p:spPr>
      </p:pic>
      <p:pic>
        <p:nvPicPr>
          <p:cNvPr id="18438" name="Picture 6" descr="http://gallery.sevstar.net/bPIC/201112/201112370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500306"/>
            <a:ext cx="2285984" cy="228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3148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Посмотри, как операционная система делает разметку на диске, чтобы сохранять на нем файлы.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6143644"/>
            <a:ext cx="1011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5000"/>
                </a:solidFill>
              </a:rPr>
              <a:t>Файл</a:t>
            </a:r>
            <a:endParaRPr lang="ru-RU" sz="2800" b="1" dirty="0">
              <a:solidFill>
                <a:srgbClr val="005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2571744"/>
            <a:ext cx="1415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5000"/>
                </a:solidFill>
              </a:rPr>
              <a:t>Кластер</a:t>
            </a:r>
            <a:endParaRPr lang="ru-RU" sz="2800" b="1" dirty="0">
              <a:solidFill>
                <a:srgbClr val="005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1428736"/>
            <a:ext cx="1612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5000"/>
                </a:solidFill>
              </a:rPr>
              <a:t>Дорожка</a:t>
            </a:r>
            <a:endParaRPr lang="ru-RU" sz="2800" b="1" dirty="0">
              <a:solidFill>
                <a:srgbClr val="005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1928802"/>
            <a:ext cx="1255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5000"/>
                </a:solidFill>
              </a:rPr>
              <a:t>Сектор</a:t>
            </a:r>
            <a:endParaRPr lang="ru-RU" sz="2800" b="1" dirty="0">
              <a:solidFill>
                <a:srgbClr val="005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173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Повторение</vt:lpstr>
      <vt:lpstr>Вставь пропущенные слова.  Вспомни  определения:</vt:lpstr>
      <vt:lpstr>Как завтра найти и открыть файл, который ты создал сегодня?</vt:lpstr>
      <vt:lpstr>Вспомни, как хранятся документы в библиотеке?</vt:lpstr>
      <vt:lpstr>Какие файлы могут находиться электронных папках?</vt:lpstr>
      <vt:lpstr>На каких электронных носителях можно хранить файлы?</vt:lpstr>
      <vt:lpstr>Посмотри, как операционная система делает разметку на диске, чтобы сохранять на нем файлы.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Choduraa Ondar</cp:lastModifiedBy>
  <cp:revision>33</cp:revision>
  <dcterms:modified xsi:type="dcterms:W3CDTF">2020-04-27T16:56:04Z</dcterms:modified>
</cp:coreProperties>
</file>