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AF27516-9335-429C-B9A8-C2A32DA73417}" type="datetimeFigureOut">
              <a:rPr lang="ru-RU" smtClean="0"/>
              <a:pPr/>
              <a:t>24.05.2015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E75C128-2912-4EFE-A3F6-2EC383DE06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786058"/>
            <a:ext cx="7772400" cy="2243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ФАРМАКОТЕРАПИЯ ХРОНИЧЕСКОГО БОЛЕВОГО СИНДРОМА У ВЗРОСЛЫХ ПАЦИЕНТОВ ПРИ ОКАЗАНИИ ПАЛЛИАТИВНОЙ МЕДИЦИНСКОЙ ПОМОЩИ В СТАЦИОНАРНЫХ И АМБУЛАТОРНО-ПОЛИКЛИНИЧЕСКИХ УСЛОВИЯХ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Малика\Desktop\презентация\family-medic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9771" y="0"/>
            <a:ext cx="3784229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Опиоиды</a:t>
            </a: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 ступени по ВОЗ* для терапии умеренно выраженной боли, обусловленной злокачественными новообразованиями, у </a:t>
            </a: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пациентов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ранее не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получавших </a:t>
            </a:r>
            <a:r>
              <a:rPr lang="ru-RU" sz="27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481138"/>
            <a:ext cx="7572428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1.терапия сильной боли: препарат выбора  один из трех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(морфин,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оксикодон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гидроморфон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</a:pP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2. Рекомендации ЕАПП по использованию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трансдермальных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форм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опиоидов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- превосходство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трансдермального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пути введения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опиоида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в отношении риска развития запора ,</a:t>
            </a:r>
            <a:r>
              <a:rPr lang="ru-RU" baseline="-25000" dirty="0" smtClean="0"/>
              <a:t>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пациентов не способных проглотить препарат.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 ЕАПП по выбору </a:t>
            </a:r>
            <a:r>
              <a:rPr lang="ru-RU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опиоидов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III ступени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Users\Малика\Desktop\презентация\hedac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3786190"/>
            <a:ext cx="4711049" cy="2643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</a:t>
            </a:r>
            <a:r>
              <a:rPr lang="ru-RU" sz="28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опиоидных</a:t>
            </a: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анальгетиков, зарегистрированных в России 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предназначенных для лечения хронической боли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857232"/>
            <a:ext cx="7929618" cy="10001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928802"/>
            <a:ext cx="7929618" cy="47863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Перечень зарегистрированных </a:t>
            </a:r>
            <a:r>
              <a:rPr lang="ru-RU" sz="3600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опиоидных</a:t>
            </a:r>
            <a:r>
              <a:rPr lang="ru-RU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анальгетиков в инъекционных лекарственных формах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7257831" cy="47212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Нестероидные противовоспалительные препараты, применяемые для терапии боли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57298"/>
            <a:ext cx="8229600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14422"/>
            <a:ext cx="8229600" cy="5078621"/>
          </a:xfrm>
        </p:spPr>
        <p:txBody>
          <a:bodyPr/>
          <a:lstStyle/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baseline="-25000" dirty="0" smtClean="0"/>
              <a:t>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процессе терапии необходимо сочетать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опиоидные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анальгетики и препараты, позволяющие усилить их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анальгетический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эффект. -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адъювантные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средства.</a:t>
            </a:r>
          </a:p>
          <a:p>
            <a:pPr>
              <a:buNone/>
            </a:pPr>
            <a:endParaRPr lang="ru-RU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К адъювантам относятся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антиконвульсанты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. антидепрессанты, противосудорожные средства,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спазмолитики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, транквилизаторы, местные анестетики и др.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baseline="-25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Адъювантная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терапия хронического болевого синдрома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Малика\Desktop\презентация\00000226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286124"/>
            <a:ext cx="5381620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aseline="-25000" dirty="0" smtClean="0">
                <a:latin typeface="Times New Roman" pitchFamily="18" charset="0"/>
                <a:cs typeface="Times New Roman" pitchFamily="18" charset="0"/>
              </a:rPr>
              <a:t>Терапия боли слабой интенсивности (1-я ступень)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езым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061728" cy="509088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езымяпп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142984"/>
            <a:ext cx="7429552" cy="43577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 боли умеренной интенсивности (2-я ступень</a:t>
            </a:r>
            <a:r>
              <a:rPr lang="ru-RU" baseline="-25000" dirty="0" smtClean="0"/>
              <a:t>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/>
          </a:bodyPr>
          <a:lstStyle/>
          <a:p>
            <a:pPr algn="ctr"/>
            <a:r>
              <a:rPr lang="ru-RU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Терапия боли сильной интенсивности (3-я ступень)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Безымапа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7786741" cy="45005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Безымвввянны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000108"/>
            <a:ext cx="7572427" cy="49292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725470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Терапия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нейропатической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боли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76630"/>
          </a:xfrm>
        </p:spPr>
        <p:txBody>
          <a:bodyPr>
            <a:normAutofit/>
          </a:bodyPr>
          <a:lstStyle/>
          <a:p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Боль является одним из основных симптомов, причиняющих страдания при •злокачественных новообразованиях (ЗНО).</a:t>
            </a:r>
          </a:p>
          <a:p>
            <a:endParaRPr lang="ru-RU" sz="24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В России насчитывается свыше 3 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090 тыс. человек с установленным диагнозом ЗНО,</a:t>
            </a:r>
            <a:r>
              <a:rPr lang="en-US" sz="24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из них ежегодно умирает около 300 тыс.. и выявляется более 500 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новых случаев заболеваний.</a:t>
            </a:r>
          </a:p>
          <a:p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На начальных стадиях опухолевого процесса 35-50% больных жалуются на боль, при прогрессировании ЗНО их число увеличивается до 75%. а в 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терминальной 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стадии - до 95-100%.</a:t>
            </a:r>
          </a:p>
          <a:p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В 90% случаев болевой синдром связан с опухолевым процессом и его лечением, в 10% причиной боли являются сопутствующие заболевания. В 70% боль возникает из-за поражения костей, прорастания или 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сдавления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нервных 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структур,обструкции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протоков, сосудов и поражения слизистых. 20% болевого синдрома связано с диагностическими и лечебными процедурами (биопсия, послеоперационная боль, боль после лучевой и химиотерапии) и около 10% - с </a:t>
            </a:r>
            <a:r>
              <a:rPr lang="ru-RU" sz="2400" baseline="-25000" dirty="0" err="1" smtClean="0">
                <a:latin typeface="Times New Roman" pitchFamily="18" charset="0"/>
                <a:cs typeface="Times New Roman" pitchFamily="18" charset="0"/>
              </a:rPr>
              <a:t>паранеопластическим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 процессом, пролежнями, запорами и спазмами гладкомышечных органов.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2857496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Малика\Desktop\презентация\1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71480"/>
            <a:ext cx="221457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«Боль - неприятное ощущение и эмоциональное переживание, связанное с реальным или потенциальном повреждением тканей или описываемое в терминах такого повреждения»</a:t>
            </a:r>
          </a:p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В разделе 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R52 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«Боль, не классифицированная в других рубриках» по МКБ-10 определены следующие виды боли:</a:t>
            </a:r>
          </a:p>
          <a:p>
            <a:r>
              <a:rPr lang="en-US" baseline="-25000" dirty="0" smtClean="0"/>
              <a:t>R52.0 </a:t>
            </a:r>
            <a:r>
              <a:rPr lang="ru-RU" baseline="-25000" dirty="0" smtClean="0"/>
              <a:t>- острая боль;</a:t>
            </a:r>
            <a:endParaRPr lang="ru-RU" dirty="0" smtClean="0"/>
          </a:p>
          <a:p>
            <a:r>
              <a:rPr lang="en-US" baseline="-25000" dirty="0" smtClean="0"/>
              <a:t>R52.1 </a:t>
            </a:r>
            <a:r>
              <a:rPr lang="ru-RU" baseline="-25000" dirty="0" smtClean="0"/>
              <a:t>- постоянная </a:t>
            </a:r>
            <a:r>
              <a:rPr lang="ru-RU" baseline="-25000" dirty="0" err="1" smtClean="0"/>
              <a:t>некупирующаяся</a:t>
            </a:r>
            <a:r>
              <a:rPr lang="ru-RU" baseline="-25000" dirty="0" smtClean="0"/>
              <a:t> боль;</a:t>
            </a:r>
            <a:endParaRPr lang="ru-RU" dirty="0" smtClean="0"/>
          </a:p>
          <a:p>
            <a:r>
              <a:rPr lang="en-US" baseline="-25000" dirty="0" smtClean="0"/>
              <a:t>R52.2 </a:t>
            </a:r>
            <a:r>
              <a:rPr lang="ru-RU" baseline="-25000" dirty="0" smtClean="0"/>
              <a:t>- другая постоянная боль;</a:t>
            </a:r>
            <a:endParaRPr lang="ru-RU" dirty="0" smtClean="0"/>
          </a:p>
          <a:p>
            <a:r>
              <a:rPr lang="en-US" baseline="-25000" dirty="0" smtClean="0"/>
              <a:t>R52.9 </a:t>
            </a:r>
            <a:r>
              <a:rPr lang="ru-RU" baseline="-25000" dirty="0" smtClean="0"/>
              <a:t>- боль </a:t>
            </a:r>
            <a:r>
              <a:rPr lang="ru-RU" baseline="-25000" dirty="0" err="1" smtClean="0"/>
              <a:t>неуточненная</a:t>
            </a:r>
            <a:r>
              <a:rPr lang="ru-RU" baseline="-25000" dirty="0" smtClean="0"/>
              <a:t>.</a:t>
            </a:r>
            <a:endParaRPr lang="ru-RU" dirty="0" smtClean="0"/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Определение понятия боли, классификация и диагностика типов хронического болевого синдрома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Малика\Desktop\презентация\12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958246"/>
            <a:ext cx="4139200" cy="275690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429552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Патофизиология болевых синдромов. Типы болевых синдромов.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0"/>
            <a:ext cx="7786743" cy="5043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98496"/>
          </a:xfrm>
        </p:spPr>
        <p:txBody>
          <a:bodyPr>
            <a:noAutofit/>
          </a:bodyPr>
          <a:lstStyle/>
          <a:p>
            <a:pPr algn="ctr"/>
            <a:r>
              <a:rPr lang="ru-RU" sz="4000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Диагностика интенсивности болевого синдрома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2"/>
          </p:nvPr>
        </p:nvSpPr>
        <p:spPr>
          <a:xfrm>
            <a:off x="500034" y="1071546"/>
            <a:ext cx="7829576" cy="1770392"/>
          </a:xfrm>
        </p:spPr>
        <p:txBody>
          <a:bodyPr>
            <a:normAutofit/>
          </a:bodyPr>
          <a:lstStyle/>
          <a:p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Интенсивность боли оценивается по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нумерологической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оценочной шкале (НОШ) или по визуально-аналоговой шкале (ВАШ), которая не содержит градуировки.</a:t>
            </a:r>
            <a:r>
              <a:rPr lang="ru-RU" b="1" i="1" baseline="-25000" dirty="0" smtClean="0">
                <a:latin typeface="Times New Roman" pitchFamily="18" charset="0"/>
                <a:cs typeface="Times New Roman" pitchFamily="18" charset="0"/>
              </a:rPr>
              <a:t> Больному предлагается на шкале отметить свое восприятие боли на шкале (от минимальной до нестерпимой), что позволяет затем количественно выразить оценку в процентах от 0 до 100% [8].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857496"/>
            <a:ext cx="76438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857629"/>
            <a:ext cx="5143536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286256"/>
            <a:ext cx="6429420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5214950"/>
            <a:ext cx="7715304" cy="1285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Диагностические критерии интенсивности боли в зависимости от симптомов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428736"/>
            <a:ext cx="7571614" cy="4525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1"/>
            <a:ext cx="8186766" cy="492922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Принципы терапии онкологической боли, провозглашенные ВОЗ в 1996г., остаются неизменными и актуальными до сих пор.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Лекарственная терапия </a:t>
            </a:r>
            <a:r>
              <a:rPr lang="ru-RU" baseline="-25000" dirty="0" err="1" smtClean="0">
                <a:latin typeface="Times New Roman" pitchFamily="18" charset="0"/>
                <a:cs typeface="Times New Roman" pitchFamily="18" charset="0"/>
              </a:rPr>
              <a:t>опиоидными</a:t>
            </a: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 препаратами является основным методом лечения боли в онкологии. Она проводится в соответствии с пятью принципами: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	1. «через рот»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	2. «по часам»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	3. «по восходящей»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	4. «индивидуальный подход»</a:t>
            </a:r>
          </a:p>
          <a:p>
            <a:pPr>
              <a:buNone/>
            </a:pPr>
            <a:r>
              <a:rPr lang="ru-RU" baseline="-25000" dirty="0" smtClean="0">
                <a:latin typeface="Times New Roman" pitchFamily="18" charset="0"/>
                <a:cs typeface="Times New Roman" pitchFamily="18" charset="0"/>
              </a:rPr>
              <a:t>	5. «с вниманием к деталям»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68346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Общие принципы терапии хронической боли в онкологии 3.1 Рекомендации ВОЗ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Малика\Desktop\презентация\2012412161914758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071810"/>
            <a:ext cx="4357718" cy="28098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«Лестница обезболивания ВОЗ»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758665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 descr="C:\Users\Малика\Desktop\презентация\5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571480"/>
            <a:ext cx="3175000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Анальгетики, рекомендованные 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фармакотерапии боли у онкологических больных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72560" cy="40005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</TotalTime>
  <Words>561</Words>
  <Application>Microsoft Office PowerPoint</Application>
  <PresentationFormat>Экран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Открытая</vt:lpstr>
      <vt:lpstr>ФАРМАКОТЕРАПИЯ ХРОНИЧЕСКОГО БОЛЕВОГО СИНДРОМА У ВЗРОСЛЫХ ПАЦИЕНТОВ ПРИ ОКАЗАНИИ ПАЛЛИАТИВНОЙ МЕДИЦИНСКОЙ ПОМОЩИ В СТАЦИОНАРНЫХ И АМБУЛАТОРНО-ПОЛИКЛИНИЧЕСКИХ УСЛОВИЯХ</vt:lpstr>
      <vt:lpstr>ВВЕДЕНИЕ</vt:lpstr>
      <vt:lpstr>Определение понятия боли, классификация и диагностика типов хронического болевого синдрома</vt:lpstr>
      <vt:lpstr>Патофизиология болевых синдромов. Типы болевых синдромов. </vt:lpstr>
      <vt:lpstr>Диагностика интенсивности болевого синдрома</vt:lpstr>
      <vt:lpstr>Диагностические критерии интенсивности боли в зависимости от симптомов</vt:lpstr>
      <vt:lpstr>Общие принципы терапии хронической боли в онкологии 3.1 Рекомендации ВОЗ</vt:lpstr>
      <vt:lpstr>«Лестница обезболивания ВОЗ» </vt:lpstr>
      <vt:lpstr>Анальгетики, рекомендованные ВОЗ для фармакотерапии боли у онкологических больных</vt:lpstr>
      <vt:lpstr>Опиоиды II ступени по ВОЗ* для терапии умеренно выраженной боли, обусловленной злокачественными новообразованиями, у пациентов  ранее не получавших  опиоидов </vt:lpstr>
      <vt:lpstr>Рекомендации ЕАПП по выбору опиоидов III ступени</vt:lpstr>
      <vt:lpstr>Перечень опиоидных анальгетиков, зарегистрированных в России и предназначенных для лечения хронической боли </vt:lpstr>
      <vt:lpstr>Перечень зарегистрированных опиоидных анальгетиков в инъекционных лекарственных формах </vt:lpstr>
      <vt:lpstr>Нестероидные противовоспалительные препараты, применяемые для терапии боли </vt:lpstr>
      <vt:lpstr>Адъювантная терапия хронического болевого синдрома </vt:lpstr>
      <vt:lpstr>Терапия боли слабой интенсивности (1-я ступень)</vt:lpstr>
      <vt:lpstr>Терапия боли умеренной интенсивности (2-я ступень)</vt:lpstr>
      <vt:lpstr>Терапия боли сильной интенсивности (3-я ступень)</vt:lpstr>
      <vt:lpstr>Терапия нейропатической боли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ФАРМАКОТЕРАПИЯ ХРОНИЧЕСКОГО БОЛЕВОГО СИНДРОМА У ВЗРОСЛЫХ ПАЦИЕНТОВ ПРИ ОКАЗАНИИ ПАЛЛИАТИВНОЙ МЕДИЦИНСКОЙ ПОМОЩИ В СТАЦИОНАРНЫХ И АМБУЛАТОРНО-ПОЛИКЛИНИЧЕСКИХ УСЛОВИЯХ</dc:title>
  <dc:creator>Малика</dc:creator>
  <cp:lastModifiedBy>МагомадоваМС</cp:lastModifiedBy>
  <cp:revision>27</cp:revision>
  <dcterms:created xsi:type="dcterms:W3CDTF">2015-05-23T07:46:08Z</dcterms:created>
  <dcterms:modified xsi:type="dcterms:W3CDTF">2015-05-24T07:04:25Z</dcterms:modified>
</cp:coreProperties>
</file>