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2" r:id="rId10"/>
    <p:sldId id="273" r:id="rId11"/>
    <p:sldId id="266" r:id="rId12"/>
    <p:sldId id="268" r:id="rId13"/>
    <p:sldId id="269" r:id="rId14"/>
    <p:sldId id="271" r:id="rId15"/>
    <p:sldId id="257" r:id="rId16"/>
    <p:sldId id="267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Количество </a:t>
            </a:r>
            <a:r>
              <a:rPr lang="ru-RU" dirty="0"/>
              <a:t>КФХ, ед.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Колличество КФХ, ед.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Лист2!$B$2:$D$2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2020 год</c:v>
                </c:pt>
              </c:strCache>
            </c:str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1100</c:v>
                </c:pt>
                <c:pt idx="1">
                  <c:v>1206</c:v>
                </c:pt>
                <c:pt idx="2">
                  <c:v>1524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41888"/>
        <c:axId val="36743424"/>
      </c:barChart>
      <c:catAx>
        <c:axId val="36741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6743424"/>
        <c:crosses val="autoZero"/>
        <c:auto val="1"/>
        <c:lblAlgn val="ctr"/>
        <c:lblOffset val="100"/>
        <c:noMultiLvlLbl val="0"/>
      </c:catAx>
      <c:valAx>
        <c:axId val="3674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41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рабочих мест, ед.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2182852143482079E-2"/>
          <c:y val="0.19353018372703429"/>
          <c:w val="0.88337270341207352"/>
          <c:h val="0.63566783318751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Лист2!$A$21</c:f>
              <c:strCache>
                <c:ptCount val="1"/>
                <c:pt idx="0">
                  <c:v>Создание рабочих мест, ед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Лист2!$B$20:$C$20</c:f>
              <c:strCache>
                <c:ptCount val="2"/>
                <c:pt idx="0">
                  <c:v>2016 год</c:v>
                </c:pt>
                <c:pt idx="1">
                  <c:v>2020 год</c:v>
                </c:pt>
              </c:strCache>
            </c:strRef>
          </c:cat>
          <c:val>
            <c:numRef>
              <c:f>Лист2!$B$21:$C$21</c:f>
              <c:numCache>
                <c:formatCode>General</c:formatCode>
                <c:ptCount val="2"/>
                <c:pt idx="0">
                  <c:v>212</c:v>
                </c:pt>
                <c:pt idx="1">
                  <c:v>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19936"/>
        <c:axId val="36929920"/>
      </c:barChart>
      <c:catAx>
        <c:axId val="3691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6929920"/>
        <c:crosses val="autoZero"/>
        <c:auto val="1"/>
        <c:lblAlgn val="ctr"/>
        <c:lblOffset val="100"/>
        <c:noMultiLvlLbl val="0"/>
      </c:catAx>
      <c:valAx>
        <c:axId val="3692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919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343385003530126"/>
          <c:y val="8.3333333333333343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Лист2!$A$40</c:f>
              <c:strCache>
                <c:ptCount val="1"/>
                <c:pt idx="0">
                  <c:v>Поголовье племенных овец проекта "Кыштаг-молодым семьям", тыс.голов</c:v>
                </c:pt>
              </c:strCache>
            </c:strRef>
          </c:tx>
          <c:dLbls>
            <c:dLbl>
              <c:idx val="0"/>
              <c:layout>
                <c:manualLayout>
                  <c:x val="-2.925809822361549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437826541274848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78369905956112E-2"/>
                  <c:y val="-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594566353187242E-3"/>
                  <c:y val="-4.6296296296296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Лист2!$B$39:$E$39</c:f>
              <c:strCache>
                <c:ptCount val="4"/>
                <c:pt idx="0">
                  <c:v>2016 год</c:v>
                </c:pt>
                <c:pt idx="1">
                  <c:v>2018 год</c:v>
                </c:pt>
                <c:pt idx="2">
                  <c:v>2020 год </c:v>
                </c:pt>
                <c:pt idx="3">
                  <c:v>2022 год</c:v>
                </c:pt>
              </c:strCache>
            </c:strRef>
          </c:cat>
          <c:val>
            <c:numRef>
              <c:f>Лист2!$B$40:$E$40</c:f>
              <c:numCache>
                <c:formatCode>General</c:formatCode>
                <c:ptCount val="4"/>
                <c:pt idx="0">
                  <c:v>21.2</c:v>
                </c:pt>
                <c:pt idx="1">
                  <c:v>47.7</c:v>
                </c:pt>
                <c:pt idx="2">
                  <c:v>95</c:v>
                </c:pt>
                <c:pt idx="3">
                  <c:v>138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83968"/>
        <c:axId val="41285504"/>
      </c:lineChart>
      <c:catAx>
        <c:axId val="4128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285504"/>
        <c:crosses val="autoZero"/>
        <c:auto val="1"/>
        <c:lblAlgn val="ctr"/>
        <c:lblOffset val="100"/>
        <c:noMultiLvlLbl val="0"/>
      </c:catAx>
      <c:valAx>
        <c:axId val="41285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283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196C6-0D6D-4492-9B73-B3D8642C7C1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8AC6880-E5C6-4C27-8C54-89A2E6C1E3D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</a:t>
          </a:r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качества жизни молодых семей на селе путем содействия в строительстве зимних чабанских стоянок и приобретении поголовья мелкого рогатого скота 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0A894-B3F4-46F9-AFF6-94F04275D8A5}" type="parTrans" cxnId="{87F53817-796E-48BB-B931-D6C09211B8F2}">
      <dgm:prSet/>
      <dgm:spPr/>
      <dgm:t>
        <a:bodyPr/>
        <a:lstStyle/>
        <a:p>
          <a:endParaRPr lang="ru-RU" sz="1000"/>
        </a:p>
      </dgm:t>
    </dgm:pt>
    <dgm:pt modelId="{E36A5452-30F8-47A7-AB4B-81CF709A13AF}" type="sibTrans" cxnId="{87F53817-796E-48BB-B931-D6C09211B8F2}">
      <dgm:prSet/>
      <dgm:spPr/>
      <dgm:t>
        <a:bodyPr/>
        <a:lstStyle/>
        <a:p>
          <a:endParaRPr lang="ru-RU" sz="1000"/>
        </a:p>
      </dgm:t>
    </dgm:pt>
    <dgm:pt modelId="{BA97A6AB-430D-4D60-9C32-47F04EFC7209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Развитие крестьянских (фермерских)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хозяйств в Республике Тыва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B153B95-C7DA-4AEF-8461-CEE93D9F8432}" type="parTrans" cxnId="{8E5A5F32-A21C-4C2C-9333-9D2001DDD123}">
      <dgm:prSet custT="1"/>
      <dgm:spPr/>
      <dgm:t>
        <a:bodyPr/>
        <a:lstStyle/>
        <a:p>
          <a:endParaRPr lang="ru-RU" sz="1000"/>
        </a:p>
      </dgm:t>
    </dgm:pt>
    <dgm:pt modelId="{3DD6D210-1990-416D-8DEE-ABF54B5C2F47}" type="sibTrans" cxnId="{8E5A5F32-A21C-4C2C-9333-9D2001DDD123}">
      <dgm:prSet/>
      <dgm:spPr/>
      <dgm:t>
        <a:bodyPr/>
        <a:lstStyle/>
        <a:p>
          <a:endParaRPr lang="ru-RU" sz="1000"/>
        </a:p>
      </dgm:t>
    </dgm:pt>
    <dgm:pt modelId="{F836E710-3539-4ED7-8FBA-183741BB9061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Снижение уровня бедности в Республике Тыва</a:t>
          </a:r>
        </a:p>
      </dgm:t>
    </dgm:pt>
    <dgm:pt modelId="{71DF949A-B099-4DB7-97E5-4AC7CF725850}" type="parTrans" cxnId="{EB3CABDF-0024-4362-8833-3A4E8E0F2F29}">
      <dgm:prSet/>
      <dgm:spPr/>
      <dgm:t>
        <a:bodyPr/>
        <a:lstStyle/>
        <a:p>
          <a:endParaRPr lang="ru-RU"/>
        </a:p>
      </dgm:t>
    </dgm:pt>
    <dgm:pt modelId="{A885CAA6-6DCE-4475-9D4B-44DF318B59D0}" type="sibTrans" cxnId="{EB3CABDF-0024-4362-8833-3A4E8E0F2F29}">
      <dgm:prSet/>
      <dgm:spPr/>
      <dgm:t>
        <a:bodyPr/>
        <a:lstStyle/>
        <a:p>
          <a:endParaRPr lang="ru-RU"/>
        </a:p>
      </dgm:t>
    </dgm:pt>
    <dgm:pt modelId="{199FD144-4CCA-48DC-8C9C-7A46F6128D1E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Увеличение занятости населения в районах республики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CEC3E58-5FF3-4235-9A93-CBB4D67A9C45}" type="sibTrans" cxnId="{ACC63288-3256-4B53-939A-BD355FA8B060}">
      <dgm:prSet/>
      <dgm:spPr/>
      <dgm:t>
        <a:bodyPr/>
        <a:lstStyle/>
        <a:p>
          <a:endParaRPr lang="ru-RU" sz="1000"/>
        </a:p>
      </dgm:t>
    </dgm:pt>
    <dgm:pt modelId="{2DE481E4-FC84-4747-8C76-AE3879B68078}" type="parTrans" cxnId="{ACC63288-3256-4B53-939A-BD355FA8B060}">
      <dgm:prSet custT="1"/>
      <dgm:spPr/>
      <dgm:t>
        <a:bodyPr/>
        <a:lstStyle/>
        <a:p>
          <a:endParaRPr lang="ru-RU" sz="1000"/>
        </a:p>
      </dgm:t>
    </dgm:pt>
    <dgm:pt modelId="{F5C98AA8-9E93-4ADA-BAAC-9F07CA815536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Увеличение поголовья племенного мелкого рогатого скота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 общем поголовье республики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FCB073C-8D2B-4F80-B35F-80A934F03581}" type="parTrans" cxnId="{CA340D0D-9C0D-42B9-9842-6E120FDD68E5}">
      <dgm:prSet/>
      <dgm:spPr/>
      <dgm:t>
        <a:bodyPr/>
        <a:lstStyle/>
        <a:p>
          <a:endParaRPr lang="ru-RU"/>
        </a:p>
      </dgm:t>
    </dgm:pt>
    <dgm:pt modelId="{956B6D60-A97D-4F37-B986-F235E418A938}" type="sibTrans" cxnId="{CA340D0D-9C0D-42B9-9842-6E120FDD68E5}">
      <dgm:prSet/>
      <dgm:spPr/>
      <dgm:t>
        <a:bodyPr/>
        <a:lstStyle/>
        <a:p>
          <a:endParaRPr lang="ru-RU"/>
        </a:p>
      </dgm:t>
    </dgm:pt>
    <dgm:pt modelId="{A1C1D608-EDEB-4C48-B709-5048C585888B}" type="pres">
      <dgm:prSet presAssocID="{46B196C6-0D6D-4492-9B73-B3D8642C7C1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57ED38-897E-4745-8475-862922AD983D}" type="pres">
      <dgm:prSet presAssocID="{D8AC6880-E5C6-4C27-8C54-89A2E6C1E3D6}" presName="vertOne" presStyleCnt="0"/>
      <dgm:spPr/>
      <dgm:t>
        <a:bodyPr/>
        <a:lstStyle/>
        <a:p>
          <a:endParaRPr lang="ru-RU"/>
        </a:p>
      </dgm:t>
    </dgm:pt>
    <dgm:pt modelId="{BB93C2DD-C3D4-4F6B-A9E0-3BC18D1762B3}" type="pres">
      <dgm:prSet presAssocID="{D8AC6880-E5C6-4C27-8C54-89A2E6C1E3D6}" presName="txOne" presStyleLbl="node0" presStyleIdx="0" presStyleCnt="1" custScaleY="25904" custLinFactNeighborX="2697" custLinFactNeighborY="17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77B13B-A99E-46D2-86F7-295EC6EBFFFD}" type="pres">
      <dgm:prSet presAssocID="{D8AC6880-E5C6-4C27-8C54-89A2E6C1E3D6}" presName="parTransOne" presStyleCnt="0"/>
      <dgm:spPr/>
      <dgm:t>
        <a:bodyPr/>
        <a:lstStyle/>
        <a:p>
          <a:endParaRPr lang="ru-RU"/>
        </a:p>
      </dgm:t>
    </dgm:pt>
    <dgm:pt modelId="{E23E646C-44DD-4CD5-AF8E-E9CE39391D27}" type="pres">
      <dgm:prSet presAssocID="{D8AC6880-E5C6-4C27-8C54-89A2E6C1E3D6}" presName="horzOne" presStyleCnt="0"/>
      <dgm:spPr/>
      <dgm:t>
        <a:bodyPr/>
        <a:lstStyle/>
        <a:p>
          <a:endParaRPr lang="ru-RU"/>
        </a:p>
      </dgm:t>
    </dgm:pt>
    <dgm:pt modelId="{D0E46FE9-566C-4621-8A8E-615A620FB70C}" type="pres">
      <dgm:prSet presAssocID="{F836E710-3539-4ED7-8FBA-183741BB9061}" presName="vertTwo" presStyleCnt="0"/>
      <dgm:spPr/>
      <dgm:t>
        <a:bodyPr/>
        <a:lstStyle/>
        <a:p>
          <a:endParaRPr lang="ru-RU"/>
        </a:p>
      </dgm:t>
    </dgm:pt>
    <dgm:pt modelId="{CBF8479A-106E-4A7B-984A-58BCEA17355C}" type="pres">
      <dgm:prSet presAssocID="{F836E710-3539-4ED7-8FBA-183741BB9061}" presName="txTwo" presStyleLbl="node2" presStyleIdx="0" presStyleCnt="4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EBC396-8565-4F20-A302-6316CB4FFA16}" type="pres">
      <dgm:prSet presAssocID="{F836E710-3539-4ED7-8FBA-183741BB9061}" presName="horzTwo" presStyleCnt="0"/>
      <dgm:spPr/>
      <dgm:t>
        <a:bodyPr/>
        <a:lstStyle/>
        <a:p>
          <a:endParaRPr lang="ru-RU"/>
        </a:p>
      </dgm:t>
    </dgm:pt>
    <dgm:pt modelId="{61FE6224-95CF-412D-8B02-A984702604EF}" type="pres">
      <dgm:prSet presAssocID="{A885CAA6-6DCE-4475-9D4B-44DF318B59D0}" presName="sibSpaceTwo" presStyleCnt="0"/>
      <dgm:spPr/>
      <dgm:t>
        <a:bodyPr/>
        <a:lstStyle/>
        <a:p>
          <a:endParaRPr lang="ru-RU"/>
        </a:p>
      </dgm:t>
    </dgm:pt>
    <dgm:pt modelId="{8F020CFA-B9CB-49DC-B22B-B755B636CCD5}" type="pres">
      <dgm:prSet presAssocID="{199FD144-4CCA-48DC-8C9C-7A46F6128D1E}" presName="vertTwo" presStyleCnt="0"/>
      <dgm:spPr/>
      <dgm:t>
        <a:bodyPr/>
        <a:lstStyle/>
        <a:p>
          <a:endParaRPr lang="ru-RU"/>
        </a:p>
      </dgm:t>
    </dgm:pt>
    <dgm:pt modelId="{7D13D7AD-68DD-4AF2-BF25-56506991777A}" type="pres">
      <dgm:prSet presAssocID="{199FD144-4CCA-48DC-8C9C-7A46F6128D1E}" presName="txTwo" presStyleLbl="node2" presStyleIdx="1" presStyleCnt="4" custLinFactNeighborX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65177D-E5EE-4B91-AAC1-8B2B4F4F083C}" type="pres">
      <dgm:prSet presAssocID="{199FD144-4CCA-48DC-8C9C-7A46F6128D1E}" presName="horzTwo" presStyleCnt="0"/>
      <dgm:spPr/>
      <dgm:t>
        <a:bodyPr/>
        <a:lstStyle/>
        <a:p>
          <a:endParaRPr lang="ru-RU"/>
        </a:p>
      </dgm:t>
    </dgm:pt>
    <dgm:pt modelId="{503E0FB9-9CE7-400E-8A04-8DEEEE5345C2}" type="pres">
      <dgm:prSet presAssocID="{DCEC3E58-5FF3-4235-9A93-CBB4D67A9C45}" presName="sibSpaceTwo" presStyleCnt="0"/>
      <dgm:spPr/>
      <dgm:t>
        <a:bodyPr/>
        <a:lstStyle/>
        <a:p>
          <a:endParaRPr lang="ru-RU"/>
        </a:p>
      </dgm:t>
    </dgm:pt>
    <dgm:pt modelId="{16E90FEE-B091-422C-8F80-1FDCDE28AB90}" type="pres">
      <dgm:prSet presAssocID="{BA97A6AB-430D-4D60-9C32-47F04EFC7209}" presName="vertTwo" presStyleCnt="0"/>
      <dgm:spPr/>
      <dgm:t>
        <a:bodyPr/>
        <a:lstStyle/>
        <a:p>
          <a:endParaRPr lang="ru-RU"/>
        </a:p>
      </dgm:t>
    </dgm:pt>
    <dgm:pt modelId="{74F60185-A197-42AA-9397-38D279353A9A}" type="pres">
      <dgm:prSet presAssocID="{BA97A6AB-430D-4D60-9C32-47F04EFC7209}" presName="txTwo" presStyleLbl="node2" presStyleIdx="2" presStyleCnt="4" custLinFactNeighborX="2007" custLinFactNeighborY="-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32DD8B-DDD1-4F2D-961A-1A3061B50A20}" type="pres">
      <dgm:prSet presAssocID="{BA97A6AB-430D-4D60-9C32-47F04EFC7209}" presName="horzTwo" presStyleCnt="0"/>
      <dgm:spPr/>
      <dgm:t>
        <a:bodyPr/>
        <a:lstStyle/>
        <a:p>
          <a:endParaRPr lang="ru-RU"/>
        </a:p>
      </dgm:t>
    </dgm:pt>
    <dgm:pt modelId="{4DDE2ECC-7954-4BA2-8C62-460FC353C31B}" type="pres">
      <dgm:prSet presAssocID="{3DD6D210-1990-416D-8DEE-ABF54B5C2F47}" presName="sibSpaceTwo" presStyleCnt="0"/>
      <dgm:spPr/>
      <dgm:t>
        <a:bodyPr/>
        <a:lstStyle/>
        <a:p>
          <a:endParaRPr lang="ru-RU"/>
        </a:p>
      </dgm:t>
    </dgm:pt>
    <dgm:pt modelId="{C85D93F5-DBC8-48E4-ACED-00DD2F48CDE1}" type="pres">
      <dgm:prSet presAssocID="{F5C98AA8-9E93-4ADA-BAAC-9F07CA815536}" presName="vertTwo" presStyleCnt="0"/>
      <dgm:spPr/>
    </dgm:pt>
    <dgm:pt modelId="{1AD66BD8-9490-48D3-9C10-76F4B9CC9DD3}" type="pres">
      <dgm:prSet presAssocID="{F5C98AA8-9E93-4ADA-BAAC-9F07CA815536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10F794-AA35-4B5A-9D1F-FF21E3C61041}" type="pres">
      <dgm:prSet presAssocID="{F5C98AA8-9E93-4ADA-BAAC-9F07CA815536}" presName="horzTwo" presStyleCnt="0"/>
      <dgm:spPr/>
    </dgm:pt>
  </dgm:ptLst>
  <dgm:cxnLst>
    <dgm:cxn modelId="{193696C6-EEA1-44DC-9A2C-6841059AA6DC}" type="presOf" srcId="{199FD144-4CCA-48DC-8C9C-7A46F6128D1E}" destId="{7D13D7AD-68DD-4AF2-BF25-56506991777A}" srcOrd="0" destOrd="0" presId="urn:microsoft.com/office/officeart/2005/8/layout/hierarchy4"/>
    <dgm:cxn modelId="{078BFBAF-F7E5-4062-96FC-7C6B2A9E3DC3}" type="presOf" srcId="{F836E710-3539-4ED7-8FBA-183741BB9061}" destId="{CBF8479A-106E-4A7B-984A-58BCEA17355C}" srcOrd="0" destOrd="0" presId="urn:microsoft.com/office/officeart/2005/8/layout/hierarchy4"/>
    <dgm:cxn modelId="{044A76E9-3F82-42AD-AF50-0123EDFE2CDB}" type="presOf" srcId="{F5C98AA8-9E93-4ADA-BAAC-9F07CA815536}" destId="{1AD66BD8-9490-48D3-9C10-76F4B9CC9DD3}" srcOrd="0" destOrd="0" presId="urn:microsoft.com/office/officeart/2005/8/layout/hierarchy4"/>
    <dgm:cxn modelId="{EB3CABDF-0024-4362-8833-3A4E8E0F2F29}" srcId="{D8AC6880-E5C6-4C27-8C54-89A2E6C1E3D6}" destId="{F836E710-3539-4ED7-8FBA-183741BB9061}" srcOrd="0" destOrd="0" parTransId="{71DF949A-B099-4DB7-97E5-4AC7CF725850}" sibTransId="{A885CAA6-6DCE-4475-9D4B-44DF318B59D0}"/>
    <dgm:cxn modelId="{FA8297C7-2E79-463C-8F3D-AF1E4D1A9B55}" type="presOf" srcId="{D8AC6880-E5C6-4C27-8C54-89A2E6C1E3D6}" destId="{BB93C2DD-C3D4-4F6B-A9E0-3BC18D1762B3}" srcOrd="0" destOrd="0" presId="urn:microsoft.com/office/officeart/2005/8/layout/hierarchy4"/>
    <dgm:cxn modelId="{ACC63288-3256-4B53-939A-BD355FA8B060}" srcId="{D8AC6880-E5C6-4C27-8C54-89A2E6C1E3D6}" destId="{199FD144-4CCA-48DC-8C9C-7A46F6128D1E}" srcOrd="1" destOrd="0" parTransId="{2DE481E4-FC84-4747-8C76-AE3879B68078}" sibTransId="{DCEC3E58-5FF3-4235-9A93-CBB4D67A9C45}"/>
    <dgm:cxn modelId="{87F53817-796E-48BB-B931-D6C09211B8F2}" srcId="{46B196C6-0D6D-4492-9B73-B3D8642C7C17}" destId="{D8AC6880-E5C6-4C27-8C54-89A2E6C1E3D6}" srcOrd="0" destOrd="0" parTransId="{9010A894-B3F4-46F9-AFF6-94F04275D8A5}" sibTransId="{E36A5452-30F8-47A7-AB4B-81CF709A13AF}"/>
    <dgm:cxn modelId="{E71152FB-E1DD-45A0-85F9-106BABD093A8}" type="presOf" srcId="{46B196C6-0D6D-4492-9B73-B3D8642C7C17}" destId="{A1C1D608-EDEB-4C48-B709-5048C585888B}" srcOrd="0" destOrd="0" presId="urn:microsoft.com/office/officeart/2005/8/layout/hierarchy4"/>
    <dgm:cxn modelId="{DD5AB01A-4936-4CF2-9F2C-B6FC4A16EB72}" type="presOf" srcId="{BA97A6AB-430D-4D60-9C32-47F04EFC7209}" destId="{74F60185-A197-42AA-9397-38D279353A9A}" srcOrd="0" destOrd="0" presId="urn:microsoft.com/office/officeart/2005/8/layout/hierarchy4"/>
    <dgm:cxn modelId="{8E5A5F32-A21C-4C2C-9333-9D2001DDD123}" srcId="{D8AC6880-E5C6-4C27-8C54-89A2E6C1E3D6}" destId="{BA97A6AB-430D-4D60-9C32-47F04EFC7209}" srcOrd="2" destOrd="0" parTransId="{6B153B95-C7DA-4AEF-8461-CEE93D9F8432}" sibTransId="{3DD6D210-1990-416D-8DEE-ABF54B5C2F47}"/>
    <dgm:cxn modelId="{CA340D0D-9C0D-42B9-9842-6E120FDD68E5}" srcId="{D8AC6880-E5C6-4C27-8C54-89A2E6C1E3D6}" destId="{F5C98AA8-9E93-4ADA-BAAC-9F07CA815536}" srcOrd="3" destOrd="0" parTransId="{2FCB073C-8D2B-4F80-B35F-80A934F03581}" sibTransId="{956B6D60-A97D-4F37-B986-F235E418A938}"/>
    <dgm:cxn modelId="{EFABAFED-C3A8-40A6-A448-E5993E3137EC}" type="presParOf" srcId="{A1C1D608-EDEB-4C48-B709-5048C585888B}" destId="{4E57ED38-897E-4745-8475-862922AD983D}" srcOrd="0" destOrd="0" presId="urn:microsoft.com/office/officeart/2005/8/layout/hierarchy4"/>
    <dgm:cxn modelId="{9898C928-40DD-4C5E-AD5F-DA8A6511BA6C}" type="presParOf" srcId="{4E57ED38-897E-4745-8475-862922AD983D}" destId="{BB93C2DD-C3D4-4F6B-A9E0-3BC18D1762B3}" srcOrd="0" destOrd="0" presId="urn:microsoft.com/office/officeart/2005/8/layout/hierarchy4"/>
    <dgm:cxn modelId="{11BD9CD9-C3D5-4EF0-A2C0-3F2A95E21C95}" type="presParOf" srcId="{4E57ED38-897E-4745-8475-862922AD983D}" destId="{7277B13B-A99E-46D2-86F7-295EC6EBFFFD}" srcOrd="1" destOrd="0" presId="urn:microsoft.com/office/officeart/2005/8/layout/hierarchy4"/>
    <dgm:cxn modelId="{5DBE3FDA-7D7F-4482-BF5F-6E7FA168B3BD}" type="presParOf" srcId="{4E57ED38-897E-4745-8475-862922AD983D}" destId="{E23E646C-44DD-4CD5-AF8E-E9CE39391D27}" srcOrd="2" destOrd="0" presId="urn:microsoft.com/office/officeart/2005/8/layout/hierarchy4"/>
    <dgm:cxn modelId="{051B72AB-6D3D-4E01-BA41-7C335560EC0F}" type="presParOf" srcId="{E23E646C-44DD-4CD5-AF8E-E9CE39391D27}" destId="{D0E46FE9-566C-4621-8A8E-615A620FB70C}" srcOrd="0" destOrd="0" presId="urn:microsoft.com/office/officeart/2005/8/layout/hierarchy4"/>
    <dgm:cxn modelId="{548AD3F9-89FE-4802-96A5-1698CF638AA5}" type="presParOf" srcId="{D0E46FE9-566C-4621-8A8E-615A620FB70C}" destId="{CBF8479A-106E-4A7B-984A-58BCEA17355C}" srcOrd="0" destOrd="0" presId="urn:microsoft.com/office/officeart/2005/8/layout/hierarchy4"/>
    <dgm:cxn modelId="{2605F0A6-F11D-42D3-8ACC-E5A6EF4F2261}" type="presParOf" srcId="{D0E46FE9-566C-4621-8A8E-615A620FB70C}" destId="{0AEBC396-8565-4F20-A302-6316CB4FFA16}" srcOrd="1" destOrd="0" presId="urn:microsoft.com/office/officeart/2005/8/layout/hierarchy4"/>
    <dgm:cxn modelId="{82475335-AF72-4C6F-B96C-236CE3EA07A8}" type="presParOf" srcId="{E23E646C-44DD-4CD5-AF8E-E9CE39391D27}" destId="{61FE6224-95CF-412D-8B02-A984702604EF}" srcOrd="1" destOrd="0" presId="urn:microsoft.com/office/officeart/2005/8/layout/hierarchy4"/>
    <dgm:cxn modelId="{CF05B67F-7D07-4A07-A3C2-B056D79F2697}" type="presParOf" srcId="{E23E646C-44DD-4CD5-AF8E-E9CE39391D27}" destId="{8F020CFA-B9CB-49DC-B22B-B755B636CCD5}" srcOrd="2" destOrd="0" presId="urn:microsoft.com/office/officeart/2005/8/layout/hierarchy4"/>
    <dgm:cxn modelId="{1FC36488-A154-4160-AD20-017B6601DABA}" type="presParOf" srcId="{8F020CFA-B9CB-49DC-B22B-B755B636CCD5}" destId="{7D13D7AD-68DD-4AF2-BF25-56506991777A}" srcOrd="0" destOrd="0" presId="urn:microsoft.com/office/officeart/2005/8/layout/hierarchy4"/>
    <dgm:cxn modelId="{08FB09A8-F0BF-4156-AD30-39932E1232D2}" type="presParOf" srcId="{8F020CFA-B9CB-49DC-B22B-B755B636CCD5}" destId="{5965177D-E5EE-4B91-AAC1-8B2B4F4F083C}" srcOrd="1" destOrd="0" presId="urn:microsoft.com/office/officeart/2005/8/layout/hierarchy4"/>
    <dgm:cxn modelId="{DBB1BECA-4188-4C17-A503-BFE472E50A26}" type="presParOf" srcId="{E23E646C-44DD-4CD5-AF8E-E9CE39391D27}" destId="{503E0FB9-9CE7-400E-8A04-8DEEEE5345C2}" srcOrd="3" destOrd="0" presId="urn:microsoft.com/office/officeart/2005/8/layout/hierarchy4"/>
    <dgm:cxn modelId="{5EDB0766-D63C-43C3-82C0-BF698873740B}" type="presParOf" srcId="{E23E646C-44DD-4CD5-AF8E-E9CE39391D27}" destId="{16E90FEE-B091-422C-8F80-1FDCDE28AB90}" srcOrd="4" destOrd="0" presId="urn:microsoft.com/office/officeart/2005/8/layout/hierarchy4"/>
    <dgm:cxn modelId="{334B1ED9-A576-4DFF-8696-438A0F08E0D7}" type="presParOf" srcId="{16E90FEE-B091-422C-8F80-1FDCDE28AB90}" destId="{74F60185-A197-42AA-9397-38D279353A9A}" srcOrd="0" destOrd="0" presId="urn:microsoft.com/office/officeart/2005/8/layout/hierarchy4"/>
    <dgm:cxn modelId="{04EB1C82-0110-46A5-AA6E-4134210DFF23}" type="presParOf" srcId="{16E90FEE-B091-422C-8F80-1FDCDE28AB90}" destId="{2B32DD8B-DDD1-4F2D-961A-1A3061B50A20}" srcOrd="1" destOrd="0" presId="urn:microsoft.com/office/officeart/2005/8/layout/hierarchy4"/>
    <dgm:cxn modelId="{E78C3148-2CDC-49C4-B182-68CDF2CD0308}" type="presParOf" srcId="{E23E646C-44DD-4CD5-AF8E-E9CE39391D27}" destId="{4DDE2ECC-7954-4BA2-8C62-460FC353C31B}" srcOrd="5" destOrd="0" presId="urn:microsoft.com/office/officeart/2005/8/layout/hierarchy4"/>
    <dgm:cxn modelId="{740482DE-7C64-4A73-A115-1299C3CC22D7}" type="presParOf" srcId="{E23E646C-44DD-4CD5-AF8E-E9CE39391D27}" destId="{C85D93F5-DBC8-48E4-ACED-00DD2F48CDE1}" srcOrd="6" destOrd="0" presId="urn:microsoft.com/office/officeart/2005/8/layout/hierarchy4"/>
    <dgm:cxn modelId="{4638CC13-99ED-404D-AAE8-D13080B598DD}" type="presParOf" srcId="{C85D93F5-DBC8-48E4-ACED-00DD2F48CDE1}" destId="{1AD66BD8-9490-48D3-9C10-76F4B9CC9DD3}" srcOrd="0" destOrd="0" presId="urn:microsoft.com/office/officeart/2005/8/layout/hierarchy4"/>
    <dgm:cxn modelId="{BCA213D5-4222-4423-88B7-ECCBFE8CA7C4}" type="presParOf" srcId="{C85D93F5-DBC8-48E4-ACED-00DD2F48CDE1}" destId="{EB10F794-AA35-4B5A-9D1F-FF21E3C6104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3C2DD-C3D4-4F6B-A9E0-3BC18D1762B3}">
      <dsp:nvSpPr>
        <dsp:cNvPr id="0" name=""/>
        <dsp:cNvSpPr/>
      </dsp:nvSpPr>
      <dsp:spPr>
        <a:xfrm>
          <a:off x="2662" y="59117"/>
          <a:ext cx="8234912" cy="766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</a:t>
          </a: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качества жизни молодых семей на селе путем содействия в строительстве зимних чабанских стоянок и приобретении поголовья мелкого рогатого скота 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25" y="81580"/>
        <a:ext cx="8189986" cy="722010"/>
      </dsp:txXfrm>
    </dsp:sp>
    <dsp:sp modelId="{CBF8479A-106E-4A7B-984A-58BCEA17355C}">
      <dsp:nvSpPr>
        <dsp:cNvPr id="0" name=""/>
        <dsp:cNvSpPr/>
      </dsp:nvSpPr>
      <dsp:spPr>
        <a:xfrm>
          <a:off x="1331" y="1103158"/>
          <a:ext cx="1936715" cy="2960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Снижение уровня бедности в Республике Тыва</a:t>
          </a:r>
        </a:p>
      </dsp:txBody>
      <dsp:txXfrm>
        <a:off x="58055" y="1159882"/>
        <a:ext cx="1823267" cy="2847239"/>
      </dsp:txXfrm>
    </dsp:sp>
    <dsp:sp modelId="{7D13D7AD-68DD-4AF2-BF25-56506991777A}">
      <dsp:nvSpPr>
        <dsp:cNvPr id="0" name=""/>
        <dsp:cNvSpPr/>
      </dsp:nvSpPr>
      <dsp:spPr>
        <a:xfrm>
          <a:off x="2100730" y="1103158"/>
          <a:ext cx="1936715" cy="2960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Увеличение занятости населения в районах республики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57454" y="1159882"/>
        <a:ext cx="1823267" cy="2847239"/>
      </dsp:txXfrm>
    </dsp:sp>
    <dsp:sp modelId="{74F60185-A197-42AA-9397-38D279353A9A}">
      <dsp:nvSpPr>
        <dsp:cNvPr id="0" name=""/>
        <dsp:cNvSpPr/>
      </dsp:nvSpPr>
      <dsp:spPr>
        <a:xfrm>
          <a:off x="4238999" y="1095371"/>
          <a:ext cx="1936715" cy="2960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Развитие крестьянских (фермерских)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хозяйств в Республике Тыва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5723" y="1152095"/>
        <a:ext cx="1823267" cy="2847239"/>
      </dsp:txXfrm>
    </dsp:sp>
    <dsp:sp modelId="{1AD66BD8-9490-48D3-9C10-76F4B9CC9DD3}">
      <dsp:nvSpPr>
        <dsp:cNvPr id="0" name=""/>
        <dsp:cNvSpPr/>
      </dsp:nvSpPr>
      <dsp:spPr>
        <a:xfrm>
          <a:off x="6299528" y="1103158"/>
          <a:ext cx="1936715" cy="2960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Увеличение поголовья племенного мелкого рогатого скота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 общем поголовье республики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56252" y="1159882"/>
        <a:ext cx="1823267" cy="2847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0.2835</cdr:x>
      <cdr:y>0.18375</cdr:y>
    </cdr:from>
    <cdr:to>
      <cdr:x>0.75599</cdr:x>
      <cdr:y>0.315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296144" y="504056"/>
          <a:ext cx="2160240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5B696-A5C6-4BE2-8262-F3368BA8C2F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8A305-A628-4A07-AE32-AE94D2880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8A305-A628-4A07-AE32-AE94D28806C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0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25144"/>
            <a:ext cx="8431286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Губернаторский проект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Кыштаг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молодой семьи»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0" y="0"/>
            <a:ext cx="9156700" cy="311150"/>
          </a:xfrm>
          <a:prstGeom prst="rect">
            <a:avLst/>
          </a:prstGeom>
          <a:solidFill>
            <a:srgbClr val="1F497D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307975"/>
            <a:ext cx="9156700" cy="92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 rot="10800000">
            <a:off x="5255525" y="314099"/>
            <a:ext cx="3936628" cy="13316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 rot="10800000">
            <a:off x="5652118" y="447266"/>
            <a:ext cx="3508513" cy="203432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2420888"/>
            <a:ext cx="7784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Послание Главы Республики Тыва Верховному Хуралу (парламенту) Республики Тыва о положении дел в республике и внутренней политике на 2016 год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«Сплоченность, мобилизация усилий, опора на внутренние ресурсы»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560" cy="848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AutoShape 7"/>
          <p:cNvSpPr>
            <a:spLocks/>
          </p:cNvSpPr>
          <p:nvPr/>
        </p:nvSpPr>
        <p:spPr bwMode="auto">
          <a:xfrm>
            <a:off x="7373938" y="588962"/>
            <a:ext cx="1770062" cy="4571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>
            <a:off x="5681166" y="496888"/>
            <a:ext cx="3462834" cy="4571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1" y="0"/>
            <a:ext cx="8532439" cy="8552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и продовольствия Республики Тыва</a:t>
            </a:r>
            <a:endParaRPr lang="ru-RU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m.nkj.ru/upload/iblock/6cf/6cf6fc2995957297bb185a8be320857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1418691" cy="137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67544" y="4509120"/>
            <a:ext cx="770485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3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568951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основных материалов для строительства кошары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2473" y="116632"/>
            <a:ext cx="792088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ПО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802" y="1064436"/>
            <a:ext cx="8568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альтернативными источниками электроснабжения чабанские стоянки: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196" y="1015668"/>
            <a:ext cx="467544" cy="491166"/>
          </a:xfrm>
          <a:prstGeom prst="ellipse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8701" y="1772816"/>
            <a:ext cx="8154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территорий (предоставляемых земельных участков) на предмет имеющихся ЛЭП или обеспечения альтернативными источниками электроснабжения, произвести расчеты необходимых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– январь 2016 г.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701" y="2780928"/>
            <a:ext cx="768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Объявить торги на закуп альтернативных источников электроснабжения чабанских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стоянок – январь 2016 г.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artsolar.ru/img/cms/%D1%81%D1%85%D0%B5%D0%BC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51" y="3821779"/>
            <a:ext cx="5107323" cy="3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45802" y="3717032"/>
            <a:ext cx="820891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1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2473" y="116632"/>
            <a:ext cx="792088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ПО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4929" y="1056313"/>
            <a:ext cx="467544" cy="491166"/>
          </a:xfrm>
          <a:prstGeom prst="ellipse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3264" y="1075438"/>
            <a:ext cx="871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   Обеспечение водозаборными скважинами чабанские стоянки: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473" y="1547479"/>
            <a:ext cx="7469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территорий (предоставляемых земельных участков) на предмет обеспечения водозаборными скважинами,  произвести расчеты необходимых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–январь 2016 г.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472" y="2708920"/>
            <a:ext cx="7469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Объявить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торги на проведение работ по бурению водозаборных скважин на чабанских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стоянках – январь 2016 г.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vsemvoda24.ru/file/2015/06/09/bureniye_skvazhin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79" y="3717032"/>
            <a:ext cx="5580112" cy="29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45802" y="3501008"/>
            <a:ext cx="820891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4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2473" y="116632"/>
            <a:ext cx="792088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ПО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473" y="1136593"/>
            <a:ext cx="8312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 200 голов племенного мелкого рогатого скота на кредитные средства, полученные через ОАО «Народный банк»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5921" y="999370"/>
            <a:ext cx="467544" cy="491166"/>
          </a:xfrm>
          <a:prstGeom prst="ellipse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0868" y="1916832"/>
            <a:ext cx="7597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Проработать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ОАО «Народный банк»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окончательную схему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условия предоставления кредитных средств для участников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– до 1 февраля 2015 г.;</a:t>
            </a:r>
          </a:p>
          <a:p>
            <a:pPr marL="285750" indent="-285750">
              <a:buFontTx/>
              <a:buChar char="-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9276" y="3117161"/>
            <a:ext cx="7597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оформлении документов на получение кредитных средств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февраль-апрель 2016 г.;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7024" y="3994234"/>
            <a:ext cx="7569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Соглашений с участниками проекта на предоставление государственной поддержки по выданным кредитам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май-июнь 2016 г.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3598" y="5085184"/>
            <a:ext cx="820891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Штриховая стрелка вправо 6"/>
          <p:cNvSpPr>
            <a:spLocks/>
          </p:cNvSpPr>
          <p:nvPr/>
        </p:nvSpPr>
        <p:spPr bwMode="auto">
          <a:xfrm rot="5400000">
            <a:off x="4389579" y="2578439"/>
            <a:ext cx="397782" cy="421887"/>
          </a:xfrm>
          <a:custGeom>
            <a:avLst/>
            <a:gdLst>
              <a:gd name="T0" fmla="*/ 272558 w 765175"/>
              <a:gd name="T1" fmla="*/ 0 h 576263"/>
              <a:gd name="T2" fmla="*/ 0 w 765175"/>
              <a:gd name="T3" fmla="*/ 252413 h 576263"/>
              <a:gd name="T4" fmla="*/ 272558 w 765175"/>
              <a:gd name="T5" fmla="*/ 504825 h 576263"/>
              <a:gd name="T6" fmla="*/ 574675 w 765175"/>
              <a:gd name="T7" fmla="*/ 252413 h 576263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0041 w 765175"/>
              <a:gd name="T13" fmla="*/ 100505 h 576263"/>
              <a:gd name="T14" fmla="*/ 503227 w 765175"/>
              <a:gd name="T15" fmla="*/ 475756 h 576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175" h="576263">
                <a:moveTo>
                  <a:pt x="0" y="100506"/>
                </a:moveTo>
                <a:lnTo>
                  <a:pt x="18008" y="100506"/>
                </a:lnTo>
                <a:lnTo>
                  <a:pt x="18008" y="475757"/>
                </a:lnTo>
                <a:lnTo>
                  <a:pt x="0" y="475757"/>
                </a:lnTo>
                <a:close/>
                <a:moveTo>
                  <a:pt x="36016" y="100506"/>
                </a:moveTo>
                <a:lnTo>
                  <a:pt x="72033" y="100506"/>
                </a:lnTo>
                <a:lnTo>
                  <a:pt x="72033" y="475757"/>
                </a:lnTo>
                <a:lnTo>
                  <a:pt x="36016" y="475757"/>
                </a:lnTo>
                <a:close/>
                <a:moveTo>
                  <a:pt x="90041" y="100506"/>
                </a:moveTo>
                <a:lnTo>
                  <a:pt x="362909" y="100506"/>
                </a:lnTo>
                <a:lnTo>
                  <a:pt x="362909" y="0"/>
                </a:lnTo>
                <a:lnTo>
                  <a:pt x="765175" y="288132"/>
                </a:lnTo>
                <a:lnTo>
                  <a:pt x="362909" y="576263"/>
                </a:lnTo>
                <a:lnTo>
                  <a:pt x="362909" y="475757"/>
                </a:lnTo>
                <a:lnTo>
                  <a:pt x="90041" y="475757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Штриховая стрелка вправо 6"/>
          <p:cNvSpPr>
            <a:spLocks/>
          </p:cNvSpPr>
          <p:nvPr/>
        </p:nvSpPr>
        <p:spPr bwMode="auto">
          <a:xfrm rot="5400000">
            <a:off x="4363573" y="3547696"/>
            <a:ext cx="494834" cy="394351"/>
          </a:xfrm>
          <a:custGeom>
            <a:avLst/>
            <a:gdLst>
              <a:gd name="T0" fmla="*/ 272558 w 765175"/>
              <a:gd name="T1" fmla="*/ 0 h 576263"/>
              <a:gd name="T2" fmla="*/ 0 w 765175"/>
              <a:gd name="T3" fmla="*/ 252413 h 576263"/>
              <a:gd name="T4" fmla="*/ 272558 w 765175"/>
              <a:gd name="T5" fmla="*/ 504825 h 576263"/>
              <a:gd name="T6" fmla="*/ 574675 w 765175"/>
              <a:gd name="T7" fmla="*/ 252413 h 576263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0041 w 765175"/>
              <a:gd name="T13" fmla="*/ 100505 h 576263"/>
              <a:gd name="T14" fmla="*/ 503227 w 765175"/>
              <a:gd name="T15" fmla="*/ 475756 h 576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175" h="576263">
                <a:moveTo>
                  <a:pt x="0" y="100506"/>
                </a:moveTo>
                <a:lnTo>
                  <a:pt x="18008" y="100506"/>
                </a:lnTo>
                <a:lnTo>
                  <a:pt x="18008" y="475757"/>
                </a:lnTo>
                <a:lnTo>
                  <a:pt x="0" y="475757"/>
                </a:lnTo>
                <a:close/>
                <a:moveTo>
                  <a:pt x="36016" y="100506"/>
                </a:moveTo>
                <a:lnTo>
                  <a:pt x="72033" y="100506"/>
                </a:lnTo>
                <a:lnTo>
                  <a:pt x="72033" y="475757"/>
                </a:lnTo>
                <a:lnTo>
                  <a:pt x="36016" y="475757"/>
                </a:lnTo>
                <a:close/>
                <a:moveTo>
                  <a:pt x="90041" y="100506"/>
                </a:moveTo>
                <a:lnTo>
                  <a:pt x="362909" y="100506"/>
                </a:lnTo>
                <a:lnTo>
                  <a:pt x="362909" y="0"/>
                </a:lnTo>
                <a:lnTo>
                  <a:pt x="765175" y="288132"/>
                </a:lnTo>
                <a:lnTo>
                  <a:pt x="362909" y="576263"/>
                </a:lnTo>
                <a:lnTo>
                  <a:pt x="362909" y="475757"/>
                </a:lnTo>
                <a:lnTo>
                  <a:pt x="90041" y="475757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1268" name="Picture 4" descr="http://bankvoprosi.ru/uploads/2015-01/1422052811_Narodnyiy-bank-Respubliki-Tyva-pbrt-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09728"/>
            <a:ext cx="46291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Лента лицом вниз 16"/>
          <p:cNvSpPr/>
          <p:nvPr/>
        </p:nvSpPr>
        <p:spPr bwMode="auto">
          <a:xfrm>
            <a:off x="4960093" y="5390137"/>
            <a:ext cx="4191322" cy="991731"/>
          </a:xfrm>
          <a:prstGeom prst="ribbon">
            <a:avLst/>
          </a:prstGeom>
          <a:solidFill>
            <a:srgbClr val="FFC0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кредитных средств до 15 июня 2016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http://www.fiscooggi.it/files/immagini_articoli/u12/percent-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61" y="3829753"/>
            <a:ext cx="735156" cy="733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dela.ru/media/1-money-bags-60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76" y="0"/>
            <a:ext cx="775048" cy="11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businessbuy.ru/photo/ph9212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24" y="1677482"/>
            <a:ext cx="1003430" cy="87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chudoland.ru/UserFiles/ProductGalery/14439/7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71" y="2779724"/>
            <a:ext cx="980262" cy="98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8308" y="1587597"/>
            <a:ext cx="2376263" cy="655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Республиканский бюджет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83924" y="701310"/>
            <a:ext cx="3084580" cy="9761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«НБ РТ»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700 тысяч рублей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заемные средства </a:t>
            </a: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(17,4%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годовых)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первоначального взноса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28830" y="2607037"/>
            <a:ext cx="2499355" cy="10745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проекта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(расчетный счёт в ОАО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«НБ РТ»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11062" y="4672823"/>
            <a:ext cx="2591348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Племенное хозяйство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7505" y="2260093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350 тыс. рублей-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погашение 50% основного долга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1/3 – возмещение процентной ставки по кредиту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H="1" flipV="1">
            <a:off x="5728185" y="3155287"/>
            <a:ext cx="1565754" cy="148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2575601">
            <a:off x="5684281" y="3562893"/>
            <a:ext cx="203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 голов МРС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176" y="4017695"/>
            <a:ext cx="2682748" cy="655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790253" y="6077449"/>
            <a:ext cx="3600400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Новый участник проекта</a:t>
            </a: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4504144" y="3768188"/>
            <a:ext cx="25636" cy="2309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4" idx="3"/>
          </p:cNvCxnSpPr>
          <p:nvPr/>
        </p:nvCxnSpPr>
        <p:spPr>
          <a:xfrm>
            <a:off x="2434571" y="1915161"/>
            <a:ext cx="811966" cy="893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54" idx="3"/>
          </p:cNvCxnSpPr>
          <p:nvPr/>
        </p:nvCxnSpPr>
        <p:spPr>
          <a:xfrm flipV="1">
            <a:off x="2683924" y="3201867"/>
            <a:ext cx="562613" cy="1143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7505" y="4732791"/>
            <a:ext cx="2277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2/3 – возмещение процентной ставки по кредиту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flipV="1">
            <a:off x="4139952" y="1704371"/>
            <a:ext cx="0" cy="902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4860032" y="1704371"/>
            <a:ext cx="0" cy="902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767622" y="1097280"/>
            <a:ext cx="27362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484595" y="1097280"/>
            <a:ext cx="0" cy="3500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16200000">
            <a:off x="7275227" y="2783313"/>
            <a:ext cx="296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Перечисление средств (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 тысяч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на покупку поголовья овец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Выгнутая вниз стрелка 98"/>
          <p:cNvSpPr/>
          <p:nvPr/>
        </p:nvSpPr>
        <p:spPr>
          <a:xfrm rot="16200000">
            <a:off x="5068592" y="1839771"/>
            <a:ext cx="1968374" cy="570313"/>
          </a:xfrm>
          <a:prstGeom prst="curvedUpArrow">
            <a:avLst>
              <a:gd name="adj1" fmla="val 2499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337935" y="1102538"/>
            <a:ext cx="23120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Погашение основного долга (350 тыс. руб.)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через 2 года за счет продажи 200 голов следующему участнику проекта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3155027" y="4548125"/>
            <a:ext cx="230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Передача приплода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4873" y="168274"/>
            <a:ext cx="70511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кредитования в рамках реализации проекта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alf Frame 13"/>
          <p:cNvSpPr/>
          <p:nvPr/>
        </p:nvSpPr>
        <p:spPr>
          <a:xfrm>
            <a:off x="1001713" y="149369"/>
            <a:ext cx="617959" cy="480570"/>
          </a:xfrm>
          <a:prstGeom prst="halfFrame">
            <a:avLst>
              <a:gd name="adj1" fmla="val 15000"/>
              <a:gd name="adj2" fmla="val 14999"/>
            </a:avLst>
          </a:prstGeom>
          <a:solidFill>
            <a:schemeClr val="accent6">
              <a:lumMod val="75000"/>
            </a:schemeClr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Half Frame 10"/>
          <p:cNvSpPr/>
          <p:nvPr/>
        </p:nvSpPr>
        <p:spPr>
          <a:xfrm rot="10800000">
            <a:off x="7582079" y="140915"/>
            <a:ext cx="533954" cy="516382"/>
          </a:xfrm>
          <a:prstGeom prst="halfFrame">
            <a:avLst>
              <a:gd name="adj1" fmla="val 15000"/>
              <a:gd name="adj2" fmla="val 14999"/>
            </a:avLst>
          </a:prstGeom>
          <a:solidFill>
            <a:schemeClr val="accent6">
              <a:lumMod val="75000"/>
            </a:schemeClr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2" descr="http://www.chudoland.ru/UserFiles/ProductGalery/14439/7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21" y="4542732"/>
            <a:ext cx="980262" cy="98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71236" y="764704"/>
            <a:ext cx="7416824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Ресурсное обеспечение социального проекта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0" y="0"/>
            <a:ext cx="9156700" cy="311150"/>
          </a:xfrm>
          <a:prstGeom prst="rect">
            <a:avLst/>
          </a:prstGeom>
          <a:solidFill>
            <a:srgbClr val="1F497D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-12700" y="295726"/>
            <a:ext cx="9156700" cy="84137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 rot="10800000">
            <a:off x="5410200" y="360363"/>
            <a:ext cx="3746500" cy="904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 rot="10800000">
            <a:off x="5372470" y="405606"/>
            <a:ext cx="3746500" cy="180975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01215"/>
              </p:ext>
            </p:extLst>
          </p:nvPr>
        </p:nvGraphicFramePr>
        <p:xfrm>
          <a:off x="0" y="1412775"/>
          <a:ext cx="9143999" cy="552355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35895"/>
                <a:gridCol w="2880319"/>
                <a:gridCol w="2627785"/>
              </a:tblGrid>
              <a:tr h="144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</a:p>
                  </a:txBody>
                  <a:tcPr marL="91433" marR="91433" marT="45713" marB="45713"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РТ от 30 июня 2009 г. № 322 «Об установлении для граждан отдельной категории ставок платы по договору купли-продажи лесных насаждений для собственных нужд на территории Республики Тыва»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предоставления леса на корню участникам социального проекта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Государственный комитет по лесному  РТ,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Органы местного самоуправления РТ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  «Развитие сельского хозяйства и регулирование рынков сельскохозяйственной продукции, сырья и продовольствия в Республике Тыва на 2014-2020 годы»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зимней стоянки «</a:t>
                      </a:r>
                      <a:r>
                        <a:rPr lang="ru-RU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Кыштаг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с хозяйственными постройками, </a:t>
                      </a:r>
                    </a:p>
                    <a:p>
                      <a:pPr algn="l"/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водоснабжения,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альтернативными источниками электроснабжения</a:t>
                      </a:r>
                    </a:p>
                    <a:p>
                      <a:pPr algn="just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Минсельхозпрод РТ,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Минстрой РТ,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Минтопэнерго РТ,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местного самоуправления РТ</a:t>
                      </a:r>
                    </a:p>
                    <a:p>
                      <a:pPr algn="ctr"/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/>
                </a:tc>
              </a:tr>
              <a:tr h="6478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Потребительский кредит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кредитных средств на приобретение племенного скота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ОАО «Народный банк»,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Минсельхозпрод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РТ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/>
                </a:tc>
              </a:tr>
              <a:tr h="5553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3" marR="91433" marT="45713" marB="45713"/>
                </a:tc>
              </a:tr>
            </a:tbl>
          </a:graphicData>
        </a:graphic>
      </p:graphicFrame>
      <p:sp>
        <p:nvSpPr>
          <p:cNvPr id="9" name="AutoShape 7"/>
          <p:cNvSpPr>
            <a:spLocks/>
          </p:cNvSpPr>
          <p:nvPr/>
        </p:nvSpPr>
        <p:spPr bwMode="auto">
          <a:xfrm>
            <a:off x="7373938" y="588962"/>
            <a:ext cx="1770062" cy="4571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6398419" y="508948"/>
            <a:ext cx="1770062" cy="4571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</p:spTree>
    <p:extLst>
      <p:ext uri="{BB962C8B-B14F-4D97-AF65-F5344CB8AC3E}">
        <p14:creationId xmlns:p14="http://schemas.microsoft.com/office/powerpoint/2010/main" val="31208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/>
          </p:cNvSpPr>
          <p:nvPr/>
        </p:nvSpPr>
        <p:spPr bwMode="auto">
          <a:xfrm rot="10800000">
            <a:off x="6413500" y="42863"/>
            <a:ext cx="2743200" cy="247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ts val="300"/>
              </a:spcBef>
              <a:buChar char="•"/>
              <a:defRPr kumimoji="1" sz="2400">
                <a:solidFill>
                  <a:srgbClr val="1F497D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1pPr>
            <a:lvl2pPr marL="742950" indent="-285750" algn="ctr" eaLnBrk="0" hangingPunct="0">
              <a:spcBef>
                <a:spcPts val="300"/>
              </a:spcBef>
              <a:buChar char="–"/>
              <a:defRPr kumimoji="1" sz="2600">
                <a:solidFill>
                  <a:srgbClr val="C0504D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2pPr>
            <a:lvl3pPr marL="1143000" indent="-228600" algn="ctr" eaLnBrk="0" hangingPunct="0">
              <a:spcBef>
                <a:spcPts val="300"/>
              </a:spcBef>
              <a:buChar char="•"/>
              <a:defRPr kumimoji="1" sz="2400">
                <a:solidFill>
                  <a:srgbClr val="4F81BD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3pPr>
            <a:lvl4pPr marL="1600200" indent="-228600" algn="ctr" eaLnBrk="0" hangingPunct="0">
              <a:spcBef>
                <a:spcPts val="300"/>
              </a:spcBef>
              <a:buChar char="–"/>
              <a:defRPr kumimoji="1" sz="2200">
                <a:solidFill>
                  <a:srgbClr val="4F81BD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4pPr>
            <a:lvl5pPr marL="2057400" indent="-228600" algn="ctr" eaLnBrk="0" hangingPunct="0">
              <a:spcBef>
                <a:spcPts val="300"/>
              </a:spcBef>
              <a:buChar char="»"/>
              <a:defRPr kumimoji="1" sz="2000">
                <a:solidFill>
                  <a:srgbClr val="A04DA3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5pPr>
            <a:lvl6pPr marL="2514600" indent="-228600" algn="ctr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kumimoji="1" sz="2000">
                <a:solidFill>
                  <a:srgbClr val="A04DA3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6pPr>
            <a:lvl7pPr marL="2971800" indent="-228600" algn="ctr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kumimoji="1" sz="2000">
                <a:solidFill>
                  <a:srgbClr val="A04DA3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7pPr>
            <a:lvl8pPr marL="3429000" indent="-228600" algn="ctr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kumimoji="1" sz="2000">
                <a:solidFill>
                  <a:srgbClr val="A04DA3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8pPr>
            <a:lvl9pPr marL="3886200" indent="-228600" algn="ctr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kumimoji="1" sz="2000">
                <a:solidFill>
                  <a:srgbClr val="A04DA3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4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0" y="307975"/>
            <a:ext cx="9156700" cy="92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 rot="10800000">
            <a:off x="5371011" y="426675"/>
            <a:ext cx="3746500" cy="180975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0" y="0"/>
            <a:ext cx="9156700" cy="311150"/>
          </a:xfrm>
          <a:prstGeom prst="rect">
            <a:avLst/>
          </a:prstGeom>
          <a:solidFill>
            <a:srgbClr val="1F497D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0" y="366713"/>
            <a:ext cx="9156700" cy="84137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7" name="AutoShape 7"/>
          <p:cNvSpPr>
            <a:spLocks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86367" y="632533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эффект от реализации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Кыштаг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-молодым семьям»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390445"/>
              </p:ext>
            </p:extLst>
          </p:nvPr>
        </p:nvGraphicFramePr>
        <p:xfrm>
          <a:off x="118540" y="1473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679628"/>
              </p:ext>
            </p:extLst>
          </p:nvPr>
        </p:nvGraphicFramePr>
        <p:xfrm>
          <a:off x="4545511" y="16479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V="1">
            <a:off x="6200924" y="2479508"/>
            <a:ext cx="158417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632024"/>
              </p:ext>
            </p:extLst>
          </p:nvPr>
        </p:nvGraphicFramePr>
        <p:xfrm>
          <a:off x="539553" y="4653136"/>
          <a:ext cx="820891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4997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10666" y="2429097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7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0" y="366713"/>
            <a:ext cx="9156700" cy="84137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0" y="0"/>
            <a:ext cx="9156700" cy="311150"/>
          </a:xfrm>
          <a:prstGeom prst="rect">
            <a:avLst/>
          </a:prstGeom>
          <a:solidFill>
            <a:srgbClr val="1F497D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3076" name="Rectangle 3"/>
          <p:cNvSpPr>
            <a:spLocks/>
          </p:cNvSpPr>
          <p:nvPr/>
        </p:nvSpPr>
        <p:spPr bwMode="auto">
          <a:xfrm>
            <a:off x="0" y="307975"/>
            <a:ext cx="9156700" cy="92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3077" name="Rectangle 4"/>
          <p:cNvSpPr>
            <a:spLocks/>
          </p:cNvSpPr>
          <p:nvPr/>
        </p:nvSpPr>
        <p:spPr bwMode="auto">
          <a:xfrm rot="10800000">
            <a:off x="5410200" y="360363"/>
            <a:ext cx="3746500" cy="904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3078" name="Rectangle 5"/>
          <p:cNvSpPr>
            <a:spLocks/>
          </p:cNvSpPr>
          <p:nvPr/>
        </p:nvSpPr>
        <p:spPr bwMode="auto">
          <a:xfrm rot="10800000">
            <a:off x="5410200" y="439738"/>
            <a:ext cx="3746500" cy="180975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3079" name="AutoShape 6"/>
          <p:cNvSpPr>
            <a:spLocks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3080" name="AutoShape 7"/>
          <p:cNvSpPr>
            <a:spLocks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3081" name="Rectangle 8"/>
          <p:cNvSpPr>
            <a:spLocks/>
          </p:cNvSpPr>
          <p:nvPr/>
        </p:nvSpPr>
        <p:spPr bwMode="auto">
          <a:xfrm>
            <a:off x="9085263" y="-1588"/>
            <a:ext cx="69850" cy="620713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3082" name="Rectangle 9"/>
          <p:cNvSpPr>
            <a:spLocks/>
          </p:cNvSpPr>
          <p:nvPr/>
        </p:nvSpPr>
        <p:spPr bwMode="auto">
          <a:xfrm>
            <a:off x="9043988" y="-1588"/>
            <a:ext cx="41275" cy="620713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3083" name="Rectangle 10"/>
          <p:cNvSpPr>
            <a:spLocks/>
          </p:cNvSpPr>
          <p:nvPr/>
        </p:nvSpPr>
        <p:spPr bwMode="auto">
          <a:xfrm>
            <a:off x="8975725" y="-1588"/>
            <a:ext cx="396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3084" name="Rectangle 11"/>
          <p:cNvSpPr>
            <a:spLocks/>
          </p:cNvSpPr>
          <p:nvPr/>
        </p:nvSpPr>
        <p:spPr bwMode="auto">
          <a:xfrm>
            <a:off x="8915400" y="0"/>
            <a:ext cx="682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3085" name="Rectangle 103"/>
          <p:cNvSpPr>
            <a:spLocks/>
          </p:cNvSpPr>
          <p:nvPr/>
        </p:nvSpPr>
        <p:spPr bwMode="auto">
          <a:xfrm>
            <a:off x="539750" y="771525"/>
            <a:ext cx="82296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/>
          <a:p>
            <a:pPr algn="ctr"/>
            <a:r>
              <a:rPr kumimoji="0" lang="ru-RU" altLang="ru-RU" sz="1800" b="1" dirty="0">
                <a:solidFill>
                  <a:srgbClr val="366092"/>
                </a:solidFill>
                <a:latin typeface="Times New Roman" pitchFamily="18" charset="0"/>
                <a:sym typeface="Trebuchet MS Bold"/>
              </a:rPr>
              <a:t>ЦЕЛЬ И ЗАДАЧИ </a:t>
            </a:r>
            <a:r>
              <a:rPr kumimoji="0" lang="ru-RU" altLang="ru-RU" sz="1800" b="1" dirty="0" smtClean="0">
                <a:solidFill>
                  <a:srgbClr val="366092"/>
                </a:solidFill>
                <a:latin typeface="Times New Roman" pitchFamily="18" charset="0"/>
                <a:sym typeface="Trebuchet MS Bold"/>
              </a:rPr>
              <a:t>ПРОЕКТА «КЫШТАГ ДЛЯ МОЛОДОЙ СЕМЬИ»</a:t>
            </a:r>
            <a:endParaRPr kumimoji="0" lang="en-US" altLang="ru-RU" sz="1800" b="1" dirty="0">
              <a:solidFill>
                <a:srgbClr val="366092"/>
              </a:solidFill>
              <a:latin typeface="Times New Roman" pitchFamily="18" charset="0"/>
              <a:sym typeface="Trebuchet MS Bold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312631805"/>
              </p:ext>
            </p:extLst>
          </p:nvPr>
        </p:nvGraphicFramePr>
        <p:xfrm>
          <a:off x="457095" y="1924050"/>
          <a:ext cx="82375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87" name="Овал 14"/>
          <p:cNvSpPr>
            <a:spLocks noChangeArrowheads="1"/>
          </p:cNvSpPr>
          <p:nvPr/>
        </p:nvSpPr>
        <p:spPr bwMode="auto">
          <a:xfrm>
            <a:off x="1209675" y="2733106"/>
            <a:ext cx="352425" cy="352425"/>
          </a:xfrm>
          <a:prstGeom prst="ellipse">
            <a:avLst/>
          </a:prstGeom>
          <a:solidFill>
            <a:srgbClr val="C6787A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ru-RU" altLang="ru-RU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88" name="Овал 15"/>
          <p:cNvSpPr>
            <a:spLocks noChangeArrowheads="1"/>
          </p:cNvSpPr>
          <p:nvPr/>
        </p:nvSpPr>
        <p:spPr bwMode="auto">
          <a:xfrm>
            <a:off x="3387675" y="2733106"/>
            <a:ext cx="352425" cy="352425"/>
          </a:xfrm>
          <a:prstGeom prst="ellipse">
            <a:avLst/>
          </a:prstGeom>
          <a:solidFill>
            <a:srgbClr val="C6787A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ru-RU" alt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89" name="Овал 16"/>
          <p:cNvSpPr>
            <a:spLocks noChangeArrowheads="1"/>
          </p:cNvSpPr>
          <p:nvPr/>
        </p:nvSpPr>
        <p:spPr bwMode="auto">
          <a:xfrm>
            <a:off x="5441096" y="2667000"/>
            <a:ext cx="352425" cy="352425"/>
          </a:xfrm>
          <a:prstGeom prst="ellipse">
            <a:avLst/>
          </a:prstGeom>
          <a:solidFill>
            <a:srgbClr val="C6787A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ru-RU" altLang="ru-RU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90" name="Овал 18"/>
          <p:cNvSpPr>
            <a:spLocks noChangeArrowheads="1"/>
          </p:cNvSpPr>
          <p:nvPr/>
        </p:nvSpPr>
        <p:spPr bwMode="auto">
          <a:xfrm>
            <a:off x="7668344" y="2667000"/>
            <a:ext cx="352425" cy="352425"/>
          </a:xfrm>
          <a:prstGeom prst="ellipse">
            <a:avLst/>
          </a:prstGeom>
          <a:solidFill>
            <a:srgbClr val="C6787A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ru-RU" altLang="ru-RU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94" name="Правая фигурная скобка 24"/>
          <p:cNvSpPr>
            <a:spLocks/>
          </p:cNvSpPr>
          <p:nvPr/>
        </p:nvSpPr>
        <p:spPr bwMode="auto">
          <a:xfrm rot="-5400000">
            <a:off x="4350544" y="-2510631"/>
            <a:ext cx="382587" cy="8397875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158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kumimoji="0" lang="ru-RU" altLang="ru-RU"/>
          </a:p>
        </p:txBody>
      </p:sp>
      <p:sp>
        <p:nvSpPr>
          <p:cNvPr id="3095" name="TextBox 25"/>
          <p:cNvSpPr txBox="1">
            <a:spLocks noChangeArrowheads="1"/>
          </p:cNvSpPr>
          <p:nvPr/>
        </p:nvSpPr>
        <p:spPr bwMode="auto">
          <a:xfrm>
            <a:off x="3995937" y="1176338"/>
            <a:ext cx="1411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rgbClr val="1F497D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1pPr>
            <a:lvl2pPr marL="742950" indent="-285750">
              <a:defRPr kumimoji="1" sz="2600">
                <a:solidFill>
                  <a:srgbClr val="C0504D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2pPr>
            <a:lvl3pPr marL="1143000" indent="-228600">
              <a:defRPr kumimoji="1" sz="2400">
                <a:solidFill>
                  <a:srgbClr val="4F81BD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3pPr>
            <a:lvl4pPr marL="1600200" indent="-228600">
              <a:defRPr kumimoji="1" sz="2200">
                <a:solidFill>
                  <a:srgbClr val="4F81BD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4pPr>
            <a:lvl5pPr marL="2057400" indent="-228600">
              <a:defRPr kumimoji="1" sz="2000">
                <a:solidFill>
                  <a:srgbClr val="A04DA3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5pPr>
            <a:lvl6pPr marL="2514600" indent="-228600" eaLnBrk="0" hangingPunct="0">
              <a:buChar char="»"/>
              <a:defRPr kumimoji="1" sz="2000">
                <a:solidFill>
                  <a:srgbClr val="A04DA3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6pPr>
            <a:lvl7pPr marL="2971800" indent="-228600" eaLnBrk="0" hangingPunct="0">
              <a:buChar char="»"/>
              <a:defRPr kumimoji="1" sz="2000">
                <a:solidFill>
                  <a:srgbClr val="A04DA3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7pPr>
            <a:lvl8pPr marL="3429000" indent="-228600" eaLnBrk="0" hangingPunct="0">
              <a:buChar char="»"/>
              <a:defRPr kumimoji="1" sz="2000">
                <a:solidFill>
                  <a:srgbClr val="A04DA3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8pPr>
            <a:lvl9pPr marL="3886200" indent="-228600" eaLnBrk="0" hangingPunct="0">
              <a:buChar char="»"/>
              <a:defRPr kumimoji="1" sz="2000">
                <a:solidFill>
                  <a:srgbClr val="A04DA3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ヒラギノ角ゴ ProN W3"/>
                <a:cs typeface="Times New Roman" pitchFamily="18" charset="0"/>
                <a:sym typeface="Gill Sans"/>
              </a:rPr>
              <a:t>Цель</a:t>
            </a:r>
          </a:p>
        </p:txBody>
      </p:sp>
      <p:sp>
        <p:nvSpPr>
          <p:cNvPr id="3096" name="Правая фигурная скобка 29"/>
          <p:cNvSpPr>
            <a:spLocks/>
          </p:cNvSpPr>
          <p:nvPr/>
        </p:nvSpPr>
        <p:spPr bwMode="auto">
          <a:xfrm rot="5400000">
            <a:off x="4357687" y="1973263"/>
            <a:ext cx="366713" cy="8396288"/>
          </a:xfrm>
          <a:prstGeom prst="rightBrace">
            <a:avLst>
              <a:gd name="adj1" fmla="val 8268"/>
              <a:gd name="adj2" fmla="val 50000"/>
            </a:avLst>
          </a:prstGeom>
          <a:noFill/>
          <a:ln w="158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kumimoji="0" lang="ru-RU" altLang="ru-RU"/>
          </a:p>
        </p:txBody>
      </p:sp>
      <p:sp>
        <p:nvSpPr>
          <p:cNvPr id="3097" name="TextBox 30"/>
          <p:cNvSpPr txBox="1">
            <a:spLocks noChangeArrowheads="1"/>
          </p:cNvSpPr>
          <p:nvPr/>
        </p:nvSpPr>
        <p:spPr bwMode="auto">
          <a:xfrm>
            <a:off x="3563887" y="6367463"/>
            <a:ext cx="2053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rgbClr val="1F497D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1pPr>
            <a:lvl2pPr marL="742950" indent="-285750">
              <a:defRPr kumimoji="1" sz="2600">
                <a:solidFill>
                  <a:srgbClr val="C0504D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2pPr>
            <a:lvl3pPr marL="1143000" indent="-228600">
              <a:defRPr kumimoji="1" sz="2400">
                <a:solidFill>
                  <a:srgbClr val="4F81BD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3pPr>
            <a:lvl4pPr marL="1600200" indent="-228600">
              <a:defRPr kumimoji="1" sz="2200">
                <a:solidFill>
                  <a:srgbClr val="4F81BD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4pPr>
            <a:lvl5pPr marL="2057400" indent="-228600">
              <a:defRPr kumimoji="1" sz="2000">
                <a:solidFill>
                  <a:srgbClr val="A04DA3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5pPr>
            <a:lvl6pPr marL="2514600" indent="-228600" eaLnBrk="0" hangingPunct="0">
              <a:buChar char="»"/>
              <a:defRPr kumimoji="1" sz="2000">
                <a:solidFill>
                  <a:srgbClr val="A04DA3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6pPr>
            <a:lvl7pPr marL="2971800" indent="-228600" eaLnBrk="0" hangingPunct="0">
              <a:buChar char="»"/>
              <a:defRPr kumimoji="1" sz="2000">
                <a:solidFill>
                  <a:srgbClr val="A04DA3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7pPr>
            <a:lvl8pPr marL="3429000" indent="-228600" eaLnBrk="0" hangingPunct="0">
              <a:buChar char="»"/>
              <a:defRPr kumimoji="1" sz="2000">
                <a:solidFill>
                  <a:srgbClr val="A04DA3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8pPr>
            <a:lvl9pPr marL="3886200" indent="-228600" eaLnBrk="0" hangingPunct="0">
              <a:buChar char="»"/>
              <a:defRPr kumimoji="1" sz="2000">
                <a:solidFill>
                  <a:srgbClr val="A04DA3"/>
                </a:solidFill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ヒラギノ角ゴ ProN W3"/>
                <a:cs typeface="Times New Roman" pitchFamily="18" charset="0"/>
                <a:sym typeface="Gill Sans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19281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23"/>
          <p:cNvSpPr>
            <a:spLocks noChangeArrowheads="1"/>
          </p:cNvSpPr>
          <p:nvPr/>
        </p:nvSpPr>
        <p:spPr bwMode="auto">
          <a:xfrm>
            <a:off x="1391261" y="3629521"/>
            <a:ext cx="6772640" cy="540059"/>
          </a:xfrm>
          <a:prstGeom prst="roundRect">
            <a:avLst>
              <a:gd name="adj" fmla="val 16667"/>
            </a:avLst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3492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808" y="903571"/>
            <a:ext cx="8147248" cy="3460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критерии отбора участников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проекта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79377" y="699600"/>
            <a:ext cx="604838" cy="638175"/>
          </a:xfrm>
          <a:prstGeom prst="ellipse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Freeform 66"/>
          <p:cNvSpPr>
            <a:spLocks/>
          </p:cNvSpPr>
          <p:nvPr/>
        </p:nvSpPr>
        <p:spPr bwMode="auto">
          <a:xfrm>
            <a:off x="1060340" y="804376"/>
            <a:ext cx="442912" cy="428625"/>
          </a:xfrm>
          <a:custGeom>
            <a:avLst/>
            <a:gdLst>
              <a:gd name="T0" fmla="*/ 2147483647 w 77"/>
              <a:gd name="T1" fmla="*/ 2147483647 h 74"/>
              <a:gd name="T2" fmla="*/ 2147483647 w 77"/>
              <a:gd name="T3" fmla="*/ 2147483647 h 74"/>
              <a:gd name="T4" fmla="*/ 2147483647 w 77"/>
              <a:gd name="T5" fmla="*/ 2147483647 h 74"/>
              <a:gd name="T6" fmla="*/ 2147483647 w 77"/>
              <a:gd name="T7" fmla="*/ 2147483647 h 74"/>
              <a:gd name="T8" fmla="*/ 2147483647 w 77"/>
              <a:gd name="T9" fmla="*/ 2147483647 h 74"/>
              <a:gd name="T10" fmla="*/ 2147483647 w 77"/>
              <a:gd name="T11" fmla="*/ 2147483647 h 74"/>
              <a:gd name="T12" fmla="*/ 2147483647 w 77"/>
              <a:gd name="T13" fmla="*/ 2147483647 h 74"/>
              <a:gd name="T14" fmla="*/ 2147483647 w 77"/>
              <a:gd name="T15" fmla="*/ 2147483647 h 74"/>
              <a:gd name="T16" fmla="*/ 2147483647 w 77"/>
              <a:gd name="T17" fmla="*/ 2147483647 h 74"/>
              <a:gd name="T18" fmla="*/ 2147483647 w 77"/>
              <a:gd name="T19" fmla="*/ 2147483647 h 74"/>
              <a:gd name="T20" fmla="*/ 2147483647 w 77"/>
              <a:gd name="T21" fmla="*/ 2147483647 h 74"/>
              <a:gd name="T22" fmla="*/ 2147483647 w 77"/>
              <a:gd name="T23" fmla="*/ 2147483647 h 74"/>
              <a:gd name="T24" fmla="*/ 2147483647 w 77"/>
              <a:gd name="T25" fmla="*/ 2147483647 h 74"/>
              <a:gd name="T26" fmla="*/ 2147483647 w 77"/>
              <a:gd name="T27" fmla="*/ 2147483647 h 74"/>
              <a:gd name="T28" fmla="*/ 2147483647 w 77"/>
              <a:gd name="T29" fmla="*/ 2147483647 h 74"/>
              <a:gd name="T30" fmla="*/ 2147483647 w 77"/>
              <a:gd name="T31" fmla="*/ 2147483647 h 74"/>
              <a:gd name="T32" fmla="*/ 2147483647 w 77"/>
              <a:gd name="T33" fmla="*/ 2147483647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74"/>
              <a:gd name="T53" fmla="*/ 77 w 77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74">
                <a:moveTo>
                  <a:pt x="72" y="3"/>
                </a:moveTo>
                <a:cubicBezTo>
                  <a:pt x="68" y="0"/>
                  <a:pt x="62" y="1"/>
                  <a:pt x="59" y="5"/>
                </a:cubicBezTo>
                <a:cubicBezTo>
                  <a:pt x="58" y="5"/>
                  <a:pt x="57" y="7"/>
                  <a:pt x="56" y="9"/>
                </a:cubicBezTo>
                <a:cubicBezTo>
                  <a:pt x="51" y="15"/>
                  <a:pt x="42" y="26"/>
                  <a:pt x="39" y="30"/>
                </a:cubicBezTo>
                <a:cubicBezTo>
                  <a:pt x="35" y="36"/>
                  <a:pt x="31" y="42"/>
                  <a:pt x="28" y="46"/>
                </a:cubicBezTo>
                <a:cubicBezTo>
                  <a:pt x="18" y="32"/>
                  <a:pt x="18" y="32"/>
                  <a:pt x="18" y="32"/>
                </a:cubicBezTo>
                <a:cubicBezTo>
                  <a:pt x="15" y="28"/>
                  <a:pt x="9" y="27"/>
                  <a:pt x="5" y="30"/>
                </a:cubicBezTo>
                <a:cubicBezTo>
                  <a:pt x="1" y="34"/>
                  <a:pt x="0" y="40"/>
                  <a:pt x="3" y="44"/>
                </a:cubicBezTo>
                <a:cubicBezTo>
                  <a:pt x="20" y="70"/>
                  <a:pt x="20" y="70"/>
                  <a:pt x="20" y="70"/>
                </a:cubicBezTo>
                <a:cubicBezTo>
                  <a:pt x="22" y="72"/>
                  <a:pt x="25" y="74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9" y="74"/>
                  <a:pt x="29" y="74"/>
                  <a:pt x="30" y="74"/>
                </a:cubicBezTo>
                <a:cubicBezTo>
                  <a:pt x="32" y="73"/>
                  <a:pt x="35" y="72"/>
                  <a:pt x="36" y="69"/>
                </a:cubicBezTo>
                <a:cubicBezTo>
                  <a:pt x="36" y="69"/>
                  <a:pt x="44" y="58"/>
                  <a:pt x="55" y="42"/>
                </a:cubicBezTo>
                <a:cubicBezTo>
                  <a:pt x="57" y="39"/>
                  <a:pt x="63" y="31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7" y="13"/>
                  <a:pt x="77" y="7"/>
                  <a:pt x="72" y="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1403648" y="1835677"/>
            <a:ext cx="6768752" cy="554205"/>
          </a:xfrm>
          <a:prstGeom prst="roundRect">
            <a:avLst>
              <a:gd name="adj" fmla="val 16667"/>
            </a:avLst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34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олодая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лет;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1425034" y="2681300"/>
            <a:ext cx="6772640" cy="540059"/>
          </a:xfrm>
          <a:prstGeom prst="roundRect">
            <a:avLst>
              <a:gd name="adj" fmla="val 16667"/>
            </a:avLst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34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 или супруга - незанятый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 сельского поселения Республики Тыва;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1425034" y="4437112"/>
            <a:ext cx="6747366" cy="864096"/>
          </a:xfrm>
          <a:prstGeom prst="roundRect">
            <a:avLst>
              <a:gd name="adj" fmla="val 16667"/>
            </a:avLst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34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актическое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и регистрация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сельском поселении Республики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stCxn id="6" idx="1"/>
          </p:cNvCxnSpPr>
          <p:nvPr/>
        </p:nvCxnSpPr>
        <p:spPr>
          <a:xfrm flipH="1">
            <a:off x="865188" y="2112780"/>
            <a:ext cx="538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65188" y="2112779"/>
            <a:ext cx="0" cy="2756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7" idx="1"/>
          </p:cNvCxnSpPr>
          <p:nvPr/>
        </p:nvCxnSpPr>
        <p:spPr>
          <a:xfrm>
            <a:off x="901909" y="2951330"/>
            <a:ext cx="523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8" idx="1"/>
          </p:cNvCxnSpPr>
          <p:nvPr/>
        </p:nvCxnSpPr>
        <p:spPr>
          <a:xfrm>
            <a:off x="876635" y="4869160"/>
            <a:ext cx="548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2" y="5429250"/>
            <a:ext cx="87328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"/>
          <p:cNvSpPr>
            <a:spLocks/>
          </p:cNvSpPr>
          <p:nvPr/>
        </p:nvSpPr>
        <p:spPr bwMode="auto">
          <a:xfrm>
            <a:off x="0" y="0"/>
            <a:ext cx="9156700" cy="311150"/>
          </a:xfrm>
          <a:prstGeom prst="rect">
            <a:avLst/>
          </a:prstGeom>
          <a:solidFill>
            <a:srgbClr val="1F497D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27" name="Rectangle 3"/>
          <p:cNvSpPr>
            <a:spLocks/>
          </p:cNvSpPr>
          <p:nvPr/>
        </p:nvSpPr>
        <p:spPr bwMode="auto">
          <a:xfrm>
            <a:off x="0" y="307975"/>
            <a:ext cx="9156700" cy="92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28" name="Rectangle 1"/>
          <p:cNvSpPr>
            <a:spLocks/>
          </p:cNvSpPr>
          <p:nvPr/>
        </p:nvSpPr>
        <p:spPr bwMode="auto">
          <a:xfrm>
            <a:off x="0" y="366713"/>
            <a:ext cx="9156700" cy="84137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 rot="10800000">
            <a:off x="5410200" y="360363"/>
            <a:ext cx="3746500" cy="904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30" name="Rectangle 5"/>
          <p:cNvSpPr>
            <a:spLocks/>
          </p:cNvSpPr>
          <p:nvPr/>
        </p:nvSpPr>
        <p:spPr bwMode="auto">
          <a:xfrm rot="10800000">
            <a:off x="5410200" y="439738"/>
            <a:ext cx="3746500" cy="180975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31" name="AutoShape 7"/>
          <p:cNvSpPr>
            <a:spLocks/>
          </p:cNvSpPr>
          <p:nvPr/>
        </p:nvSpPr>
        <p:spPr bwMode="auto">
          <a:xfrm>
            <a:off x="7373938" y="588962"/>
            <a:ext cx="1770062" cy="4571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kumimoji="0" lang="ru-RU" alt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469598" y="3714884"/>
            <a:ext cx="6738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01909" y="3920446"/>
            <a:ext cx="523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6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0"/>
            <a:ext cx="756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обсуждение проекта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201392"/>
              </p:ext>
            </p:extLst>
          </p:nvPr>
        </p:nvGraphicFramePr>
        <p:xfrm>
          <a:off x="179512" y="476672"/>
          <a:ext cx="8712969" cy="6195836"/>
        </p:xfrm>
        <a:graphic>
          <a:graphicData uri="http://schemas.openxmlformats.org/drawingml/2006/table">
            <a:tbl>
              <a:tblPr/>
              <a:tblGrid>
                <a:gridCol w="312210"/>
                <a:gridCol w="2208070"/>
                <a:gridCol w="1800200"/>
                <a:gridCol w="2232248"/>
                <a:gridCol w="1152128"/>
                <a:gridCol w="1008113"/>
              </a:tblGrid>
              <a:tr h="833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кожууна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Председатели администраций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Ответственные за </a:t>
                      </a: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проект «Одно село - один продукт»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поселений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участников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Бай-Тайгинский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Салчак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К.К.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Чульдум Э.К.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Баруун-Хемчикский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Салчак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Ш.Д.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Бады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О.О.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Дзун-Хемчикский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Монгуш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Б.Н.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Даваа-Самбу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Э.Д.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Каа-Хемский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Чалан-оол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А.Х.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Каратаева Е. В.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4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Кызылский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Ендан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В.И.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Шойгу А.А.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Монгун-Тайгинский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Шомбул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А.С.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Монгуш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М.С.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Овюрский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Куулар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С.Д.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Достай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О.С.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Пии-Хемский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Иусов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М.В.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Абрамова А.А.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Сут-Хольский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Кызыл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М.К.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Донгак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О.Е.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Тандынский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Ондар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С.Ч.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Килижеков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Ю. А.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Тес-Хемский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Самдан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Т.С.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Тыт-оол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Ю.Д.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Эрзинский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Хертек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О.К.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Тас-оол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Л.Ш.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Тоджинский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Торжу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В.К.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Бараан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А.Т.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Чаа-Хольский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Сарбакай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С.М.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Тамдын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А.К.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Улуг-Хемский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Анай-оол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М.К.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Бичелдей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К.А.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Чеди-Хольский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Сагаан-оол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К.Б.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Кажин-оол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Р.В.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Тере-Хольский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Монгуш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О.А.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Кыргыс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Ч. С.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124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106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5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pnplus.com/img/saved/0/catalogue_a_12530_tyv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267" y="182579"/>
            <a:ext cx="3575486" cy="21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9618" y="182620"/>
            <a:ext cx="6192688" cy="4616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18257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поселений-участников 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916832"/>
            <a:ext cx="5226195" cy="83099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первый год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еализации проекта 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996952"/>
            <a:ext cx="8784976" cy="317009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участвуют в проекте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поселений, в том числе: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Тоджинский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6 (с. Тоора-Хем, с.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 Ий, с.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Сыстыг-Хем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Чазылары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Ырбан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Пий-Хемский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5 (г. Туран, с. Севи, с.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Сесерлиг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Тарлаг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 Хадын);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–2 (с. Сарыг-Сеп,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с.Сизим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–1 (п.г.т.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Дзун-Хемчикский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–1 (г. Чадан);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–1 (г.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Шагонар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Чеди-Хольский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–1 (с. Хову-Аксы);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Барун-Хемчикский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 (с. Кызыл-Мажалык).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908720"/>
            <a:ext cx="4068451" cy="83099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- 124 поселения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stCxn id="8" idx="2"/>
          </p:cNvCxnSpPr>
          <p:nvPr/>
        </p:nvCxnSpPr>
        <p:spPr>
          <a:xfrm flipH="1">
            <a:off x="2195736" y="1739717"/>
            <a:ext cx="18002" cy="177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67744" y="270892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7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dfood.ru/logos/kfhtsoy124800225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96" y="1340694"/>
            <a:ext cx="10810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02473" y="116632"/>
            <a:ext cx="792088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ПО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8" y="1391465"/>
            <a:ext cx="822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dirty="0" smtClean="0"/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в качестве Главы КФХ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дней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2132856"/>
            <a:ext cx="820891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28" y="2309411"/>
            <a:ext cx="9320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Оформление земель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 день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29" y="2812765"/>
            <a:ext cx="88851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проекта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земли сельскохозяйственного назначения для ведения КФХ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день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проведение межевания, оценки земельного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кадастровый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дней;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СМИ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дней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ctr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участка в аренду, заключение договора аренды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дня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регистрация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участка в регистрационной палате </a:t>
            </a:r>
            <a:r>
              <a:rPr lang="ru-RU" dirty="0"/>
              <a:t>– </a:t>
            </a:r>
            <a:r>
              <a:rPr lang="ru-RU" i="1" dirty="0"/>
              <a:t>10 </a:t>
            </a:r>
            <a:r>
              <a:rPr lang="ru-RU" i="1" dirty="0" smtClean="0"/>
              <a:t>дней</a:t>
            </a:r>
            <a:r>
              <a:rPr lang="ru-RU" dirty="0"/>
              <a:t>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702" y="5978413"/>
            <a:ext cx="7546573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Штриховая стрелка вправо 6"/>
          <p:cNvSpPr>
            <a:spLocks/>
          </p:cNvSpPr>
          <p:nvPr/>
        </p:nvSpPr>
        <p:spPr bwMode="auto">
          <a:xfrm rot="5400000">
            <a:off x="4219901" y="3406289"/>
            <a:ext cx="352765" cy="416461"/>
          </a:xfrm>
          <a:custGeom>
            <a:avLst/>
            <a:gdLst>
              <a:gd name="T0" fmla="*/ 272558 w 765175"/>
              <a:gd name="T1" fmla="*/ 0 h 576263"/>
              <a:gd name="T2" fmla="*/ 0 w 765175"/>
              <a:gd name="T3" fmla="*/ 252413 h 576263"/>
              <a:gd name="T4" fmla="*/ 272558 w 765175"/>
              <a:gd name="T5" fmla="*/ 504825 h 576263"/>
              <a:gd name="T6" fmla="*/ 574675 w 765175"/>
              <a:gd name="T7" fmla="*/ 252413 h 576263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0041 w 765175"/>
              <a:gd name="T13" fmla="*/ 100505 h 576263"/>
              <a:gd name="T14" fmla="*/ 503227 w 765175"/>
              <a:gd name="T15" fmla="*/ 475756 h 576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175" h="576263">
                <a:moveTo>
                  <a:pt x="0" y="100506"/>
                </a:moveTo>
                <a:lnTo>
                  <a:pt x="18008" y="100506"/>
                </a:lnTo>
                <a:lnTo>
                  <a:pt x="18008" y="475757"/>
                </a:lnTo>
                <a:lnTo>
                  <a:pt x="0" y="475757"/>
                </a:lnTo>
                <a:close/>
                <a:moveTo>
                  <a:pt x="36016" y="100506"/>
                </a:moveTo>
                <a:lnTo>
                  <a:pt x="72033" y="100506"/>
                </a:lnTo>
                <a:lnTo>
                  <a:pt x="72033" y="475757"/>
                </a:lnTo>
                <a:lnTo>
                  <a:pt x="36016" y="475757"/>
                </a:lnTo>
                <a:close/>
                <a:moveTo>
                  <a:pt x="90041" y="100506"/>
                </a:moveTo>
                <a:lnTo>
                  <a:pt x="362909" y="100506"/>
                </a:lnTo>
                <a:lnTo>
                  <a:pt x="362909" y="0"/>
                </a:lnTo>
                <a:lnTo>
                  <a:pt x="765175" y="288132"/>
                </a:lnTo>
                <a:lnTo>
                  <a:pt x="362909" y="576263"/>
                </a:lnTo>
                <a:lnTo>
                  <a:pt x="362909" y="475757"/>
                </a:lnTo>
                <a:lnTo>
                  <a:pt x="90041" y="475757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6" name="Штриховая стрелка вправо 6"/>
          <p:cNvSpPr>
            <a:spLocks/>
          </p:cNvSpPr>
          <p:nvPr/>
        </p:nvSpPr>
        <p:spPr bwMode="auto">
          <a:xfrm rot="5400000">
            <a:off x="4241440" y="4304827"/>
            <a:ext cx="352496" cy="373656"/>
          </a:xfrm>
          <a:custGeom>
            <a:avLst/>
            <a:gdLst>
              <a:gd name="T0" fmla="*/ 272558 w 765175"/>
              <a:gd name="T1" fmla="*/ 0 h 576263"/>
              <a:gd name="T2" fmla="*/ 0 w 765175"/>
              <a:gd name="T3" fmla="*/ 252413 h 576263"/>
              <a:gd name="T4" fmla="*/ 272558 w 765175"/>
              <a:gd name="T5" fmla="*/ 504825 h 576263"/>
              <a:gd name="T6" fmla="*/ 574675 w 765175"/>
              <a:gd name="T7" fmla="*/ 252413 h 576263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0041 w 765175"/>
              <a:gd name="T13" fmla="*/ 100505 h 576263"/>
              <a:gd name="T14" fmla="*/ 503227 w 765175"/>
              <a:gd name="T15" fmla="*/ 475756 h 576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175" h="576263">
                <a:moveTo>
                  <a:pt x="0" y="100506"/>
                </a:moveTo>
                <a:lnTo>
                  <a:pt x="18008" y="100506"/>
                </a:lnTo>
                <a:lnTo>
                  <a:pt x="18008" y="475757"/>
                </a:lnTo>
                <a:lnTo>
                  <a:pt x="0" y="475757"/>
                </a:lnTo>
                <a:close/>
                <a:moveTo>
                  <a:pt x="36016" y="100506"/>
                </a:moveTo>
                <a:lnTo>
                  <a:pt x="72033" y="100506"/>
                </a:lnTo>
                <a:lnTo>
                  <a:pt x="72033" y="475757"/>
                </a:lnTo>
                <a:lnTo>
                  <a:pt x="36016" y="475757"/>
                </a:lnTo>
                <a:close/>
                <a:moveTo>
                  <a:pt x="90041" y="100506"/>
                </a:moveTo>
                <a:lnTo>
                  <a:pt x="362909" y="100506"/>
                </a:lnTo>
                <a:lnTo>
                  <a:pt x="362909" y="0"/>
                </a:lnTo>
                <a:lnTo>
                  <a:pt x="765175" y="288132"/>
                </a:lnTo>
                <a:lnTo>
                  <a:pt x="362909" y="576263"/>
                </a:lnTo>
                <a:lnTo>
                  <a:pt x="362909" y="475757"/>
                </a:lnTo>
                <a:lnTo>
                  <a:pt x="90041" y="475757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7" name="Штриховая стрелка вправо 6"/>
          <p:cNvSpPr>
            <a:spLocks/>
          </p:cNvSpPr>
          <p:nvPr/>
        </p:nvSpPr>
        <p:spPr bwMode="auto">
          <a:xfrm rot="5400000">
            <a:off x="4248035" y="4989118"/>
            <a:ext cx="354658" cy="358302"/>
          </a:xfrm>
          <a:custGeom>
            <a:avLst/>
            <a:gdLst>
              <a:gd name="T0" fmla="*/ 272558 w 765175"/>
              <a:gd name="T1" fmla="*/ 0 h 576263"/>
              <a:gd name="T2" fmla="*/ 0 w 765175"/>
              <a:gd name="T3" fmla="*/ 252413 h 576263"/>
              <a:gd name="T4" fmla="*/ 272558 w 765175"/>
              <a:gd name="T5" fmla="*/ 504825 h 576263"/>
              <a:gd name="T6" fmla="*/ 574675 w 765175"/>
              <a:gd name="T7" fmla="*/ 252413 h 576263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0041 w 765175"/>
              <a:gd name="T13" fmla="*/ 100505 h 576263"/>
              <a:gd name="T14" fmla="*/ 503227 w 765175"/>
              <a:gd name="T15" fmla="*/ 475756 h 576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175" h="576263">
                <a:moveTo>
                  <a:pt x="0" y="100506"/>
                </a:moveTo>
                <a:lnTo>
                  <a:pt x="18008" y="100506"/>
                </a:lnTo>
                <a:lnTo>
                  <a:pt x="18008" y="475757"/>
                </a:lnTo>
                <a:lnTo>
                  <a:pt x="0" y="475757"/>
                </a:lnTo>
                <a:close/>
                <a:moveTo>
                  <a:pt x="36016" y="100506"/>
                </a:moveTo>
                <a:lnTo>
                  <a:pt x="72033" y="100506"/>
                </a:lnTo>
                <a:lnTo>
                  <a:pt x="72033" y="475757"/>
                </a:lnTo>
                <a:lnTo>
                  <a:pt x="36016" y="475757"/>
                </a:lnTo>
                <a:close/>
                <a:moveTo>
                  <a:pt x="90041" y="100506"/>
                </a:moveTo>
                <a:lnTo>
                  <a:pt x="362909" y="100506"/>
                </a:lnTo>
                <a:lnTo>
                  <a:pt x="362909" y="0"/>
                </a:lnTo>
                <a:lnTo>
                  <a:pt x="765175" y="288132"/>
                </a:lnTo>
                <a:lnTo>
                  <a:pt x="362909" y="576263"/>
                </a:lnTo>
                <a:lnTo>
                  <a:pt x="362909" y="475757"/>
                </a:lnTo>
                <a:lnTo>
                  <a:pt x="90041" y="475757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870" y="1408511"/>
            <a:ext cx="467544" cy="491166"/>
          </a:xfrm>
          <a:prstGeom prst="ellipse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-1" y="2279910"/>
            <a:ext cx="475415" cy="491166"/>
          </a:xfrm>
          <a:prstGeom prst="ellipse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Лента лицом вниз 19"/>
          <p:cNvSpPr/>
          <p:nvPr/>
        </p:nvSpPr>
        <p:spPr bwMode="auto">
          <a:xfrm>
            <a:off x="4432031" y="6265384"/>
            <a:ext cx="4191322" cy="440769"/>
          </a:xfrm>
          <a:prstGeom prst="ribbon">
            <a:avLst/>
          </a:prstGeom>
          <a:solidFill>
            <a:srgbClr val="FFC0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 2 месяца  </a:t>
            </a:r>
          </a:p>
        </p:txBody>
      </p:sp>
    </p:spTree>
    <p:extLst>
      <p:ext uri="{BB962C8B-B14F-4D97-AF65-F5344CB8AC3E}">
        <p14:creationId xmlns:p14="http://schemas.microsoft.com/office/powerpoint/2010/main" val="22818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2473" y="116632"/>
            <a:ext cx="792088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ПО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142" y="980728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Предоставление леса на корню участникам социального проекта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постановлением Правительства Республики Тыва от 30.06.2009г. №322  "Об установлении для граждан отдельной категории ставок платы по договору купли-продажи лесных насаждений для собственных нужд на территории Республики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Тыва»: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473" y="2605389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лесные участки для предоставления участникам программы на льготных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– до 1 февраля 2016 г.;</a:t>
            </a:r>
          </a:p>
          <a:p>
            <a:pPr marL="285750" indent="-285750">
              <a:buFontTx/>
              <a:buChar char="-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постановление Правительства РТ от 30 июня 2009 г. № 322 с включением участников программы в льготную категорию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– до 15  февраля 2016 г.;</a:t>
            </a:r>
          </a:p>
          <a:p>
            <a:pPr marL="285750" indent="-285750">
              <a:buFontTx/>
              <a:buChar char="-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Заключить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на выделения делянок леса с участниками реализации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проекта, вывоз древесины  – до 20 мая 2016 г.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528" y="5177854"/>
            <a:ext cx="840355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Штриховая стрелка вправо 6"/>
          <p:cNvSpPr>
            <a:spLocks/>
          </p:cNvSpPr>
          <p:nvPr/>
        </p:nvSpPr>
        <p:spPr bwMode="auto">
          <a:xfrm rot="5400000">
            <a:off x="4089450" y="3211235"/>
            <a:ext cx="359345" cy="292903"/>
          </a:xfrm>
          <a:custGeom>
            <a:avLst/>
            <a:gdLst>
              <a:gd name="T0" fmla="*/ 272558 w 765175"/>
              <a:gd name="T1" fmla="*/ 0 h 576263"/>
              <a:gd name="T2" fmla="*/ 0 w 765175"/>
              <a:gd name="T3" fmla="*/ 252413 h 576263"/>
              <a:gd name="T4" fmla="*/ 272558 w 765175"/>
              <a:gd name="T5" fmla="*/ 504825 h 576263"/>
              <a:gd name="T6" fmla="*/ 574675 w 765175"/>
              <a:gd name="T7" fmla="*/ 252413 h 576263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0041 w 765175"/>
              <a:gd name="T13" fmla="*/ 100505 h 576263"/>
              <a:gd name="T14" fmla="*/ 503227 w 765175"/>
              <a:gd name="T15" fmla="*/ 475756 h 576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175" h="576263">
                <a:moveTo>
                  <a:pt x="0" y="100506"/>
                </a:moveTo>
                <a:lnTo>
                  <a:pt x="18008" y="100506"/>
                </a:lnTo>
                <a:lnTo>
                  <a:pt x="18008" y="475757"/>
                </a:lnTo>
                <a:lnTo>
                  <a:pt x="0" y="475757"/>
                </a:lnTo>
                <a:close/>
                <a:moveTo>
                  <a:pt x="36016" y="100506"/>
                </a:moveTo>
                <a:lnTo>
                  <a:pt x="72033" y="100506"/>
                </a:lnTo>
                <a:lnTo>
                  <a:pt x="72033" y="475757"/>
                </a:lnTo>
                <a:lnTo>
                  <a:pt x="36016" y="475757"/>
                </a:lnTo>
                <a:close/>
                <a:moveTo>
                  <a:pt x="90041" y="100506"/>
                </a:moveTo>
                <a:lnTo>
                  <a:pt x="362909" y="100506"/>
                </a:lnTo>
                <a:lnTo>
                  <a:pt x="362909" y="0"/>
                </a:lnTo>
                <a:lnTo>
                  <a:pt x="765175" y="288132"/>
                </a:lnTo>
                <a:lnTo>
                  <a:pt x="362909" y="576263"/>
                </a:lnTo>
                <a:lnTo>
                  <a:pt x="362909" y="475757"/>
                </a:lnTo>
                <a:lnTo>
                  <a:pt x="90041" y="475757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Штриховая стрелка вправо 6"/>
          <p:cNvSpPr>
            <a:spLocks/>
          </p:cNvSpPr>
          <p:nvPr/>
        </p:nvSpPr>
        <p:spPr bwMode="auto">
          <a:xfrm rot="5400000">
            <a:off x="4100654" y="4245343"/>
            <a:ext cx="384560" cy="340526"/>
          </a:xfrm>
          <a:custGeom>
            <a:avLst/>
            <a:gdLst>
              <a:gd name="T0" fmla="*/ 272558 w 765175"/>
              <a:gd name="T1" fmla="*/ 0 h 576263"/>
              <a:gd name="T2" fmla="*/ 0 w 765175"/>
              <a:gd name="T3" fmla="*/ 252413 h 576263"/>
              <a:gd name="T4" fmla="*/ 272558 w 765175"/>
              <a:gd name="T5" fmla="*/ 504825 h 576263"/>
              <a:gd name="T6" fmla="*/ 574675 w 765175"/>
              <a:gd name="T7" fmla="*/ 252413 h 576263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0041 w 765175"/>
              <a:gd name="T13" fmla="*/ 100505 h 576263"/>
              <a:gd name="T14" fmla="*/ 503227 w 765175"/>
              <a:gd name="T15" fmla="*/ 475756 h 576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175" h="576263">
                <a:moveTo>
                  <a:pt x="0" y="100506"/>
                </a:moveTo>
                <a:lnTo>
                  <a:pt x="18008" y="100506"/>
                </a:lnTo>
                <a:lnTo>
                  <a:pt x="18008" y="475757"/>
                </a:lnTo>
                <a:lnTo>
                  <a:pt x="0" y="475757"/>
                </a:lnTo>
                <a:close/>
                <a:moveTo>
                  <a:pt x="36016" y="100506"/>
                </a:moveTo>
                <a:lnTo>
                  <a:pt x="72033" y="100506"/>
                </a:lnTo>
                <a:lnTo>
                  <a:pt x="72033" y="475757"/>
                </a:lnTo>
                <a:lnTo>
                  <a:pt x="36016" y="475757"/>
                </a:lnTo>
                <a:close/>
                <a:moveTo>
                  <a:pt x="90041" y="100506"/>
                </a:moveTo>
                <a:lnTo>
                  <a:pt x="362909" y="100506"/>
                </a:lnTo>
                <a:lnTo>
                  <a:pt x="362909" y="0"/>
                </a:lnTo>
                <a:lnTo>
                  <a:pt x="765175" y="288132"/>
                </a:lnTo>
                <a:lnTo>
                  <a:pt x="362909" y="576263"/>
                </a:lnTo>
                <a:lnTo>
                  <a:pt x="362909" y="475757"/>
                </a:lnTo>
                <a:lnTo>
                  <a:pt x="90041" y="475757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6148" name="Picture 4" descr="http://abazahouse.ru/wp-content/uploads/2012/11/25b67d22dd4186c51652e2eda857fe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05184"/>
            <a:ext cx="3552329" cy="165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Овал 12"/>
          <p:cNvSpPr/>
          <p:nvPr/>
        </p:nvSpPr>
        <p:spPr>
          <a:xfrm>
            <a:off x="89756" y="917345"/>
            <a:ext cx="467544" cy="491166"/>
          </a:xfrm>
          <a:prstGeom prst="ellipse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Лента лицом вниз 13"/>
          <p:cNvSpPr/>
          <p:nvPr/>
        </p:nvSpPr>
        <p:spPr bwMode="auto">
          <a:xfrm>
            <a:off x="4309892" y="5590823"/>
            <a:ext cx="4191322" cy="440769"/>
          </a:xfrm>
          <a:prstGeom prst="ribbon">
            <a:avLst/>
          </a:prstGeom>
          <a:solidFill>
            <a:srgbClr val="FFC0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 </a:t>
            </a:r>
          </a:p>
        </p:txBody>
      </p:sp>
    </p:spTree>
    <p:extLst>
      <p:ext uri="{BB962C8B-B14F-4D97-AF65-F5344CB8AC3E}">
        <p14:creationId xmlns:p14="http://schemas.microsoft.com/office/powerpoint/2010/main" val="4870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2473" y="116632"/>
            <a:ext cx="792088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ПО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096" y="98174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4.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зимней стоянки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постройками – 60 дней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проекту, разработанному Министерством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Республики Тыва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6368" y="1856302"/>
            <a:ext cx="8014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ходом строительных работ на чабанских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стоянках – 2 квартал 2016 г.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46368" y="2924944"/>
            <a:ext cx="820891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27812" y="927213"/>
            <a:ext cx="467544" cy="491166"/>
          </a:xfrm>
          <a:prstGeom prst="ellipse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" y="3227715"/>
            <a:ext cx="428884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57" y="2539473"/>
            <a:ext cx="471601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Лента лицом вниз 12"/>
          <p:cNvSpPr/>
          <p:nvPr/>
        </p:nvSpPr>
        <p:spPr bwMode="auto">
          <a:xfrm>
            <a:off x="5219128" y="5802476"/>
            <a:ext cx="3924872" cy="1028462"/>
          </a:xfrm>
          <a:prstGeom prst="ribbon">
            <a:avLst/>
          </a:prstGeom>
          <a:solidFill>
            <a:srgbClr val="FFC0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окончания строительства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июля 2016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2473" y="116632"/>
            <a:ext cx="792088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основных материалов для строительства дома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8214614" cy="535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19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778</TotalTime>
  <Words>1220</Words>
  <Application>Microsoft Office PowerPoint</Application>
  <PresentationFormat>Экран (4:3)</PresentationFormat>
  <Paragraphs>242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Основные критерии отбора участников  социального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zam3</dc:creator>
  <cp:lastModifiedBy>1</cp:lastModifiedBy>
  <cp:revision>168</cp:revision>
  <dcterms:modified xsi:type="dcterms:W3CDTF">2017-03-14T03:57:18Z</dcterms:modified>
</cp:coreProperties>
</file>