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7" r:id="rId1"/>
  </p:sldMasterIdLst>
  <p:notesMasterIdLst>
    <p:notesMasterId r:id="rId21"/>
  </p:notesMasterIdLst>
  <p:sldIdLst>
    <p:sldId id="257" r:id="rId2"/>
    <p:sldId id="263" r:id="rId3"/>
    <p:sldId id="284" r:id="rId4"/>
    <p:sldId id="291" r:id="rId5"/>
    <p:sldId id="294" r:id="rId6"/>
    <p:sldId id="290" r:id="rId7"/>
    <p:sldId id="295" r:id="rId8"/>
    <p:sldId id="297" r:id="rId9"/>
    <p:sldId id="298" r:id="rId10"/>
    <p:sldId id="299" r:id="rId11"/>
    <p:sldId id="279" r:id="rId12"/>
    <p:sldId id="310" r:id="rId13"/>
    <p:sldId id="274" r:id="rId14"/>
    <p:sldId id="292" r:id="rId15"/>
    <p:sldId id="293" r:id="rId16"/>
    <p:sldId id="311" r:id="rId17"/>
    <p:sldId id="312" r:id="rId18"/>
    <p:sldId id="313" r:id="rId19"/>
    <p:sldId id="314" r:id="rId2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7838" indent="-20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263" indent="-428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688" indent="-65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4525" indent="-8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A6E6"/>
    <a:srgbClr val="C7FE90"/>
    <a:srgbClr val="FF3333"/>
    <a:srgbClr val="FFDA65"/>
    <a:srgbClr val="894E0D"/>
    <a:srgbClr val="73410B"/>
    <a:srgbClr val="A80000"/>
    <a:srgbClr val="8CB6D8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6" autoAdjust="0"/>
    <p:restoredTop sz="98746" autoAdjust="0"/>
  </p:normalViewPr>
  <p:slideViewPr>
    <p:cSldViewPr>
      <p:cViewPr varScale="1">
        <p:scale>
          <a:sx n="72" d="100"/>
          <a:sy n="72" d="100"/>
        </p:scale>
        <p:origin x="-1092" y="-48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50ABD-1A7D-4584-84D6-5EC53703F2E3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3E266F23-1729-4633-A501-1B7CD4FB8BDB}">
      <dgm:prSet phldrT="[Текст]" custT="1"/>
      <dgm:spPr>
        <a:solidFill>
          <a:srgbClr val="FFE48F"/>
        </a:solidFill>
      </dgm:spPr>
      <dgm:t>
        <a:bodyPr/>
        <a:lstStyle/>
        <a:p>
          <a:r>
            <a:rPr lang="ru-RU" sz="1400" b="1" dirty="0" smtClean="0">
              <a:solidFill>
                <a:srgbClr val="0000FF"/>
              </a:solidFill>
            </a:rPr>
            <a:t>Правительство  Республики Тыва</a:t>
          </a:r>
          <a:endParaRPr lang="ru-RU" sz="1400" b="1" dirty="0">
            <a:solidFill>
              <a:srgbClr val="0000FF"/>
            </a:solidFill>
          </a:endParaRPr>
        </a:p>
      </dgm:t>
    </dgm:pt>
    <dgm:pt modelId="{A3B23E84-5949-46CB-ADB0-08B8A6EAA287}" type="parTrans" cxnId="{8A8B3C1E-427C-464B-9108-72D85BD8A71F}">
      <dgm:prSet/>
      <dgm:spPr/>
      <dgm:t>
        <a:bodyPr/>
        <a:lstStyle/>
        <a:p>
          <a:endParaRPr lang="ru-RU"/>
        </a:p>
      </dgm:t>
    </dgm:pt>
    <dgm:pt modelId="{56964D66-F831-4E07-B298-C9A9F4D3E8D4}" type="sibTrans" cxnId="{8A8B3C1E-427C-464B-9108-72D85BD8A71F}">
      <dgm:prSet/>
      <dgm:spPr/>
      <dgm:t>
        <a:bodyPr/>
        <a:lstStyle/>
        <a:p>
          <a:endParaRPr lang="ru-RU"/>
        </a:p>
      </dgm:t>
    </dgm:pt>
    <dgm:pt modelId="{7C0EAD7E-92F0-4307-9860-9597CBDA3D05}">
      <dgm:prSet phldrT="[Текст]" custT="1"/>
      <dgm:spPr>
        <a:solidFill>
          <a:srgbClr val="CCEC98"/>
        </a:solidFill>
      </dgm:spPr>
      <dgm:t>
        <a:bodyPr/>
        <a:lstStyle/>
        <a:p>
          <a:r>
            <a:rPr lang="ru-RU" sz="1400" b="1" dirty="0" smtClean="0">
              <a:solidFill>
                <a:srgbClr val="0000FF"/>
              </a:solidFill>
            </a:rPr>
            <a:t>Верховный Хурал (Парламент) Республики Тыва</a:t>
          </a:r>
          <a:endParaRPr lang="ru-RU" sz="1400" b="1" dirty="0">
            <a:solidFill>
              <a:srgbClr val="0000FF"/>
            </a:solidFill>
          </a:endParaRPr>
        </a:p>
      </dgm:t>
    </dgm:pt>
    <dgm:pt modelId="{9B8369D5-5E89-4E79-AAD8-1BEB3A62D8D6}" type="parTrans" cxnId="{6FE97AFD-E0E9-4493-BBA6-25C66985E2A5}">
      <dgm:prSet/>
      <dgm:spPr/>
      <dgm:t>
        <a:bodyPr/>
        <a:lstStyle/>
        <a:p>
          <a:endParaRPr lang="ru-RU"/>
        </a:p>
      </dgm:t>
    </dgm:pt>
    <dgm:pt modelId="{F145DB0E-0AD7-4CDC-A858-0CF7DE3DA983}" type="sibTrans" cxnId="{6FE97AFD-E0E9-4493-BBA6-25C66985E2A5}">
      <dgm:prSet/>
      <dgm:spPr/>
      <dgm:t>
        <a:bodyPr/>
        <a:lstStyle/>
        <a:p>
          <a:endParaRPr lang="ru-RU"/>
        </a:p>
      </dgm:t>
    </dgm:pt>
    <dgm:pt modelId="{6200F7B5-A2C3-4AD7-B4CD-D7A883B6F959}">
      <dgm:prSet custT="1"/>
      <dgm:spPr>
        <a:solidFill>
          <a:srgbClr val="FFC9C9"/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Администрация муниципального района «</a:t>
          </a:r>
          <a:r>
            <a:rPr lang="ru-RU" sz="1400" b="1" dirty="0" err="1" smtClean="0">
              <a:solidFill>
                <a:schemeClr val="accent6">
                  <a:lumMod val="50000"/>
                </a:schemeClr>
              </a:solidFill>
            </a:rPr>
            <a:t>Тес-Хемский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b="1" dirty="0" err="1" smtClean="0">
              <a:solidFill>
                <a:schemeClr val="accent6">
                  <a:lumMod val="50000"/>
                </a:schemeClr>
              </a:solidFill>
            </a:rPr>
            <a:t>кожуун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 РТ» ,   сельские поселения</a:t>
          </a:r>
          <a:endParaRPr lang="ru-RU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3476308F-7D6B-4EE9-88FF-FE57141BD9D5}" type="parTrans" cxnId="{32DD5E87-2F3C-4FE4-A7E0-AE1C7D969A64}">
      <dgm:prSet/>
      <dgm:spPr/>
      <dgm:t>
        <a:bodyPr/>
        <a:lstStyle/>
        <a:p>
          <a:endParaRPr lang="ru-RU"/>
        </a:p>
      </dgm:t>
    </dgm:pt>
    <dgm:pt modelId="{78BFE629-1249-47D2-BAE8-8BF4DDF6B0E5}" type="sibTrans" cxnId="{32DD5E87-2F3C-4FE4-A7E0-AE1C7D969A64}">
      <dgm:prSet/>
      <dgm:spPr/>
      <dgm:t>
        <a:bodyPr/>
        <a:lstStyle/>
        <a:p>
          <a:endParaRPr lang="ru-RU"/>
        </a:p>
      </dgm:t>
    </dgm:pt>
    <dgm:pt modelId="{A70C3B81-43E4-4703-80BF-FCA42E934D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</a:rPr>
            <a:t>Управление Министерства юстиции Российской Федерации по Республике Тыва, Министерство Республики Тыва по делам юстиции  </a:t>
          </a:r>
          <a:endParaRPr lang="ru-RU" sz="1400" b="1" dirty="0">
            <a:solidFill>
              <a:srgbClr val="0000FF"/>
            </a:solidFill>
          </a:endParaRPr>
        </a:p>
      </dgm:t>
    </dgm:pt>
    <dgm:pt modelId="{6E0A4AE8-6A0C-46D8-B3ED-394DABCACB7A}" type="sibTrans" cxnId="{31C9344E-5B9A-4B56-A523-2DC2718C8746}">
      <dgm:prSet/>
      <dgm:spPr/>
      <dgm:t>
        <a:bodyPr/>
        <a:lstStyle/>
        <a:p>
          <a:endParaRPr lang="ru-RU"/>
        </a:p>
      </dgm:t>
    </dgm:pt>
    <dgm:pt modelId="{D3750710-6C70-4BCE-BC9E-BA8A7EE2267F}" type="parTrans" cxnId="{31C9344E-5B9A-4B56-A523-2DC2718C8746}">
      <dgm:prSet/>
      <dgm:spPr/>
      <dgm:t>
        <a:bodyPr/>
        <a:lstStyle/>
        <a:p>
          <a:endParaRPr lang="ru-RU"/>
        </a:p>
      </dgm:t>
    </dgm:pt>
    <dgm:pt modelId="{EB4988E9-F4D7-4D4E-86DB-C7863330734A}" type="pres">
      <dgm:prSet presAssocID="{AE750ABD-1A7D-4584-84D6-5EC53703F2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5B993-1F1A-403D-8442-C4C57ED9D36F}" type="pres">
      <dgm:prSet presAssocID="{3E266F23-1729-4633-A501-1B7CD4FB8BDB}" presName="parentLin" presStyleCnt="0"/>
      <dgm:spPr/>
    </dgm:pt>
    <dgm:pt modelId="{A4CF1E33-4700-48BB-9373-062995EEEE09}" type="pres">
      <dgm:prSet presAssocID="{3E266F23-1729-4633-A501-1B7CD4FB8BD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A539454-5487-42C6-BAFF-1821FDA12BE8}" type="pres">
      <dgm:prSet presAssocID="{3E266F23-1729-4633-A501-1B7CD4FB8BDB}" presName="parentText" presStyleLbl="node1" presStyleIdx="0" presStyleCnt="4" custScaleX="111905" custLinFactX="-738" custLinFactNeighborX="-100000" custLinFactNeighborY="1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64622-6CC4-45EA-AD71-1D666F34B96D}" type="pres">
      <dgm:prSet presAssocID="{3E266F23-1729-4633-A501-1B7CD4FB8BDB}" presName="negativeSpace" presStyleCnt="0"/>
      <dgm:spPr/>
    </dgm:pt>
    <dgm:pt modelId="{EF1D307D-6C9D-451A-BC79-154BBF63EF34}" type="pres">
      <dgm:prSet presAssocID="{3E266F23-1729-4633-A501-1B7CD4FB8BD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3B656-8A3B-4986-9B2F-3B34BFE47FAF}" type="pres">
      <dgm:prSet presAssocID="{56964D66-F831-4E07-B298-C9A9F4D3E8D4}" presName="spaceBetweenRectangles" presStyleCnt="0"/>
      <dgm:spPr/>
    </dgm:pt>
    <dgm:pt modelId="{74E4A874-19BD-4121-8053-97BF0C5243FB}" type="pres">
      <dgm:prSet presAssocID="{7C0EAD7E-92F0-4307-9860-9597CBDA3D05}" presName="parentLin" presStyleCnt="0"/>
      <dgm:spPr/>
    </dgm:pt>
    <dgm:pt modelId="{4F1434F8-402E-4AD9-9D2D-E961B832E01C}" type="pres">
      <dgm:prSet presAssocID="{7C0EAD7E-92F0-4307-9860-9597CBDA3D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C292A79-C054-4FF7-B4F4-96342A4CD0E6}" type="pres">
      <dgm:prSet presAssocID="{7C0EAD7E-92F0-4307-9860-9597CBDA3D05}" presName="parentText" presStyleLbl="node1" presStyleIdx="1" presStyleCnt="4" custScaleX="111905" custLinFactNeighborX="-71294" custLinFactNeighborY="-22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B839-7A03-4307-AFAE-4E6C591283C7}" type="pres">
      <dgm:prSet presAssocID="{7C0EAD7E-92F0-4307-9860-9597CBDA3D05}" presName="negativeSpace" presStyleCnt="0"/>
      <dgm:spPr/>
    </dgm:pt>
    <dgm:pt modelId="{16716843-7026-4C81-83B8-0F8D3B2E9356}" type="pres">
      <dgm:prSet presAssocID="{7C0EAD7E-92F0-4307-9860-9597CBDA3D05}" presName="childText" presStyleLbl="conFgAcc1" presStyleIdx="1" presStyleCnt="4" custLinFactNeighborX="2778" custLinFactNeighborY="72173">
        <dgm:presLayoutVars>
          <dgm:bulletEnabled val="1"/>
        </dgm:presLayoutVars>
      </dgm:prSet>
      <dgm:spPr/>
    </dgm:pt>
    <dgm:pt modelId="{04A81540-5D99-41F0-AE87-77CD371C5C8D}" type="pres">
      <dgm:prSet presAssocID="{F145DB0E-0AD7-4CDC-A858-0CF7DE3DA983}" presName="spaceBetweenRectangles" presStyleCnt="0"/>
      <dgm:spPr/>
    </dgm:pt>
    <dgm:pt modelId="{476A5F48-AB1B-41B9-91E8-97FD1E1EE76C}" type="pres">
      <dgm:prSet presAssocID="{A70C3B81-43E4-4703-80BF-FCA42E934D76}" presName="parentLin" presStyleCnt="0"/>
      <dgm:spPr/>
    </dgm:pt>
    <dgm:pt modelId="{F1AE0930-0708-4669-A57A-F35F606E594C}" type="pres">
      <dgm:prSet presAssocID="{A70C3B81-43E4-4703-80BF-FCA42E934D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B56AC2-8B94-491A-9210-25EEDE0328FD}" type="pres">
      <dgm:prSet presAssocID="{A70C3B81-43E4-4703-80BF-FCA42E934D76}" presName="parentText" presStyleLbl="node1" presStyleIdx="2" presStyleCnt="4" custScaleX="111904" custLinFactX="-738" custLinFactNeighborX="-100000" custLinFactNeighborY="-72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ADDEC-9534-48EF-8C6B-A5631839CB9E}" type="pres">
      <dgm:prSet presAssocID="{A70C3B81-43E4-4703-80BF-FCA42E934D76}" presName="negativeSpace" presStyleCnt="0"/>
      <dgm:spPr/>
    </dgm:pt>
    <dgm:pt modelId="{A46C876E-A294-4701-A972-0D0B35C37614}" type="pres">
      <dgm:prSet presAssocID="{A70C3B81-43E4-4703-80BF-FCA42E934D7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C062A-1059-4515-B33A-6CF7DB003A55}" type="pres">
      <dgm:prSet presAssocID="{6E0A4AE8-6A0C-46D8-B3ED-394DABCACB7A}" presName="spaceBetweenRectangles" presStyleCnt="0"/>
      <dgm:spPr/>
    </dgm:pt>
    <dgm:pt modelId="{FCD9DB29-DDA8-49A4-93B8-3B74947C14D7}" type="pres">
      <dgm:prSet presAssocID="{6200F7B5-A2C3-4AD7-B4CD-D7A883B6F959}" presName="parentLin" presStyleCnt="0"/>
      <dgm:spPr/>
    </dgm:pt>
    <dgm:pt modelId="{AC10EB38-4BAB-4A32-AFEC-6D69E50DF26D}" type="pres">
      <dgm:prSet presAssocID="{6200F7B5-A2C3-4AD7-B4CD-D7A883B6F95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16CEC69-E68A-473A-A4E1-F6C00A70A0B5}" type="pres">
      <dgm:prSet presAssocID="{6200F7B5-A2C3-4AD7-B4CD-D7A883B6F959}" presName="parentText" presStyleLbl="node1" presStyleIdx="3" presStyleCnt="4" custScaleX="111905" custLinFactNeighborX="-2826" custLinFactNeighborY="5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4159E-D687-4EF2-95C3-AA1420699A4E}" type="pres">
      <dgm:prSet presAssocID="{6200F7B5-A2C3-4AD7-B4CD-D7A883B6F959}" presName="negativeSpace" presStyleCnt="0"/>
      <dgm:spPr/>
    </dgm:pt>
    <dgm:pt modelId="{D2D03AC8-2953-4170-89BC-7D1DB66C4E10}" type="pres">
      <dgm:prSet presAssocID="{6200F7B5-A2C3-4AD7-B4CD-D7A883B6F95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DDA72F-CAAE-48A3-9F5F-82EAF081CBA6}" type="presOf" srcId="{7C0EAD7E-92F0-4307-9860-9597CBDA3D05}" destId="{0C292A79-C054-4FF7-B4F4-96342A4CD0E6}" srcOrd="1" destOrd="0" presId="urn:microsoft.com/office/officeart/2005/8/layout/list1"/>
    <dgm:cxn modelId="{C6B9E051-9B8C-407F-BF04-CA3BDC622EEC}" type="presOf" srcId="{7C0EAD7E-92F0-4307-9860-9597CBDA3D05}" destId="{4F1434F8-402E-4AD9-9D2D-E961B832E01C}" srcOrd="0" destOrd="0" presId="urn:microsoft.com/office/officeart/2005/8/layout/list1"/>
    <dgm:cxn modelId="{09D302E3-08A4-4D6B-8A46-2CCA8A222547}" type="presOf" srcId="{A70C3B81-43E4-4703-80BF-FCA42E934D76}" destId="{F1AE0930-0708-4669-A57A-F35F606E594C}" srcOrd="0" destOrd="0" presId="urn:microsoft.com/office/officeart/2005/8/layout/list1"/>
    <dgm:cxn modelId="{8A8B3C1E-427C-464B-9108-72D85BD8A71F}" srcId="{AE750ABD-1A7D-4584-84D6-5EC53703F2E3}" destId="{3E266F23-1729-4633-A501-1B7CD4FB8BDB}" srcOrd="0" destOrd="0" parTransId="{A3B23E84-5949-46CB-ADB0-08B8A6EAA287}" sibTransId="{56964D66-F831-4E07-B298-C9A9F4D3E8D4}"/>
    <dgm:cxn modelId="{F0E0FABB-272C-4FC6-87AB-7AFD391296CE}" type="presOf" srcId="{3E266F23-1729-4633-A501-1B7CD4FB8BDB}" destId="{4A539454-5487-42C6-BAFF-1821FDA12BE8}" srcOrd="1" destOrd="0" presId="urn:microsoft.com/office/officeart/2005/8/layout/list1"/>
    <dgm:cxn modelId="{670C0B10-4B2A-449C-8875-FFECC95E7148}" type="presOf" srcId="{A70C3B81-43E4-4703-80BF-FCA42E934D76}" destId="{96B56AC2-8B94-491A-9210-25EEDE0328FD}" srcOrd="1" destOrd="0" presId="urn:microsoft.com/office/officeart/2005/8/layout/list1"/>
    <dgm:cxn modelId="{6FE97AFD-E0E9-4493-BBA6-25C66985E2A5}" srcId="{AE750ABD-1A7D-4584-84D6-5EC53703F2E3}" destId="{7C0EAD7E-92F0-4307-9860-9597CBDA3D05}" srcOrd="1" destOrd="0" parTransId="{9B8369D5-5E89-4E79-AAD8-1BEB3A62D8D6}" sibTransId="{F145DB0E-0AD7-4CDC-A858-0CF7DE3DA983}"/>
    <dgm:cxn modelId="{34D772A8-DC2C-419F-A3FB-3AC33A02D961}" type="presOf" srcId="{AE750ABD-1A7D-4584-84D6-5EC53703F2E3}" destId="{EB4988E9-F4D7-4D4E-86DB-C7863330734A}" srcOrd="0" destOrd="0" presId="urn:microsoft.com/office/officeart/2005/8/layout/list1"/>
    <dgm:cxn modelId="{22120133-B796-48CC-B422-DF603B44E80B}" type="presOf" srcId="{6200F7B5-A2C3-4AD7-B4CD-D7A883B6F959}" destId="{AC10EB38-4BAB-4A32-AFEC-6D69E50DF26D}" srcOrd="0" destOrd="0" presId="urn:microsoft.com/office/officeart/2005/8/layout/list1"/>
    <dgm:cxn modelId="{CE5DC351-58DF-4908-BAEB-3A760F3774A0}" type="presOf" srcId="{3E266F23-1729-4633-A501-1B7CD4FB8BDB}" destId="{A4CF1E33-4700-48BB-9373-062995EEEE09}" srcOrd="0" destOrd="0" presId="urn:microsoft.com/office/officeart/2005/8/layout/list1"/>
    <dgm:cxn modelId="{32DD5E87-2F3C-4FE4-A7E0-AE1C7D969A64}" srcId="{AE750ABD-1A7D-4584-84D6-5EC53703F2E3}" destId="{6200F7B5-A2C3-4AD7-B4CD-D7A883B6F959}" srcOrd="3" destOrd="0" parTransId="{3476308F-7D6B-4EE9-88FF-FE57141BD9D5}" sibTransId="{78BFE629-1249-47D2-BAE8-8BF4DDF6B0E5}"/>
    <dgm:cxn modelId="{31C9344E-5B9A-4B56-A523-2DC2718C8746}" srcId="{AE750ABD-1A7D-4584-84D6-5EC53703F2E3}" destId="{A70C3B81-43E4-4703-80BF-FCA42E934D76}" srcOrd="2" destOrd="0" parTransId="{D3750710-6C70-4BCE-BC9E-BA8A7EE2267F}" sibTransId="{6E0A4AE8-6A0C-46D8-B3ED-394DABCACB7A}"/>
    <dgm:cxn modelId="{6D46F4AB-E8C4-4813-8BFF-6C125035860F}" type="presOf" srcId="{6200F7B5-A2C3-4AD7-B4CD-D7A883B6F959}" destId="{A16CEC69-E68A-473A-A4E1-F6C00A70A0B5}" srcOrd="1" destOrd="0" presId="urn:microsoft.com/office/officeart/2005/8/layout/list1"/>
    <dgm:cxn modelId="{19EC6BFA-4310-4F7B-B863-2FAC52E7D0B1}" type="presParOf" srcId="{EB4988E9-F4D7-4D4E-86DB-C7863330734A}" destId="{6C65B993-1F1A-403D-8442-C4C57ED9D36F}" srcOrd="0" destOrd="0" presId="urn:microsoft.com/office/officeart/2005/8/layout/list1"/>
    <dgm:cxn modelId="{53B9F0BE-714E-4B8A-968C-7349CF3DF5E9}" type="presParOf" srcId="{6C65B993-1F1A-403D-8442-C4C57ED9D36F}" destId="{A4CF1E33-4700-48BB-9373-062995EEEE09}" srcOrd="0" destOrd="0" presId="urn:microsoft.com/office/officeart/2005/8/layout/list1"/>
    <dgm:cxn modelId="{24ED1534-6E18-4FE7-942E-DE320C0707FE}" type="presParOf" srcId="{6C65B993-1F1A-403D-8442-C4C57ED9D36F}" destId="{4A539454-5487-42C6-BAFF-1821FDA12BE8}" srcOrd="1" destOrd="0" presId="urn:microsoft.com/office/officeart/2005/8/layout/list1"/>
    <dgm:cxn modelId="{9E599972-633B-4D69-A874-FDDF7B4286C2}" type="presParOf" srcId="{EB4988E9-F4D7-4D4E-86DB-C7863330734A}" destId="{38F64622-6CC4-45EA-AD71-1D666F34B96D}" srcOrd="1" destOrd="0" presId="urn:microsoft.com/office/officeart/2005/8/layout/list1"/>
    <dgm:cxn modelId="{20395193-FA70-4AEA-B539-A1540DE56769}" type="presParOf" srcId="{EB4988E9-F4D7-4D4E-86DB-C7863330734A}" destId="{EF1D307D-6C9D-451A-BC79-154BBF63EF34}" srcOrd="2" destOrd="0" presId="urn:microsoft.com/office/officeart/2005/8/layout/list1"/>
    <dgm:cxn modelId="{F9BF37C9-381B-4419-8549-68EEACC24ECD}" type="presParOf" srcId="{EB4988E9-F4D7-4D4E-86DB-C7863330734A}" destId="{E413B656-8A3B-4986-9B2F-3B34BFE47FAF}" srcOrd="3" destOrd="0" presId="urn:microsoft.com/office/officeart/2005/8/layout/list1"/>
    <dgm:cxn modelId="{732826A1-5E24-401D-8393-80FCB7471B90}" type="presParOf" srcId="{EB4988E9-F4D7-4D4E-86DB-C7863330734A}" destId="{74E4A874-19BD-4121-8053-97BF0C5243FB}" srcOrd="4" destOrd="0" presId="urn:microsoft.com/office/officeart/2005/8/layout/list1"/>
    <dgm:cxn modelId="{4F0547BF-67D2-4151-9EA1-F654AAE42403}" type="presParOf" srcId="{74E4A874-19BD-4121-8053-97BF0C5243FB}" destId="{4F1434F8-402E-4AD9-9D2D-E961B832E01C}" srcOrd="0" destOrd="0" presId="urn:microsoft.com/office/officeart/2005/8/layout/list1"/>
    <dgm:cxn modelId="{81C6B282-025B-4A77-B908-8895CA8715AB}" type="presParOf" srcId="{74E4A874-19BD-4121-8053-97BF0C5243FB}" destId="{0C292A79-C054-4FF7-B4F4-96342A4CD0E6}" srcOrd="1" destOrd="0" presId="urn:microsoft.com/office/officeart/2005/8/layout/list1"/>
    <dgm:cxn modelId="{E6E24B9D-C92D-4DDA-A632-D9ABCD624050}" type="presParOf" srcId="{EB4988E9-F4D7-4D4E-86DB-C7863330734A}" destId="{A55EB839-7A03-4307-AFAE-4E6C591283C7}" srcOrd="5" destOrd="0" presId="urn:microsoft.com/office/officeart/2005/8/layout/list1"/>
    <dgm:cxn modelId="{771ED268-7989-4160-8620-875739C37405}" type="presParOf" srcId="{EB4988E9-F4D7-4D4E-86DB-C7863330734A}" destId="{16716843-7026-4C81-83B8-0F8D3B2E9356}" srcOrd="6" destOrd="0" presId="urn:microsoft.com/office/officeart/2005/8/layout/list1"/>
    <dgm:cxn modelId="{D0C20D8A-6263-4A72-8F54-02184280F4B7}" type="presParOf" srcId="{EB4988E9-F4D7-4D4E-86DB-C7863330734A}" destId="{04A81540-5D99-41F0-AE87-77CD371C5C8D}" srcOrd="7" destOrd="0" presId="urn:microsoft.com/office/officeart/2005/8/layout/list1"/>
    <dgm:cxn modelId="{D4780A51-4F98-4F30-AD8D-6ED7244703FE}" type="presParOf" srcId="{EB4988E9-F4D7-4D4E-86DB-C7863330734A}" destId="{476A5F48-AB1B-41B9-91E8-97FD1E1EE76C}" srcOrd="8" destOrd="0" presId="urn:microsoft.com/office/officeart/2005/8/layout/list1"/>
    <dgm:cxn modelId="{6905CDFD-79A8-419D-AF12-C07AEE34D128}" type="presParOf" srcId="{476A5F48-AB1B-41B9-91E8-97FD1E1EE76C}" destId="{F1AE0930-0708-4669-A57A-F35F606E594C}" srcOrd="0" destOrd="0" presId="urn:microsoft.com/office/officeart/2005/8/layout/list1"/>
    <dgm:cxn modelId="{83EDE99A-D34B-49E0-A718-44EF4BB1DD1D}" type="presParOf" srcId="{476A5F48-AB1B-41B9-91E8-97FD1E1EE76C}" destId="{96B56AC2-8B94-491A-9210-25EEDE0328FD}" srcOrd="1" destOrd="0" presId="urn:microsoft.com/office/officeart/2005/8/layout/list1"/>
    <dgm:cxn modelId="{76A368F5-D504-4F22-816F-EB17DEC95334}" type="presParOf" srcId="{EB4988E9-F4D7-4D4E-86DB-C7863330734A}" destId="{1B1ADDEC-9534-48EF-8C6B-A5631839CB9E}" srcOrd="9" destOrd="0" presId="urn:microsoft.com/office/officeart/2005/8/layout/list1"/>
    <dgm:cxn modelId="{CA5A1003-70E1-4369-A460-853764F75FB1}" type="presParOf" srcId="{EB4988E9-F4D7-4D4E-86DB-C7863330734A}" destId="{A46C876E-A294-4701-A972-0D0B35C37614}" srcOrd="10" destOrd="0" presId="urn:microsoft.com/office/officeart/2005/8/layout/list1"/>
    <dgm:cxn modelId="{2A231288-0F52-4557-992F-F880D376CA92}" type="presParOf" srcId="{EB4988E9-F4D7-4D4E-86DB-C7863330734A}" destId="{CBDC062A-1059-4515-B33A-6CF7DB003A55}" srcOrd="11" destOrd="0" presId="urn:microsoft.com/office/officeart/2005/8/layout/list1"/>
    <dgm:cxn modelId="{ED6CB770-9406-4ED7-BD2A-8E9063D054B5}" type="presParOf" srcId="{EB4988E9-F4D7-4D4E-86DB-C7863330734A}" destId="{FCD9DB29-DDA8-49A4-93B8-3B74947C14D7}" srcOrd="12" destOrd="0" presId="urn:microsoft.com/office/officeart/2005/8/layout/list1"/>
    <dgm:cxn modelId="{EB69A075-BCF9-446F-AA56-D3DFFC2B9233}" type="presParOf" srcId="{FCD9DB29-DDA8-49A4-93B8-3B74947C14D7}" destId="{AC10EB38-4BAB-4A32-AFEC-6D69E50DF26D}" srcOrd="0" destOrd="0" presId="urn:microsoft.com/office/officeart/2005/8/layout/list1"/>
    <dgm:cxn modelId="{66E442F5-8DDD-41DA-B9A6-D85239C58D02}" type="presParOf" srcId="{FCD9DB29-DDA8-49A4-93B8-3B74947C14D7}" destId="{A16CEC69-E68A-473A-A4E1-F6C00A70A0B5}" srcOrd="1" destOrd="0" presId="urn:microsoft.com/office/officeart/2005/8/layout/list1"/>
    <dgm:cxn modelId="{899F48E4-38B5-435C-8C43-28A07E6141AD}" type="presParOf" srcId="{EB4988E9-F4D7-4D4E-86DB-C7863330734A}" destId="{A3F4159E-D687-4EF2-95C3-AA1420699A4E}" srcOrd="13" destOrd="0" presId="urn:microsoft.com/office/officeart/2005/8/layout/list1"/>
    <dgm:cxn modelId="{2BA1154F-F655-4799-BA94-F8C342DF8AA3}" type="presParOf" srcId="{EB4988E9-F4D7-4D4E-86DB-C7863330734A}" destId="{D2D03AC8-2953-4170-89BC-7D1DB66C4E10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0C797-AD62-42CA-B95E-1D3ABD383C1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E88CE2-19C9-477C-A09F-B152E5A10691}" type="pres">
      <dgm:prSet presAssocID="{6FA0C797-AD62-42CA-B95E-1D3ABD383C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4386B-7166-45A4-88C6-6C924C673264}" type="presOf" srcId="{6FA0C797-AD62-42CA-B95E-1D3ABD383C14}" destId="{8DE88CE2-19C9-477C-A09F-B152E5A10691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D307D-6C9D-451A-BC79-154BBF63EF34}">
      <dsp:nvSpPr>
        <dsp:cNvPr id="0" name=""/>
        <dsp:cNvSpPr/>
      </dsp:nvSpPr>
      <dsp:spPr>
        <a:xfrm>
          <a:off x="0" y="450139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39454-5487-42C6-BAFF-1821FDA12BE8}">
      <dsp:nvSpPr>
        <dsp:cNvPr id="0" name=""/>
        <dsp:cNvSpPr/>
      </dsp:nvSpPr>
      <dsp:spPr>
        <a:xfrm>
          <a:off x="416339" y="213859"/>
          <a:ext cx="6712360" cy="826560"/>
        </a:xfrm>
        <a:prstGeom prst="roundRect">
          <a:avLst/>
        </a:prstGeom>
        <a:solidFill>
          <a:srgbClr val="FFE4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СФК КСО-1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«Порядок планирования работы Контрольно-счетного органа муниципального района «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Тес-Хемский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кожуун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РТ»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339" y="213859"/>
        <a:ext cx="6712360" cy="826560"/>
      </dsp:txXfrm>
    </dsp:sp>
    <dsp:sp modelId="{16716843-7026-4C81-83B8-0F8D3B2E9356}">
      <dsp:nvSpPr>
        <dsp:cNvPr id="0" name=""/>
        <dsp:cNvSpPr/>
      </dsp:nvSpPr>
      <dsp:spPr>
        <a:xfrm>
          <a:off x="0" y="1829345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92A79-C054-4FF7-B4F4-96342A4CD0E6}">
      <dsp:nvSpPr>
        <dsp:cNvPr id="0" name=""/>
        <dsp:cNvSpPr/>
      </dsp:nvSpPr>
      <dsp:spPr>
        <a:xfrm>
          <a:off x="416339" y="1441123"/>
          <a:ext cx="6712360" cy="826560"/>
        </a:xfrm>
        <a:prstGeom prst="roundRect">
          <a:avLst/>
        </a:prstGeom>
        <a:solidFill>
          <a:srgbClr val="CCEC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СФК КСО-2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«Проведение экспертно-аналитического мероприятия»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339" y="1441123"/>
        <a:ext cx="6712360" cy="826560"/>
      </dsp:txXfrm>
    </dsp:sp>
    <dsp:sp modelId="{A46C876E-A294-4701-A972-0D0B35C37614}">
      <dsp:nvSpPr>
        <dsp:cNvPr id="0" name=""/>
        <dsp:cNvSpPr/>
      </dsp:nvSpPr>
      <dsp:spPr>
        <a:xfrm>
          <a:off x="0" y="2990299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56AC2-8B94-491A-9210-25EEDE0328FD}">
      <dsp:nvSpPr>
        <dsp:cNvPr id="0" name=""/>
        <dsp:cNvSpPr/>
      </dsp:nvSpPr>
      <dsp:spPr>
        <a:xfrm>
          <a:off x="319381" y="2694597"/>
          <a:ext cx="67123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СФК КСО-3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«Порядок проведения внешней проверки годового отчета по исполнению 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кожуунного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бюджета» 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9381" y="2694597"/>
        <a:ext cx="6712300" cy="826560"/>
      </dsp:txXfrm>
    </dsp:sp>
    <dsp:sp modelId="{D2D03AC8-2953-4170-89BC-7D1DB66C4E10}">
      <dsp:nvSpPr>
        <dsp:cNvPr id="0" name=""/>
        <dsp:cNvSpPr/>
      </dsp:nvSpPr>
      <dsp:spPr>
        <a:xfrm>
          <a:off x="0" y="4260379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CEC69-E68A-473A-A4E1-F6C00A70A0B5}">
      <dsp:nvSpPr>
        <dsp:cNvPr id="0" name=""/>
        <dsp:cNvSpPr/>
      </dsp:nvSpPr>
      <dsp:spPr>
        <a:xfrm>
          <a:off x="416339" y="3895659"/>
          <a:ext cx="6712360" cy="826560"/>
        </a:xfrm>
        <a:prstGeom prst="roundRect">
          <a:avLst/>
        </a:prstGeom>
        <a:solidFill>
          <a:srgbClr val="FFC9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СФК КСО-4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«Финансово-экономическая экспертиза проекта решение Хурала представителей о 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кожуунном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бюджете»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339" y="3895659"/>
        <a:ext cx="6712360" cy="82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5BC2A5-FCED-4FFD-85EF-A30412DF3B2B}" type="datetimeFigureOut">
              <a:rPr lang="ru-RU"/>
              <a:pPr>
                <a:defRPr/>
              </a:pPr>
              <a:t>07.11.2018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F3E842-5B37-48AD-8DA7-9ED6C0493D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3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2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68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525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721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665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609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554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BFA0A1-B209-4FA7-873C-E1B858F46D6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53BB0-F9FC-4246-A6BC-B296D552A1B0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3E842-5B37-48AD-8DA7-9ED6C0493D5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82D0CA-AED4-4972-A942-4FAFE5D295F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20D6E6-1DB8-404B-9057-8C6AA6937F8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261759D-FA7C-4AD5-A181-E36C9C749E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61A5D-E061-4A8F-B7DE-0F70A0B8AA6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F14A81D-7164-4572-98F6-EC8DF468BF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D69BD3-8944-4E63-82A9-463993B539D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0FF9B8-7D11-4670-87C6-E16C8F57719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FE9F81-D0FB-4E7B-B0BE-58BCC74A619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14CEF6-5177-417A-93AA-628B9DE99AF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567BEC-8F7B-4D35-9873-7EED374BC96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33DCD3-BCE4-4DA8-8280-07C5341A25A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831A505-E24B-484F-BF11-8B8698BB5DB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85786" y="836613"/>
            <a:ext cx="7818464" cy="8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742" tIns="81871" rIns="163742" bIns="81871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100" b="1" dirty="0" smtClean="0">
                <a:solidFill>
                  <a:srgbClr val="2D2D8A"/>
                </a:solidFill>
              </a:rPr>
              <a:t>Хурал представителей муниципального </a:t>
            </a:r>
            <a:r>
              <a:rPr lang="ru-RU" sz="2100" b="1" dirty="0">
                <a:solidFill>
                  <a:srgbClr val="2D2D8A"/>
                </a:solidFill>
              </a:rPr>
              <a:t>района </a:t>
            </a:r>
            <a:r>
              <a:rPr lang="ru-RU" sz="2100" b="1" dirty="0" smtClean="0">
                <a:solidFill>
                  <a:srgbClr val="2D2D8A"/>
                </a:solidFill>
              </a:rPr>
              <a:t>«</a:t>
            </a:r>
            <a:r>
              <a:rPr lang="ru-RU" sz="2100" b="1" dirty="0" err="1" smtClean="0">
                <a:solidFill>
                  <a:srgbClr val="2D2D8A"/>
                </a:solidFill>
              </a:rPr>
              <a:t>Тес-Хемский</a:t>
            </a:r>
            <a:r>
              <a:rPr lang="ru-RU" sz="2100" b="1" dirty="0" smtClean="0">
                <a:solidFill>
                  <a:srgbClr val="2D2D8A"/>
                </a:solidFill>
              </a:rPr>
              <a:t> </a:t>
            </a:r>
            <a:r>
              <a:rPr lang="ru-RU" sz="2100" b="1" dirty="0" err="1" smtClean="0">
                <a:solidFill>
                  <a:srgbClr val="2D2D8A"/>
                </a:solidFill>
              </a:rPr>
              <a:t>кожуун</a:t>
            </a:r>
            <a:r>
              <a:rPr lang="ru-RU" sz="2100" b="1" dirty="0" smtClean="0">
                <a:solidFill>
                  <a:srgbClr val="2D2D8A"/>
                </a:solidFill>
              </a:rPr>
              <a:t> Республики Тыва» </a:t>
            </a:r>
            <a:endParaRPr lang="ru-RU" sz="2100" b="1" dirty="0">
              <a:solidFill>
                <a:srgbClr val="2D2D8A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470525" y="3068638"/>
            <a:ext cx="3527425" cy="6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742" tIns="81871" rIns="163742" bIns="81871">
            <a:spAutoFit/>
          </a:bodyPr>
          <a:lstStyle/>
          <a:p>
            <a:pPr defTabSz="958003">
              <a:defRPr/>
            </a:pPr>
            <a:r>
              <a:rPr lang="ru-RU" sz="1600" b="1" dirty="0" smtClean="0">
                <a:solidFill>
                  <a:schemeClr val="accent6"/>
                </a:solidFill>
              </a:rPr>
              <a:t>Глава-Председатель </a:t>
            </a:r>
            <a:r>
              <a:rPr lang="ru-RU" sz="1600" b="1" dirty="0" err="1" smtClean="0">
                <a:solidFill>
                  <a:schemeClr val="accent6"/>
                </a:solidFill>
              </a:rPr>
              <a:t>Донгак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err="1" smtClean="0">
                <a:solidFill>
                  <a:schemeClr val="accent6"/>
                </a:solidFill>
              </a:rPr>
              <a:t>Чодураа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err="1" smtClean="0">
                <a:solidFill>
                  <a:schemeClr val="accent6"/>
                </a:solidFill>
              </a:rPr>
              <a:t>Хулеровна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cap="all" spc="-100" dirty="0" smtClean="0">
                <a:solidFill>
                  <a:srgbClr val="0000FF"/>
                </a:solidFill>
                <a:latin typeface="Arial"/>
              </a:rPr>
              <a:t>Отчет   за 9  месяцев 2018 года.</a:t>
            </a:r>
            <a:endParaRPr lang="ru-RU" sz="4400" b="1" cap="all" spc="-100" dirty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1A5D-E061-4A8F-B7DE-0F70A0B8AA6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4098" name="Picture 2" descr="I:\Хулеровна фотки\фото\августовское совещание\1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1100" y="6245225"/>
            <a:ext cx="228600" cy="476250"/>
          </a:xfrm>
        </p:spPr>
        <p:txBody>
          <a:bodyPr/>
          <a:lstStyle/>
          <a:p>
            <a:pPr>
              <a:defRPr/>
            </a:pPr>
            <a:fld id="{677CCA9B-7197-4CB6-980C-72636D6B53A8}" type="slidenum">
              <a:rPr lang="es-E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11</a:t>
            </a:fld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8925" y="115888"/>
            <a:ext cx="8686800" cy="108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000" b="1" cap="all" spc="-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Направления деятельности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Хурала представителей МР «</a:t>
            </a:r>
            <a:r>
              <a:rPr lang="ru-RU" sz="2000" b="1" dirty="0" err="1" smtClean="0">
                <a:solidFill>
                  <a:srgbClr val="0000FF"/>
                </a:solidFill>
                <a:latin typeface="+mj-lt"/>
              </a:rPr>
              <a:t>Тес-Хемский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+mj-lt"/>
              </a:rPr>
              <a:t>кожуун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 РТ»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За  9 месяцев 2018 года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863" y="1268413"/>
            <a:ext cx="7577161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Очередные и внеочередные сессии </a:t>
            </a:r>
            <a:r>
              <a:rPr lang="ru-RU" sz="2000" b="1" dirty="0">
                <a:solidFill>
                  <a:srgbClr val="0000FF"/>
                </a:solidFill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Проведено очередных сессий </a:t>
            </a:r>
            <a:r>
              <a:rPr lang="ru-RU" sz="2000" b="1" dirty="0">
                <a:solidFill>
                  <a:srgbClr val="0000FF"/>
                </a:solidFill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</a:rPr>
              <a:t>4 </a:t>
            </a:r>
            <a:endParaRPr lang="ru-RU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Внеочередная сессия </a:t>
            </a:r>
            <a:r>
              <a:rPr lang="ru-RU" sz="2000" b="1" dirty="0" smtClean="0">
                <a:solidFill>
                  <a:srgbClr val="0000FF"/>
                </a:solidFill>
              </a:rPr>
              <a:t>– 1</a:t>
            </a:r>
            <a:endParaRPr lang="ru-RU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Принято решений - –</a:t>
            </a:r>
            <a:r>
              <a:rPr lang="ru-RU" sz="2000" b="1" dirty="0" smtClean="0">
                <a:solidFill>
                  <a:srgbClr val="0000FF"/>
                </a:solidFill>
              </a:rPr>
              <a:t>43</a:t>
            </a:r>
            <a:r>
              <a:rPr lang="ru-RU" sz="2000" dirty="0" smtClean="0">
                <a:solidFill>
                  <a:srgbClr val="0000FF"/>
                </a:solidFill>
              </a:rPr>
              <a:t> из них: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Нормативно-правового характера - </a:t>
            </a:r>
            <a:r>
              <a:rPr lang="ru-RU" sz="2000" b="1" dirty="0" smtClean="0">
                <a:solidFill>
                  <a:srgbClr val="0000FF"/>
                </a:solidFill>
              </a:rPr>
              <a:t>6</a:t>
            </a:r>
            <a:endParaRPr lang="ru-RU" sz="2200" b="1" dirty="0">
              <a:solidFill>
                <a:srgbClr val="0000FF"/>
              </a:solidFill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Принято  Положений, Порядка и тарифов</a:t>
            </a:r>
            <a:r>
              <a:rPr lang="ru-RU" sz="2000" b="1" dirty="0" smtClean="0">
                <a:solidFill>
                  <a:srgbClr val="0000FF"/>
                </a:solidFill>
              </a:rPr>
              <a:t>- </a:t>
            </a:r>
            <a:endParaRPr lang="ru-RU" sz="2800" b="1" dirty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rgbClr val="0000FF"/>
                </a:solidFill>
              </a:rPr>
              <a:t>* Положение о  почетных званиях и наградах </a:t>
            </a:r>
            <a:r>
              <a:rPr lang="ru-RU" sz="2000" dirty="0" err="1" smtClean="0">
                <a:solidFill>
                  <a:srgbClr val="0000FF"/>
                </a:solidFill>
              </a:rPr>
              <a:t>Тес-Хемского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кожууна</a:t>
            </a:r>
            <a:r>
              <a:rPr lang="ru-RU" sz="2000" dirty="0" smtClean="0">
                <a:solidFill>
                  <a:srgbClr val="0000FF"/>
                </a:solidFill>
              </a:rPr>
              <a:t> в сфере  культуры;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Положение о призывной комиссии по мобилизации муниципального образования «</a:t>
            </a:r>
            <a:r>
              <a:rPr lang="ru-RU" sz="2000" dirty="0" err="1" smtClean="0">
                <a:solidFill>
                  <a:srgbClr val="0000FF"/>
                </a:solidFill>
              </a:rPr>
              <a:t>Тес-Хемский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кожуун</a:t>
            </a:r>
            <a:r>
              <a:rPr lang="ru-RU" sz="2000" dirty="0" smtClean="0">
                <a:solidFill>
                  <a:srgbClr val="0000FF"/>
                </a:solidFill>
              </a:rPr>
              <a:t>»;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Утверждены  тарифы  стоимости  услуг  по погребению на территории </a:t>
            </a:r>
            <a:r>
              <a:rPr lang="ru-RU" sz="2000" dirty="0" err="1" smtClean="0">
                <a:solidFill>
                  <a:srgbClr val="0000FF"/>
                </a:solidFill>
              </a:rPr>
              <a:t>Тес-Хемского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кожууна</a:t>
            </a:r>
            <a:r>
              <a:rPr lang="ru-RU" sz="2000" dirty="0" smtClean="0">
                <a:solidFill>
                  <a:srgbClr val="0000FF"/>
                </a:solidFill>
              </a:rPr>
              <a:t>,  тарифы  платных  услуг,  оказываемых  централизованной библиотечной  системой.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Изменений Устава-1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200" y="6245225"/>
            <a:ext cx="571500" cy="476250"/>
          </a:xfrm>
        </p:spPr>
        <p:txBody>
          <a:bodyPr/>
          <a:lstStyle/>
          <a:p>
            <a:pPr>
              <a:defRPr/>
            </a:pPr>
            <a:fld id="{77C67FB4-9E42-4588-B53A-69BF0531C6F0}" type="slidenum">
              <a:rPr lang="es-E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12</a:t>
            </a:fld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8763" y="239713"/>
            <a:ext cx="8686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000" b="1" cap="all" spc="-100" dirty="0">
                <a:solidFill>
                  <a:srgbClr val="073E87"/>
                </a:solidFill>
                <a:latin typeface="+mj-lt"/>
              </a:rPr>
              <a:t> </a:t>
            </a:r>
            <a:r>
              <a:rPr lang="ru-RU" sz="2000" b="1" cap="all" spc="-100" dirty="0" smtClean="0">
                <a:solidFill>
                  <a:srgbClr val="0000FF"/>
                </a:solidFill>
                <a:latin typeface="+mj-lt"/>
              </a:rPr>
              <a:t>Документация Хурала 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428736"/>
            <a:ext cx="6858048" cy="1333500"/>
          </a:xfrm>
          <a:prstGeom prst="round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42" tIns="81871" rIns="163742" bIns="81871" anchor="ctr"/>
          <a:lstStyle/>
          <a:p>
            <a:pPr algn="just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Входящая корреспонденции -79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4581525"/>
            <a:ext cx="8016875" cy="1295400"/>
          </a:xfrm>
          <a:prstGeom prst="round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42" tIns="81871" rIns="163742" bIns="81871" anchor="ctr"/>
          <a:lstStyle/>
          <a:p>
            <a:pPr algn="just">
              <a:defRPr/>
            </a:pPr>
            <a:r>
              <a:rPr lang="ru-RU" sz="2000" b="1" dirty="0" smtClean="0">
                <a:solidFill>
                  <a:srgbClr val="2D2D8A">
                    <a:lumMod val="50000"/>
                  </a:srgbClr>
                </a:solidFill>
              </a:rPr>
              <a:t>Вынесено распоряжений по основной деятельности -35 и личному составу -67</a:t>
            </a:r>
            <a:endParaRPr lang="ru-RU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071810"/>
            <a:ext cx="6984993" cy="1238250"/>
          </a:xfrm>
          <a:prstGeom prst="round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42" tIns="81871" rIns="163742" bIns="81871" anchor="ctr"/>
          <a:lstStyle/>
          <a:p>
            <a:pPr algn="just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Исходящая корреспонденции – 77 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200" y="6245225"/>
            <a:ext cx="571500" cy="476250"/>
          </a:xfrm>
        </p:spPr>
        <p:txBody>
          <a:bodyPr/>
          <a:lstStyle/>
          <a:p>
            <a:pPr>
              <a:defRPr/>
            </a:pPr>
            <a:fld id="{77C67FB4-9E42-4588-B53A-69BF0531C6F0}" type="slidenum">
              <a:rPr lang="es-E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13</a:t>
            </a:fld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8763" y="239713"/>
            <a:ext cx="8686800" cy="47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000" b="1" cap="all" spc="-100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b="1" cap="all" spc="-100" dirty="0" smtClean="0">
                <a:solidFill>
                  <a:srgbClr val="0000FF"/>
                </a:solidFill>
                <a:latin typeface="+mj-lt"/>
              </a:rPr>
              <a:t>Приоритетные направления депутатов  Хурала 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572008"/>
            <a:ext cx="7373933" cy="1295400"/>
          </a:xfrm>
          <a:prstGeom prst="round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42" tIns="81871" rIns="163742" bIns="81871" anchor="ctr"/>
          <a:lstStyle/>
          <a:p>
            <a:pPr lvl="0" eaLnBrk="0" hangingPunct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прием населения и содействие в решении вопросов местного значения;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5" y="1571612"/>
            <a:ext cx="7143799" cy="1238250"/>
          </a:xfrm>
          <a:prstGeom prst="round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42" tIns="81871" rIns="163742" bIns="81871" anchor="ctr"/>
          <a:lstStyle/>
          <a:p>
            <a:pPr lvl="0" eaLnBrk="0" hangingPunct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подготовка разъяснений или оказание консультативной помощи по вопросам применения нормативных актов (решений).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3228975"/>
            <a:ext cx="7286677" cy="1238250"/>
          </a:xfrm>
          <a:prstGeom prst="round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42" tIns="81871" rIns="163742" bIns="81871" anchor="ctr"/>
          <a:lstStyle/>
          <a:p>
            <a:pPr lvl="0" eaLnBrk="0" hangingPunct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подготовка разъяснений или оказание консультативной помощи по вопросам применения нормативных актов (решений).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1100" y="6245225"/>
            <a:ext cx="228600" cy="476250"/>
          </a:xfrm>
          <a:noFill/>
        </p:spPr>
        <p:txBody>
          <a:bodyPr/>
          <a:lstStyle/>
          <a:p>
            <a:fld id="{7A8DE96E-E958-4E2F-97CE-E4568824DCBC}" type="slidenum">
              <a:rPr lang="es-ES" smtClean="0">
                <a:solidFill>
                  <a:srgbClr val="6B6BCF"/>
                </a:solidFill>
              </a:rPr>
              <a:pPr/>
              <a:t>14</a:t>
            </a:fld>
            <a:endParaRPr lang="es-ES" smtClean="0">
              <a:solidFill>
                <a:srgbClr val="6B6BC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8925" y="115888"/>
            <a:ext cx="8686800" cy="78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000" b="1" cap="all" spc="-100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2000" b="1" cap="all" spc="-100" dirty="0" smtClean="0">
                <a:solidFill>
                  <a:srgbClr val="0000FF"/>
                </a:solidFill>
                <a:latin typeface="Arial"/>
              </a:rPr>
              <a:t>УЧАСТИЕ  в РАЗЛИЧНЫХ </a:t>
            </a:r>
            <a:r>
              <a:rPr lang="ru-RU" sz="2000" b="1" cap="all" spc="-100" dirty="0" err="1" smtClean="0">
                <a:solidFill>
                  <a:srgbClr val="0000FF"/>
                </a:solidFill>
                <a:latin typeface="Arial"/>
              </a:rPr>
              <a:t>МЕрОПРИЯТИЯХ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/>
              </a:rPr>
              <a:t>ЗА  9  МЕСЯЦЕВ 2018  года. </a:t>
            </a:r>
            <a:endParaRPr lang="ru-RU" sz="2000" b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60350" y="1557338"/>
            <a:ext cx="73834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000" dirty="0" smtClean="0">
                <a:solidFill>
                  <a:srgbClr val="0000FF"/>
                </a:solidFill>
              </a:rPr>
              <a:t>Решение проблемы пьянства и алкоголизма;</a:t>
            </a:r>
          </a:p>
          <a:p>
            <a:pPr marL="457200" indent="-457200" algn="just">
              <a:buFontTx/>
              <a:buAutoNum type="arabicPeriod"/>
            </a:pPr>
            <a:endParaRPr lang="ru-RU" sz="2000" dirty="0">
              <a:solidFill>
                <a:srgbClr val="0000FF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000" dirty="0" smtClean="0">
                <a:solidFill>
                  <a:srgbClr val="0000FF"/>
                </a:solidFill>
              </a:rPr>
              <a:t>- Спонсирование различных мероприятий по праздникам, участие  в  юбилейных  мероприятиях </a:t>
            </a:r>
            <a:r>
              <a:rPr lang="ru-RU" sz="2000" dirty="0" err="1" smtClean="0">
                <a:solidFill>
                  <a:srgbClr val="0000FF"/>
                </a:solidFill>
              </a:rPr>
              <a:t>кожууна</a:t>
            </a:r>
            <a:r>
              <a:rPr lang="ru-RU" sz="2000" dirty="0" smtClean="0">
                <a:solidFill>
                  <a:srgbClr val="0000FF"/>
                </a:solidFill>
              </a:rPr>
              <a:t>, Республики,  </a:t>
            </a:r>
            <a:r>
              <a:rPr lang="ru-RU" sz="2000" dirty="0" err="1" smtClean="0">
                <a:solidFill>
                  <a:srgbClr val="0000FF"/>
                </a:solidFill>
              </a:rPr>
              <a:t>сумонов</a:t>
            </a:r>
            <a:r>
              <a:rPr lang="ru-RU" sz="2000" dirty="0" smtClean="0">
                <a:solidFill>
                  <a:srgbClr val="0000FF"/>
                </a:solidFill>
              </a:rPr>
              <a:t> (присвоение звания Героя Советского Союза </a:t>
            </a:r>
            <a:r>
              <a:rPr lang="ru-RU" sz="2000" dirty="0" err="1" smtClean="0">
                <a:solidFill>
                  <a:srgbClr val="0000FF"/>
                </a:solidFill>
              </a:rPr>
              <a:t>Хомушку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Чургуй-оола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Намгаевича</a:t>
            </a:r>
            <a:r>
              <a:rPr lang="ru-RU" sz="2000" dirty="0" smtClean="0">
                <a:solidFill>
                  <a:srgbClr val="0000FF"/>
                </a:solidFill>
              </a:rPr>
              <a:t>  лицею № 16 г. </a:t>
            </a:r>
            <a:r>
              <a:rPr lang="ru-RU" sz="2000" dirty="0" err="1" smtClean="0">
                <a:solidFill>
                  <a:srgbClr val="0000FF"/>
                </a:solidFill>
              </a:rPr>
              <a:t>Кызыла-финансирование</a:t>
            </a:r>
            <a:r>
              <a:rPr lang="ru-RU" sz="2000" dirty="0" smtClean="0">
                <a:solidFill>
                  <a:srgbClr val="0000FF"/>
                </a:solidFill>
              </a:rPr>
              <a:t> установки  мемориальной  доски,  реагирование на  чрезвычайные  ситуации в </a:t>
            </a:r>
            <a:r>
              <a:rPr lang="ru-RU" sz="2000" dirty="0" err="1" smtClean="0">
                <a:solidFill>
                  <a:srgbClr val="0000FF"/>
                </a:solidFill>
              </a:rPr>
              <a:t>кожууне</a:t>
            </a:r>
            <a:r>
              <a:rPr lang="ru-RU" sz="2000" dirty="0" smtClean="0">
                <a:solidFill>
                  <a:srgbClr val="0000FF"/>
                </a:solidFill>
              </a:rPr>
              <a:t>, участие в различных акциях («Помоги  собраться в школу», «Подари тепло» и т.д.).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dirty="0" smtClean="0">
                <a:solidFill>
                  <a:srgbClr val="0000FF"/>
                </a:solidFill>
              </a:rPr>
              <a:t>Шагаа-2018, поздравление чабанов, ветеранов,  малообеспеченных и многодетных семей, вручение </a:t>
            </a:r>
            <a:r>
              <a:rPr lang="ru-RU" sz="2000" dirty="0" smtClean="0">
                <a:solidFill>
                  <a:srgbClr val="2D2D8A"/>
                </a:solidFill>
              </a:rPr>
              <a:t>им подарков.</a:t>
            </a:r>
            <a:endParaRPr lang="ru-RU" sz="2000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endParaRPr lang="ru-RU" sz="4400" b="1" dirty="0">
              <a:solidFill>
                <a:schemeClr val="accent6"/>
              </a:solidFill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4EC86-ED07-45B3-9525-99AF0FB6EB77}" type="slidenum">
              <a:rPr lang="es-ES" smtClean="0"/>
              <a:pPr/>
              <a:t>15</a:t>
            </a:fld>
            <a:endParaRPr lang="es-ES" smtClean="0"/>
          </a:p>
        </p:txBody>
      </p:sp>
      <p:pic>
        <p:nvPicPr>
          <p:cNvPr id="1026" name="Picture 2" descr="I:\Хулеровна фотки\фото\помоги собраться в школу\8 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CEF6-5177-417A-93AA-628B9DE99AF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2050" name="Picture 2" descr="I:\Хулеровна фотки\фото\августовское совещание\1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-142900"/>
            <a:ext cx="5500726" cy="71438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внесении изменений в   решение Хурала  представителей  №83  от 26.12.2017 года  «О бюджете муниципального района «Тес-Хемский кожуун Республики Тыва»  на  2018 год и  на  плановый период 2019-2020 годов».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Докладчик Сарыг-оол О.В.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CEF6-5177-417A-93AA-628B9DE99AFB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3074" name="Picture 2" descr="I:\Хулеровна фотки\фото\августовское совещание\1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-214338"/>
            <a:ext cx="5572164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CEF6-5177-417A-93AA-628B9DE99AFB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5122" name="Picture 2" descr="I:\Хулеровна фотки\фото\августовское совещание\1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5715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CEF6-5177-417A-93AA-628B9DE99AF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1100" y="6245225"/>
            <a:ext cx="228600" cy="476250"/>
          </a:xfrm>
        </p:spPr>
        <p:txBody>
          <a:bodyPr/>
          <a:lstStyle/>
          <a:p>
            <a:pPr>
              <a:defRPr/>
            </a:pPr>
            <a:fld id="{16F77766-AB07-4123-95B3-3386FD052C77}" type="slidenum">
              <a:rPr lang="es-E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</a:t>
            </a:fld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147" name="Группа 20"/>
          <p:cNvGrpSpPr>
            <a:grpSpLocks/>
          </p:cNvGrpSpPr>
          <p:nvPr/>
        </p:nvGrpSpPr>
        <p:grpSpPr bwMode="auto">
          <a:xfrm>
            <a:off x="285720" y="1142984"/>
            <a:ext cx="7244816" cy="4223835"/>
            <a:chOff x="729098" y="2204865"/>
            <a:chExt cx="7663914" cy="213792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55576" y="2204865"/>
              <a:ext cx="7095859" cy="461194"/>
              <a:chOff x="648271" y="1136785"/>
              <a:chExt cx="4269065" cy="242127"/>
            </a:xfrm>
            <a:solidFill>
              <a:schemeClr val="bg1">
                <a:lumMod val="95000"/>
              </a:schemeClr>
            </a:solidFill>
          </p:grpSpPr>
          <p:sp>
            <p:nvSpPr>
              <p:cNvPr id="10" name="Нашивка 9"/>
              <p:cNvSpPr/>
              <p:nvPr/>
            </p:nvSpPr>
            <p:spPr>
              <a:xfrm>
                <a:off x="648271" y="1136785"/>
                <a:ext cx="504056" cy="242127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rgbClr val="9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100" b="1" dirty="0">
                  <a:solidFill>
                    <a:srgbClr val="1C1C1C"/>
                  </a:solidFill>
                </a:endParaRPr>
              </a:p>
            </p:txBody>
          </p:sp>
          <p:sp>
            <p:nvSpPr>
              <p:cNvPr id="11" name="Нашивка 10"/>
              <p:cNvSpPr/>
              <p:nvPr/>
            </p:nvSpPr>
            <p:spPr>
              <a:xfrm>
                <a:off x="1080320" y="1136785"/>
                <a:ext cx="3837016" cy="242127"/>
              </a:xfrm>
              <a:prstGeom prst="chevron">
                <a:avLst/>
              </a:prstGeom>
              <a:solidFill>
                <a:srgbClr val="FFDA65"/>
              </a:solidFill>
              <a:ln>
                <a:solidFill>
                  <a:srgbClr val="FFCE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b="1" dirty="0" smtClean="0">
                    <a:solidFill>
                      <a:srgbClr val="3E0000"/>
                    </a:solidFill>
                  </a:rPr>
                  <a:t>Конституция Российской Федерации</a:t>
                </a:r>
                <a:endParaRPr lang="ru-RU" sz="1400" b="1" dirty="0">
                  <a:solidFill>
                    <a:srgbClr val="3E0000"/>
                  </a:solidFill>
                </a:endParaRPr>
              </a:p>
            </p:txBody>
          </p:sp>
        </p:grpSp>
        <p:grpSp>
          <p:nvGrpSpPr>
            <p:cNvPr id="6151" name="Группа 18"/>
            <p:cNvGrpSpPr>
              <a:grpSpLocks/>
            </p:cNvGrpSpPr>
            <p:nvPr/>
          </p:nvGrpSpPr>
          <p:grpSpPr bwMode="auto">
            <a:xfrm>
              <a:off x="741411" y="2743049"/>
              <a:ext cx="7651601" cy="503398"/>
              <a:chOff x="639799" y="1440100"/>
              <a:chExt cx="4576658" cy="264284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639799" y="1440100"/>
                <a:ext cx="504543" cy="262078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rgbClr val="9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100" b="1" dirty="0">
                  <a:solidFill>
                    <a:srgbClr val="1C1C1C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39244" y="1442306"/>
                <a:ext cx="4177213" cy="262078"/>
              </a:xfrm>
              <a:prstGeom prst="chevron">
                <a:avLst/>
              </a:prstGeom>
              <a:solidFill>
                <a:srgbClr val="FFDA65"/>
              </a:solidFill>
              <a:ln>
                <a:solidFill>
                  <a:srgbClr val="FFCE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b="1" dirty="0" smtClean="0">
                    <a:solidFill>
                      <a:srgbClr val="3E0000"/>
                    </a:solidFill>
                  </a:rPr>
                  <a:t>Конституция Республики Тыва  </a:t>
                </a:r>
                <a:endParaRPr lang="ru-RU" sz="1400" dirty="0">
                  <a:solidFill>
                    <a:srgbClr val="3E0000"/>
                  </a:solidFill>
                </a:endParaRPr>
              </a:p>
            </p:txBody>
          </p:sp>
        </p:grpSp>
        <p:grpSp>
          <p:nvGrpSpPr>
            <p:cNvPr id="6152" name="Группа 19"/>
            <p:cNvGrpSpPr>
              <a:grpSpLocks/>
            </p:cNvGrpSpPr>
            <p:nvPr/>
          </p:nvGrpSpPr>
          <p:grpSpPr bwMode="auto">
            <a:xfrm>
              <a:off x="729098" y="3299874"/>
              <a:ext cx="7585264" cy="1042915"/>
              <a:chOff x="632341" y="1751267"/>
              <a:chExt cx="4563505" cy="547530"/>
            </a:xfrm>
          </p:grpSpPr>
          <p:sp>
            <p:nvSpPr>
              <p:cNvPr id="16" name="Нашивка 15"/>
              <p:cNvSpPr/>
              <p:nvPr/>
            </p:nvSpPr>
            <p:spPr>
              <a:xfrm>
                <a:off x="632341" y="1751267"/>
                <a:ext cx="504715" cy="23716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rgbClr val="9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100" b="1" dirty="0">
                  <a:solidFill>
                    <a:srgbClr val="1C1C1C"/>
                  </a:solidFill>
                </a:endParaRPr>
              </a:p>
            </p:txBody>
          </p:sp>
          <p:sp>
            <p:nvSpPr>
              <p:cNvPr id="17" name="Нашивка 16"/>
              <p:cNvSpPr/>
              <p:nvPr/>
            </p:nvSpPr>
            <p:spPr>
              <a:xfrm>
                <a:off x="996064" y="2049623"/>
                <a:ext cx="4199782" cy="249174"/>
              </a:xfrm>
              <a:prstGeom prst="chevron">
                <a:avLst/>
              </a:prstGeom>
              <a:solidFill>
                <a:srgbClr val="FFDA65"/>
              </a:solidFill>
              <a:ln>
                <a:solidFill>
                  <a:srgbClr val="FFCE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b="1" dirty="0" smtClean="0">
                    <a:solidFill>
                      <a:srgbClr val="3E0000"/>
                    </a:solidFill>
                  </a:rPr>
                  <a:t>Устав муниципального </a:t>
                </a:r>
                <a:r>
                  <a:rPr lang="ru-RU" sz="1400" b="1" dirty="0">
                    <a:solidFill>
                      <a:srgbClr val="3E0000"/>
                    </a:solidFill>
                  </a:rPr>
                  <a:t>района </a:t>
                </a:r>
                <a:r>
                  <a:rPr lang="ru-RU" sz="1400" b="1" dirty="0" smtClean="0">
                    <a:solidFill>
                      <a:srgbClr val="3E0000"/>
                    </a:solidFill>
                  </a:rPr>
                  <a:t>«</a:t>
                </a:r>
                <a:r>
                  <a:rPr lang="ru-RU" sz="1400" b="1" dirty="0" err="1" smtClean="0">
                    <a:solidFill>
                      <a:srgbClr val="3E0000"/>
                    </a:solidFill>
                  </a:rPr>
                  <a:t>Тес-Хемский</a:t>
                </a:r>
                <a:r>
                  <a:rPr lang="ru-RU" sz="1400" b="1" dirty="0" smtClean="0">
                    <a:solidFill>
                      <a:srgbClr val="3E0000"/>
                    </a:solidFill>
                  </a:rPr>
                  <a:t> </a:t>
                </a:r>
                <a:r>
                  <a:rPr lang="ru-RU" sz="1400" b="1" dirty="0" err="1" smtClean="0">
                    <a:solidFill>
                      <a:srgbClr val="3E0000"/>
                    </a:solidFill>
                  </a:rPr>
                  <a:t>кожуун</a:t>
                </a:r>
                <a:r>
                  <a:rPr lang="ru-RU" sz="1400" b="1" dirty="0" smtClean="0">
                    <a:solidFill>
                      <a:srgbClr val="3E0000"/>
                    </a:solidFill>
                  </a:rPr>
                  <a:t> Республики Тыва» </a:t>
                </a:r>
                <a:endParaRPr lang="ru-RU" sz="1400" dirty="0">
                  <a:solidFill>
                    <a:srgbClr val="3E0000"/>
                  </a:solidFill>
                </a:endParaRPr>
              </a:p>
            </p:txBody>
          </p:sp>
        </p:grp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42844" y="142852"/>
            <a:ext cx="7858180" cy="78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000" b="1" cap="all" spc="-100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b="1" cap="all" spc="-100" dirty="0" smtClean="0">
                <a:solidFill>
                  <a:srgbClr val="0000FF"/>
                </a:solidFill>
                <a:latin typeface="+mj-lt"/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еречень нормативно-правовой базы, определяющей полномочия  Хурала представителей 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 bwMode="auto">
          <a:xfrm>
            <a:off x="214282" y="3357562"/>
            <a:ext cx="7197452" cy="3071833"/>
            <a:chOff x="782140" y="755300"/>
            <a:chExt cx="4688337" cy="877670"/>
          </a:xfrm>
          <a:solidFill>
            <a:schemeClr val="bg1">
              <a:lumMod val="95000"/>
            </a:schemeClr>
          </a:solidFill>
        </p:grpSpPr>
        <p:sp>
          <p:nvSpPr>
            <p:cNvPr id="28" name="Нашивка 27"/>
            <p:cNvSpPr/>
            <p:nvPr/>
          </p:nvSpPr>
          <p:spPr>
            <a:xfrm>
              <a:off x="782140" y="1367628"/>
              <a:ext cx="545211" cy="265342"/>
            </a:xfrm>
            <a:prstGeom prst="chevron">
              <a:avLst/>
            </a:prstGeom>
            <a:solidFill>
              <a:srgbClr val="C00000"/>
            </a:solidFill>
            <a:ln>
              <a:solidFill>
                <a:srgbClr val="9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100" b="1" dirty="0">
                <a:solidFill>
                  <a:srgbClr val="1C1C1C"/>
                </a:solidFill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1294013" y="755300"/>
              <a:ext cx="4176464" cy="241730"/>
            </a:xfrm>
            <a:prstGeom prst="chevron">
              <a:avLst/>
            </a:prstGeom>
            <a:solidFill>
              <a:srgbClr val="FFDA65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b="1" dirty="0" smtClean="0">
                  <a:solidFill>
                    <a:srgbClr val="3E0000"/>
                  </a:solidFill>
                </a:rPr>
                <a:t>Федеральный закон от 06.10.2003 № 131-ФЗ «Об общих принципах организации местного самоуправления в Российской Федерации»  </a:t>
              </a:r>
              <a:endParaRPr lang="ru-RU" sz="1400" dirty="0">
                <a:solidFill>
                  <a:srgbClr val="3E0000"/>
                </a:solidFill>
              </a:endParaRPr>
            </a:p>
          </p:txBody>
        </p:sp>
        <p:sp>
          <p:nvSpPr>
            <p:cNvPr id="20" name="Нашивка 19"/>
            <p:cNvSpPr/>
            <p:nvPr/>
          </p:nvSpPr>
          <p:spPr>
            <a:xfrm>
              <a:off x="1247479" y="1367628"/>
              <a:ext cx="4151787" cy="265342"/>
            </a:xfrm>
            <a:prstGeom prst="chevron">
              <a:avLst/>
            </a:prstGeom>
            <a:solidFill>
              <a:srgbClr val="FFDA65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400" b="1" dirty="0" smtClean="0">
                <a:solidFill>
                  <a:srgbClr val="3E0000"/>
                </a:solidFill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rgbClr val="3E0000"/>
                  </a:solidFill>
                </a:rPr>
                <a:t>Регламент Хурала представителей муниципального района «</a:t>
              </a:r>
              <a:r>
                <a:rPr lang="ru-RU" sz="1400" b="1" dirty="0" err="1" smtClean="0">
                  <a:solidFill>
                    <a:srgbClr val="3E0000"/>
                  </a:solidFill>
                </a:rPr>
                <a:t>Тес-Хемский</a:t>
              </a:r>
              <a:r>
                <a:rPr lang="ru-RU" sz="1400" b="1" dirty="0" smtClean="0">
                  <a:solidFill>
                    <a:srgbClr val="3E000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3E0000"/>
                  </a:solidFill>
                </a:rPr>
                <a:t>кожуун</a:t>
              </a:r>
              <a:r>
                <a:rPr lang="ru-RU" sz="1400" b="1" dirty="0" smtClean="0">
                  <a:solidFill>
                    <a:srgbClr val="3E0000"/>
                  </a:solidFill>
                </a:rPr>
                <a:t> Республики Тыва», утверждено решением Хурала представителей </a:t>
              </a:r>
              <a:r>
                <a:rPr lang="ru-RU" sz="1400" b="1" dirty="0" err="1" smtClean="0">
                  <a:solidFill>
                    <a:srgbClr val="3E0000"/>
                  </a:solidFill>
                </a:rPr>
                <a:t>Тес-Хемского</a:t>
              </a:r>
              <a:r>
                <a:rPr lang="ru-RU" sz="1400" b="1" dirty="0" smtClean="0">
                  <a:solidFill>
                    <a:srgbClr val="3E000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3E0000"/>
                  </a:solidFill>
                </a:rPr>
                <a:t>кожууна</a:t>
              </a:r>
              <a:r>
                <a:rPr lang="ru-RU" sz="1400" b="1" dirty="0" smtClean="0">
                  <a:solidFill>
                    <a:srgbClr val="3E0000"/>
                  </a:solidFill>
                </a:rPr>
                <a:t> от 26.10.2016 года № 9  и План работы  на 2018  год.</a:t>
              </a:r>
              <a:endParaRPr lang="ru-RU" sz="1400" dirty="0" smtClean="0">
                <a:solidFill>
                  <a:srgbClr val="3E0000"/>
                </a:solidFill>
              </a:endParaRPr>
            </a:p>
            <a:p>
              <a:pPr>
                <a:defRPr/>
              </a:pPr>
              <a:endParaRPr lang="ru-RU" sz="1400" b="1" dirty="0">
                <a:solidFill>
                  <a:srgbClr val="3E0000"/>
                </a:solidFill>
              </a:endParaRPr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782140" y="1061464"/>
              <a:ext cx="504056" cy="254168"/>
            </a:xfrm>
            <a:prstGeom prst="chevron">
              <a:avLst/>
            </a:prstGeom>
            <a:solidFill>
              <a:srgbClr val="C00000"/>
            </a:solidFill>
            <a:ln>
              <a:solidFill>
                <a:srgbClr val="9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100" b="1" dirty="0">
                <a:solidFill>
                  <a:srgbClr val="1C1C1C"/>
                </a:solidFill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490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kern="1200" dirty="0" smtClean="0">
                <a:solidFill>
                  <a:srgbClr val="0000FF"/>
                </a:solidFill>
                <a:ea typeface="+mn-ea"/>
              </a:rPr>
              <a:t>Основные направления</a:t>
            </a:r>
            <a:endParaRPr lang="ru-RU" sz="24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28596" y="1357298"/>
            <a:ext cx="7572428" cy="4786346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Работа по основным направлениям деятельности осуществлялась в различных формах. Основными формами являлись: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разработка проектов решений;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анализ проектов нормативно-правовых актов, выносимых на рассмотрение Хурала представителей, подготовка замечаний, предложений по рассматриваемым проектам;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подготовка разъяснений или оказание консультативной помощи по вопросам применения нормативных актов (решений).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прием населения и содействие в решении вопросов местного значения;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проведение заседаний постоянных депутатских комиссий;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 проведение заседаний Совета представительных органов;</a:t>
            </a:r>
          </a:p>
          <a:p>
            <a:pPr algn="just">
              <a:defRPr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9FBC7A-EE8A-46B2-BECB-88953FFD2540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1100" y="6245225"/>
            <a:ext cx="228600" cy="476250"/>
          </a:xfrm>
          <a:noFill/>
        </p:spPr>
        <p:txBody>
          <a:bodyPr/>
          <a:lstStyle/>
          <a:p>
            <a:fld id="{F3BD243B-81DE-4058-A35B-54ED73834D33}" type="slidenum">
              <a:rPr lang="es-ES" smtClean="0">
                <a:solidFill>
                  <a:srgbClr val="6B6BCF"/>
                </a:solidFill>
              </a:rPr>
              <a:pPr/>
              <a:t>4</a:t>
            </a:fld>
            <a:endParaRPr lang="es-ES" smtClean="0">
              <a:solidFill>
                <a:srgbClr val="6B6BCF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234473"/>
          <a:ext cx="7320306" cy="500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0825" y="260350"/>
            <a:ext cx="7750199" cy="108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000" b="1" cap="all" spc="-100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</a:rPr>
              <a:t>Сотрудничество  Хурала представителей  </a:t>
            </a:r>
            <a:r>
              <a:rPr lang="ru-RU" sz="2000" b="1" dirty="0" err="1" smtClean="0">
                <a:solidFill>
                  <a:srgbClr val="0000FF"/>
                </a:solidFill>
                <a:latin typeface="Arial"/>
              </a:rPr>
              <a:t>Тес-Хемского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"/>
              </a:rPr>
              <a:t>кожууна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</a:rPr>
              <a:t> </a:t>
            </a:r>
            <a:endParaRPr lang="ru-RU" sz="2000" b="1" dirty="0">
              <a:solidFill>
                <a:srgbClr val="0000FF"/>
              </a:solidFill>
              <a:latin typeface="Arial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/>
              </a:rPr>
              <a:t> </a:t>
            </a:r>
            <a:endParaRPr lang="ru-RU" sz="2000" b="1" dirty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1538" y="3214686"/>
            <a:ext cx="6929486" cy="705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1071538" y="2071678"/>
            <a:ext cx="6925878" cy="705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Сотрудничество  Хурала представителей  </a:t>
            </a:r>
            <a:r>
              <a:rPr lang="ru-RU" sz="1800" b="1" dirty="0" err="1" smtClean="0">
                <a:solidFill>
                  <a:srgbClr val="0000FF"/>
                </a:solidFill>
              </a:rPr>
              <a:t>Тес-Хемского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</a:rPr>
              <a:t>кожууна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1A5D-E061-4A8F-B7DE-0F70A0B8AA6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grpSp>
        <p:nvGrpSpPr>
          <p:cNvPr id="5" name="Группа 4"/>
          <p:cNvGrpSpPr/>
          <p:nvPr/>
        </p:nvGrpSpPr>
        <p:grpSpPr>
          <a:xfrm>
            <a:off x="1214414" y="1857364"/>
            <a:ext cx="6712360" cy="928694"/>
            <a:chOff x="414933" y="-944497"/>
            <a:chExt cx="6712360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4933" y="-873059"/>
              <a:ext cx="6712360" cy="826560"/>
            </a:xfrm>
            <a:prstGeom prst="roundRect">
              <a:avLst/>
            </a:prstGeom>
            <a:solidFill>
              <a:srgbClr val="C7FE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14933" y="-944497"/>
              <a:ext cx="6631662" cy="928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Прокуратура </a:t>
              </a:r>
              <a:r>
                <a:rPr lang="ru-RU" sz="1400" b="1" kern="1200" dirty="0" err="1" smtClean="0">
                  <a:solidFill>
                    <a:schemeClr val="accent6">
                      <a:lumMod val="50000"/>
                    </a:schemeClr>
                  </a:solidFill>
                </a:rPr>
                <a:t>Тес-Хемского</a:t>
              </a:r>
              <a:r>
                <a:rPr lang="ru-RU" sz="14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kern="1200" dirty="0" err="1" smtClean="0">
                  <a:solidFill>
                    <a:schemeClr val="accent6">
                      <a:lumMod val="50000"/>
                    </a:schemeClr>
                  </a:solidFill>
                </a:rPr>
                <a:t>кожууна</a:t>
              </a:r>
              <a:endParaRPr lang="ru-RU" sz="14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17286" y="3102506"/>
            <a:ext cx="6712300" cy="826560"/>
            <a:chOff x="319381" y="2694597"/>
            <a:chExt cx="6712300" cy="8265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19381" y="2694597"/>
              <a:ext cx="6712300" cy="826560"/>
            </a:xfrm>
            <a:prstGeom prst="roundRect">
              <a:avLst/>
            </a:prstGeom>
            <a:solidFill>
              <a:srgbClr val="F8A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59730" y="2734946"/>
              <a:ext cx="6631602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Службы </a:t>
              </a: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и организации муниципального образования</a:t>
              </a:r>
              <a:r>
                <a:rPr lang="ru-RU" sz="14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sz="14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kern="1200" dirty="0" smtClean="0">
                <a:solidFill>
                  <a:srgbClr val="0000FF"/>
                </a:solidFill>
                <a:ea typeface="+mn-ea"/>
              </a:rPr>
              <a:t>Структура Хурала представителей и деятельность</a:t>
            </a:r>
            <a:r>
              <a:rPr lang="ru-RU" sz="2000" b="1" kern="1200" dirty="0">
                <a:solidFill>
                  <a:srgbClr val="FFFFFF"/>
                </a:solidFill>
                <a:ea typeface="+mn-ea"/>
              </a:rPr>
              <a:t/>
            </a:r>
            <a:br>
              <a:rPr lang="ru-RU" sz="2000" b="1" kern="1200" dirty="0">
                <a:solidFill>
                  <a:srgbClr val="FFFFFF"/>
                </a:solidFill>
                <a:ea typeface="+mn-ea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B62A5-6FA8-4B22-9776-0335EAD13417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05100" y="785795"/>
            <a:ext cx="4465638" cy="928694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kern="0" dirty="0" smtClean="0">
                <a:solidFill>
                  <a:srgbClr val="333399"/>
                </a:solidFill>
              </a:rPr>
              <a:t>Глава-Председатель Хурала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143116"/>
            <a:ext cx="3384550" cy="739775"/>
          </a:xfrm>
          <a:prstGeom prst="rect">
            <a:avLst/>
          </a:prstGeom>
          <a:solidFill>
            <a:srgbClr val="FFDA6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kern="0" dirty="0" smtClean="0">
                <a:solidFill>
                  <a:srgbClr val="333399"/>
                </a:solidFill>
              </a:rPr>
              <a:t>Контрольно-счетный орган – 3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357562"/>
            <a:ext cx="4500594" cy="928694"/>
          </a:xfrm>
          <a:prstGeom prst="rect">
            <a:avLst/>
          </a:prstGeom>
          <a:solidFill>
            <a:srgbClr val="FFDA6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kern="0" dirty="0" smtClean="0">
                <a:solidFill>
                  <a:srgbClr val="333399"/>
                </a:solidFill>
              </a:rPr>
              <a:t>Главный специалист – 1, ведущий специалист-1 , водитель -1</a:t>
            </a:r>
            <a:endParaRPr lang="ru-RU" sz="2000" dirty="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323850" y="4714884"/>
            <a:ext cx="774861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Деятельность Хурала направлена на совершенствование бюджетного процесса и межбюджетных отношений, развитие экономического, сельскохозяйственного потенциала </a:t>
            </a:r>
            <a:r>
              <a:rPr lang="ru-RU" sz="2000" dirty="0" err="1" smtClean="0">
                <a:solidFill>
                  <a:schemeClr val="accent2"/>
                </a:solidFill>
              </a:rPr>
              <a:t>кожууна</a:t>
            </a:r>
            <a:r>
              <a:rPr lang="ru-RU" sz="2000" dirty="0" smtClean="0">
                <a:solidFill>
                  <a:schemeClr val="accent2"/>
                </a:solidFill>
              </a:rPr>
              <a:t>, решение проблем жилищно-коммунального хозяйства, образования, здравоохранения, культуры, спорта. Значительное место в работе уделялось нормотворческой деятельности.    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857752" y="1714488"/>
            <a:ext cx="20955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929190" y="2928934"/>
            <a:ext cx="20955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1A5D-E061-4A8F-B7DE-0F70A0B8AA64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85736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2" name="Picture 2" descr="G:\фотки хп\HdQJuwP71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1214470"/>
            <a:ext cx="10287000" cy="137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1A5D-E061-4A8F-B7DE-0F70A0B8AA6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142976" y="92867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9858413" cy="102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1A5D-E061-4A8F-B7DE-0F70A0B8AA6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9218" name="Picture 2" descr="https://pp.userapi.com/c847221/v847221631/fdd51/OkpDJ8P8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786610" cy="5922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12960</TotalTime>
  <Words>611</Words>
  <Application>Microsoft Office PowerPoint</Application>
  <PresentationFormat>Экран (4:3)</PresentationFormat>
  <Paragraphs>92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Основные направления</vt:lpstr>
      <vt:lpstr>Слайд 4</vt:lpstr>
      <vt:lpstr>Сотрудничество  Хурала представителей  Тес-Хемского кожууна</vt:lpstr>
      <vt:lpstr>Структура Хурала представителей и деятельность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1008</cp:revision>
  <cp:lastPrinted>2013-11-19T12:54:04Z</cp:lastPrinted>
  <dcterms:created xsi:type="dcterms:W3CDTF">2010-05-23T14:28:12Z</dcterms:created>
  <dcterms:modified xsi:type="dcterms:W3CDTF">2018-11-07T01:48:32Z</dcterms:modified>
</cp:coreProperties>
</file>