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1" r:id="rId6"/>
    <p:sldId id="260" r:id="rId7"/>
    <p:sldId id="264" r:id="rId8"/>
    <p:sldId id="262" r:id="rId9"/>
  </p:sldIdLst>
  <p:sldSz cx="12192000" cy="6858000"/>
  <p:notesSz cx="6858000" cy="9144000"/>
  <p:embeddedFontLst>
    <p:embeddedFont>
      <p:font typeface="Acrom" panose="00000500000000000000" pitchFamily="50" charset="-52"/>
      <p:regular r:id="rId10"/>
    </p:embeddedFont>
    <p:embeddedFont>
      <p:font typeface="Acrom Bold" panose="00000800000000000000" pitchFamily="50" charset="-52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HelveticaNeueLT Std Cn" panose="020B0506030502030204" pitchFamily="3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17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Царская Лариса" initials="ЦЛ" lastIdx="1" clrIdx="0">
    <p:extLst>
      <p:ext uri="{19B8F6BF-5375-455C-9EA6-DF929625EA0E}">
        <p15:presenceInfo xmlns:p15="http://schemas.microsoft.com/office/powerpoint/2012/main" userId="S-1-5-21-1390067357-2000478354-839522115-1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59B"/>
    <a:srgbClr val="8E1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186" y="54"/>
      </p:cViewPr>
      <p:guideLst>
        <p:guide orient="horz" pos="3861"/>
        <p:guide pos="17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59E59-A43A-42E1-ADD9-468515492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F1370A-36CC-4F63-8445-DF49D0D00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FC318A-1B64-47B4-ADC6-07CCF1EC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CB59C-3C74-409B-B1FD-D23FAF67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2E835-6E75-4616-B244-3317F32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8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E38A-093C-4A20-97F5-E231C8EF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E4E0D0-867A-4C53-B3F4-69DB43703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A0119-D121-44B5-823E-8D76DF3B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7CD18-8118-4C6D-9CB7-A3FE09F2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F6EDC-9433-4448-9D79-4A30E1FB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F6848C-A6BA-4BD0-9612-A6CD8B4C3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E8AB3-5E0A-4BF8-A6C2-64FBB1A8D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D4D35-B4EF-4A3D-BEB7-08E1D463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4087F0-4FFC-40A2-ACAE-39C71398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796362-8907-440B-B15E-4B90BC0D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4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C20B9-D124-4CD4-A30A-34A4B45F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B2815-9922-46B8-9B5A-391384240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D88E0-D719-49EA-BD27-27F6E9E7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CA46CE-98AB-4B8C-B2B3-F67FA95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808728-EE96-4028-86C3-AD0B6690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9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C595C-C8E9-4C9B-A8DD-74170144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B4CA52-1730-4AA8-B023-A2C435C09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69799-4750-4F8A-A77A-95AA29AA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A841E3-E38E-4B9A-A1C5-BFF9E569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3E9CB-D149-4E3D-A1B1-D063D875A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3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C3B61-96F0-4114-8EAE-57CA3A36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48146-F02A-496F-9A0C-083C8F1B6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E67DF5-1A64-4069-AF2C-4613B018F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5E0CF-7425-4B54-8BDB-C5D62C6D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78DF71-B8DB-4F8B-B607-C66302C1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456542-17E9-4D8B-A3F0-7A64D8FB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2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DB6E8-DD9B-4E3D-9DA0-DC2E2129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8D2BF6-BC24-42E8-ACE6-A1AB5496F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264E33-F426-40F5-94DD-08DA4C56A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22FEC6-5F4E-489C-B73B-37662272C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34E56B-09E7-4DBB-A6E7-F30D399D6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035674-552C-4D50-899C-69EDAD62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232A28-0150-4535-8D62-C6936446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3A4A38-B54A-467A-A8F4-73296BD1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00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1D91D-C7CD-4FBE-8B3B-1D4787E7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543BDC-CAA7-47F5-B0EB-9DC4CC19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9FF459-5542-4E32-BD80-5242901B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AA82EC-E487-44DB-83B6-AC2836E5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8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D7ED9C-C8EB-49BA-BA1C-A1908354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C859B0-B3FD-4635-9958-9CB6629C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FC57D7-CCBD-4B66-99E8-729DFC92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3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E4BD0-F045-4D05-8678-75184A3A6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18268-6A17-4B08-95B3-8440557B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B73B4C-6615-439D-8FDA-984105C13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A573D6-6E6A-49A2-B32E-EB255311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09A430-B611-4AD7-A0A0-F251B65C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B42F49-1C05-4C47-B0A5-27528795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6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08BCD-C0C9-4277-AB6B-215C832E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804EAA-B491-4578-868E-147EBB52E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302549-C839-47F7-A167-169D238A2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F52D8-D6BD-40FB-9E9E-7CDC0D79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B6EC80-2896-4CDB-A8B9-D549FD180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4FA422-4CDF-437B-B5B0-5009590E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8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62987-FDC8-469E-97DE-BEAC8C59D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28E2F8-82BF-4895-A685-61C7C6773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91F08-5B45-49B8-B149-3287CC44C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FDCF4-4199-4FB1-8962-A5DAD167612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208AC-45D8-4397-88DF-FDEDC88F7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0A34F7-B129-478F-B616-88D7C13FC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3F46-6CC5-4391-B15A-4DA0332EC7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6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6.jpg"/><Relationship Id="rId5" Type="http://schemas.openxmlformats.org/officeDocument/2006/relationships/image" Target="../media/image11.jpeg"/><Relationship Id="rId10" Type="http://schemas.openxmlformats.org/officeDocument/2006/relationships/image" Target="../media/image15.jpg"/><Relationship Id="rId4" Type="http://schemas.openxmlformats.org/officeDocument/2006/relationships/image" Target="../media/image10.gif"/><Relationship Id="rId9" Type="http://schemas.openxmlformats.org/officeDocument/2006/relationships/image" Target="../media/image14.jpg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1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1D3DDB-72BA-4E18-A777-04C4AACE4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37965-BC38-4160-BBFD-60D6F085F69E}"/>
              </a:ext>
            </a:extLst>
          </p:cNvPr>
          <p:cNvSpPr txBox="1"/>
          <p:nvPr/>
        </p:nvSpPr>
        <p:spPr>
          <a:xfrm>
            <a:off x="3430387" y="3404798"/>
            <a:ext cx="5184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Гель-краска </a:t>
            </a:r>
            <a:br>
              <a:rPr lang="en-US" sz="3600" b="1" dirty="0">
                <a:solidFill>
                  <a:schemeClr val="bg1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для волос тон в тон</a:t>
            </a:r>
            <a:endParaRPr lang="ru-RU" sz="4400" dirty="0">
              <a:solidFill>
                <a:schemeClr val="bg1"/>
              </a:solidFill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8AEF8-CECB-4587-900D-46A594E2D1A7}"/>
              </a:ext>
            </a:extLst>
          </p:cNvPr>
          <p:cNvSpPr txBox="1"/>
          <p:nvPr/>
        </p:nvSpPr>
        <p:spPr>
          <a:xfrm>
            <a:off x="3050722" y="1298712"/>
            <a:ext cx="5943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spc="-3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MYPOINT</a:t>
            </a:r>
            <a:endParaRPr lang="ru-RU" sz="13800" spc="-3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FF28DE-29C9-4E56-8E53-83EC8AC6907D}"/>
              </a:ext>
            </a:extLst>
          </p:cNvPr>
          <p:cNvSpPr txBox="1"/>
          <p:nvPr/>
        </p:nvSpPr>
        <p:spPr>
          <a:xfrm rot="5400000">
            <a:off x="11159264" y="739341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2400" dirty="0">
              <a:solidFill>
                <a:srgbClr val="8E159B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C29156C-BFF7-43D6-A2A6-810D4233305B}"/>
              </a:ext>
            </a:extLst>
          </p:cNvPr>
          <p:cNvGrpSpPr/>
          <p:nvPr/>
        </p:nvGrpSpPr>
        <p:grpSpPr>
          <a:xfrm>
            <a:off x="4976132" y="4956867"/>
            <a:ext cx="1905000" cy="370863"/>
            <a:chOff x="5091113" y="4111160"/>
            <a:chExt cx="1905000" cy="370863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01395B9-161F-4B32-945F-AC1ACF4B7C3B}"/>
                </a:ext>
              </a:extLst>
            </p:cNvPr>
            <p:cNvSpPr/>
            <p:nvPr/>
          </p:nvSpPr>
          <p:spPr>
            <a:xfrm>
              <a:off x="5091113" y="4111160"/>
              <a:ext cx="1905000" cy="370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8E159B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4ADF54-C159-4315-8966-C2E09A52B765}"/>
                </a:ext>
              </a:extLst>
            </p:cNvPr>
            <p:cNvSpPr txBox="1"/>
            <p:nvPr/>
          </p:nvSpPr>
          <p:spPr>
            <a:xfrm>
              <a:off x="5107454" y="4112691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E159B"/>
                  </a:solidFill>
                  <a:latin typeface="Acrom Bold" panose="00000800000000000000" pitchFamily="50" charset="-52"/>
                </a:rPr>
                <a:t>ammonia free</a:t>
              </a:r>
              <a:endParaRPr lang="ru-RU" dirty="0">
                <a:solidFill>
                  <a:srgbClr val="8E159B"/>
                </a:solidFill>
                <a:latin typeface="Acrom Bold" panose="00000800000000000000" pitchFamily="50" charset="-52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D73136-6910-4DA8-BBC0-FC7501836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057" y="6025346"/>
            <a:ext cx="1581151" cy="48899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F5192A3-35F5-41AB-9436-A74E294483DD}"/>
              </a:ext>
            </a:extLst>
          </p:cNvPr>
          <p:cNvSpPr/>
          <p:nvPr/>
        </p:nvSpPr>
        <p:spPr>
          <a:xfrm>
            <a:off x="102394" y="88106"/>
            <a:ext cx="11987213" cy="66817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7012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B20932-D144-4BD0-AEE2-084573F09B64}"/>
              </a:ext>
            </a:extLst>
          </p:cNvPr>
          <p:cNvSpPr txBox="1"/>
          <p:nvPr/>
        </p:nvSpPr>
        <p:spPr>
          <a:xfrm>
            <a:off x="1383779" y="1571811"/>
            <a:ext cx="581733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СОВРЕМЕННЫЙ ПОЛУПЕРМАНЕНТНЫЙ</a:t>
            </a:r>
            <a: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 </a:t>
            </a: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КРАСИТЕЛЬ </a:t>
            </a:r>
            <a:b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</a:b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БЕЗ АММИАКА</a:t>
            </a: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ГЕЛЕВАЯ ТЕКСТУРА</a:t>
            </a: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СПЕЦИАЛЬНАЯ ФОРМУЛА ПРОДУКТА </a:t>
            </a:r>
            <a:b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</a:b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ПОЗВОЛЯЕТ ТРАНСФОРМИРОВАТЬ КРАСЯЩУЮ СМЕСЬ </a:t>
            </a:r>
            <a:b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</a:b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В ГЕЛЬ ИЛИ КРЕМ</a:t>
            </a: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СОДЕРЖИТ УВЛАЖНЯЮЩИЙ ФАКТОР </a:t>
            </a:r>
            <a:b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</a:b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С ГИАЛУРОНОВОЙ КИСЛОТОЙ И НИАЦИНАМИДОМ</a:t>
            </a: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КОЛЛАГЕН УКРЕПЛЯЕТ СТРУКТУРУ ВОЛОСА</a:t>
            </a: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МАСЛА ЧИА И АМЛЫ ИНТЕНСИВНО ПИТАЮТ </a:t>
            </a:r>
            <a:br>
              <a:rPr lang="en-US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</a:br>
            <a:r>
              <a:rPr lang="ru-RU" sz="14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И ЗАЩИЩАЮТ ВОЛОСЫ</a:t>
            </a: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crom" panose="00000500000000000000" pitchFamily="50" charset="-52"/>
              <a:ea typeface="Calibri" panose="020F0502020204030204" pitchFamily="34" charset="0"/>
              <a:cs typeface="HelveticaNeueCyr-Medium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ПРОПОРЦИЯ ДЛЯ СМЕШИВАНИЯ С АКТИВАТОРОМ 1:1</a:t>
            </a:r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400" dirty="0"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ПАЛИТРА – 33 ОТТЕНКА</a:t>
            </a:r>
            <a:endParaRPr lang="ru-RU" sz="18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84AFE0-C1D4-4598-8245-5143658CC173}"/>
              </a:ext>
            </a:extLst>
          </p:cNvPr>
          <p:cNvSpPr/>
          <p:nvPr/>
        </p:nvSpPr>
        <p:spPr>
          <a:xfrm>
            <a:off x="9010650" y="0"/>
            <a:ext cx="3181350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D94AB-BE39-4DC7-97F7-85BBD65BEF74}"/>
              </a:ext>
            </a:extLst>
          </p:cNvPr>
          <p:cNvSpPr txBox="1"/>
          <p:nvPr/>
        </p:nvSpPr>
        <p:spPr>
          <a:xfrm>
            <a:off x="10062477" y="484599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crom Bold" panose="00000800000000000000" pitchFamily="50" charset="-52"/>
              </a:rPr>
              <a:t>60 </a:t>
            </a:r>
            <a:r>
              <a:rPr lang="ru-RU" dirty="0">
                <a:solidFill>
                  <a:schemeClr val="bg1"/>
                </a:solidFill>
                <a:latin typeface="Acrom Bold" panose="00000800000000000000" pitchFamily="50" charset="-52"/>
              </a:rPr>
              <a:t>мл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75E2F3-F2A3-4B1A-9C4F-91440609AB3A}"/>
              </a:ext>
            </a:extLst>
          </p:cNvPr>
          <p:cNvSpPr/>
          <p:nvPr/>
        </p:nvSpPr>
        <p:spPr>
          <a:xfrm>
            <a:off x="102394" y="88106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082C73-076E-43A2-A584-A50BF861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0B7128-2A2E-4D9F-87BB-6E16DC538EF1}"/>
              </a:ext>
            </a:extLst>
          </p:cNvPr>
          <p:cNvSpPr txBox="1"/>
          <p:nvPr/>
        </p:nvSpPr>
        <p:spPr>
          <a:xfrm>
            <a:off x="1428751" y="789399"/>
            <a:ext cx="61007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Гель-краска для волос тон в тон</a:t>
            </a:r>
            <a:endParaRPr lang="ru-RU" sz="3200" dirty="0">
              <a:solidFill>
                <a:srgbClr val="8E169B"/>
              </a:solidFill>
              <a:effectLst/>
              <a:latin typeface="Acrom Bold" panose="000008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TONE ON TONE HAIR COLORING GEL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02552D1-773A-41B8-AF40-2293A2CE1948}"/>
              </a:ext>
            </a:extLst>
          </p:cNvPr>
          <p:cNvCxnSpPr>
            <a:cxnSpLocks/>
          </p:cNvCxnSpPr>
          <p:nvPr/>
        </p:nvCxnSpPr>
        <p:spPr>
          <a:xfrm>
            <a:off x="10164859" y="5215324"/>
            <a:ext cx="7591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3D504B-D1D4-4FC9-9701-2BB38B7E3500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9D2BAE-A669-478C-BB4A-4EB799E9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4284" r="30962" b="12891"/>
          <a:stretch/>
        </p:blipFill>
        <p:spPr>
          <a:xfrm>
            <a:off x="7588856" y="395908"/>
            <a:ext cx="2719781" cy="51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B20932-D144-4BD0-AEE2-084573F09B64}"/>
              </a:ext>
            </a:extLst>
          </p:cNvPr>
          <p:cNvSpPr txBox="1"/>
          <p:nvPr/>
        </p:nvSpPr>
        <p:spPr>
          <a:xfrm>
            <a:off x="1533507" y="1896395"/>
            <a:ext cx="4710112" cy="2943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Предназначена:</a:t>
            </a:r>
          </a:p>
          <a:p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первичного окрашивания </a:t>
            </a:r>
            <a:b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натуральных волос тон в тон;</a:t>
            </a:r>
          </a:p>
          <a:p>
            <a:pPr marL="342900" lvl="0" indent="-342900">
              <a:lnSpc>
                <a:spcPct val="107000"/>
              </a:lnSpc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600" dirty="0">
              <a:effectLst/>
              <a:latin typeface="Acrom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восстановления </a:t>
            </a:r>
            <a:b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 синхронизации цвета по длине </a:t>
            </a:r>
            <a:b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ранее окрашенных волос;</a:t>
            </a:r>
          </a:p>
          <a:p>
            <a:pPr marL="342900" lvl="0" indent="-342900">
              <a:lnSpc>
                <a:spcPct val="107000"/>
              </a:lnSpc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endParaRPr lang="ru-RU" sz="1600" dirty="0">
              <a:effectLst/>
              <a:latin typeface="Acrom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8E169B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для тонирования ранее осветленных </a:t>
            </a:r>
            <a:b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 обесцвеченных волос.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9015B6-61A0-4AE8-97AE-8F597ADBF852}"/>
              </a:ext>
            </a:extLst>
          </p:cNvPr>
          <p:cNvSpPr/>
          <p:nvPr/>
        </p:nvSpPr>
        <p:spPr>
          <a:xfrm>
            <a:off x="9043898" y="0"/>
            <a:ext cx="3181350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E91C6-9748-48E5-AEC5-157AD8EDBAC9}"/>
              </a:ext>
            </a:extLst>
          </p:cNvPr>
          <p:cNvSpPr txBox="1"/>
          <p:nvPr/>
        </p:nvSpPr>
        <p:spPr>
          <a:xfrm>
            <a:off x="10087413" y="503280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crom Bold" panose="00000800000000000000" pitchFamily="50" charset="-52"/>
              </a:rPr>
              <a:t>60 </a:t>
            </a:r>
            <a:r>
              <a:rPr lang="ru-RU" dirty="0">
                <a:solidFill>
                  <a:schemeClr val="bg1"/>
                </a:solidFill>
                <a:latin typeface="Acrom Bold" panose="00000800000000000000" pitchFamily="50" charset="-52"/>
              </a:rPr>
              <a:t>мл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3636986-D884-4226-97CD-A7B015B71C90}"/>
              </a:ext>
            </a:extLst>
          </p:cNvPr>
          <p:cNvSpPr/>
          <p:nvPr/>
        </p:nvSpPr>
        <p:spPr>
          <a:xfrm>
            <a:off x="102394" y="88106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718FAB-9064-4AE5-8715-F7BD10625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C302F9-50E6-4780-A709-CA037E0878DB}"/>
              </a:ext>
            </a:extLst>
          </p:cNvPr>
          <p:cNvSpPr txBox="1"/>
          <p:nvPr/>
        </p:nvSpPr>
        <p:spPr>
          <a:xfrm>
            <a:off x="1533507" y="789399"/>
            <a:ext cx="61007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Гель-краска для волос тон в тон</a:t>
            </a:r>
            <a:endParaRPr lang="ru-RU" sz="3200" dirty="0">
              <a:solidFill>
                <a:srgbClr val="8E169B"/>
              </a:solidFill>
              <a:effectLst/>
              <a:latin typeface="Acrom Bold" panose="000008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TONE ON TONE HAIR COLORING GEL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3AE0577-871A-4B37-AC6B-725484329FAB}"/>
              </a:ext>
            </a:extLst>
          </p:cNvPr>
          <p:cNvCxnSpPr>
            <a:cxnSpLocks/>
          </p:cNvCxnSpPr>
          <p:nvPr/>
        </p:nvCxnSpPr>
        <p:spPr>
          <a:xfrm>
            <a:off x="10189795" y="5402138"/>
            <a:ext cx="7591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03B8AD1-C347-4F2C-AAB2-45FA92B62BCF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B8A5EB-6A1C-41F5-99D5-92DE4150B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4284" r="30962" b="12891"/>
          <a:stretch/>
        </p:blipFill>
        <p:spPr>
          <a:xfrm>
            <a:off x="7626888" y="600238"/>
            <a:ext cx="2719781" cy="51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4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84AFE0-C1D4-4598-8245-5143658CC173}"/>
              </a:ext>
            </a:extLst>
          </p:cNvPr>
          <p:cNvSpPr/>
          <p:nvPr/>
        </p:nvSpPr>
        <p:spPr>
          <a:xfrm>
            <a:off x="11015662" y="0"/>
            <a:ext cx="1176337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75E2F3-F2A3-4B1A-9C4F-91440609AB3A}"/>
              </a:ext>
            </a:extLst>
          </p:cNvPr>
          <p:cNvSpPr/>
          <p:nvPr/>
        </p:nvSpPr>
        <p:spPr>
          <a:xfrm>
            <a:off x="135051" y="91310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082C73-076E-43A2-A584-A50BF861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3D504B-D1D4-4FC9-9701-2BB38B7E3500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16878F-9F4B-4B17-A809-B1313A8E5D3F}"/>
              </a:ext>
            </a:extLst>
          </p:cNvPr>
          <p:cNvGrpSpPr/>
          <p:nvPr/>
        </p:nvGrpSpPr>
        <p:grpSpPr>
          <a:xfrm>
            <a:off x="1365786" y="4816490"/>
            <a:ext cx="1835136" cy="1773967"/>
            <a:chOff x="1365786" y="4816490"/>
            <a:chExt cx="1835136" cy="17739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0B7128-2A2E-4D9F-87BB-6E16DC538EF1}"/>
                </a:ext>
              </a:extLst>
            </p:cNvPr>
            <p:cNvSpPr txBox="1"/>
            <p:nvPr/>
          </p:nvSpPr>
          <p:spPr>
            <a:xfrm>
              <a:off x="1480968" y="4816490"/>
              <a:ext cx="16941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spc="-150" dirty="0">
                  <a:solidFill>
                    <a:srgbClr val="8E169B"/>
                  </a:solidFill>
                  <a:effectLst/>
                  <a:latin typeface="Acrom Bold" panose="00000800000000000000" pitchFamily="50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Палитра</a:t>
              </a:r>
              <a:endParaRPr lang="ru-RU" sz="3600" spc="-150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55B3D-CC5E-4493-9BAC-4C26B0E7766C}"/>
                </a:ext>
              </a:extLst>
            </p:cNvPr>
            <p:cNvSpPr txBox="1"/>
            <p:nvPr/>
          </p:nvSpPr>
          <p:spPr>
            <a:xfrm>
              <a:off x="1365786" y="4980199"/>
              <a:ext cx="174919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600" spc="-150" dirty="0">
                  <a:solidFill>
                    <a:srgbClr val="8E159B"/>
                  </a:solidFill>
                  <a:latin typeface="Acrom Bold" panose="00000800000000000000" pitchFamily="50" charset="-52"/>
                </a:rPr>
                <a:t>33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A0CAAE-83BE-47C5-860B-A64EA26FBA8E}"/>
                </a:ext>
              </a:extLst>
            </p:cNvPr>
            <p:cNvSpPr txBox="1"/>
            <p:nvPr/>
          </p:nvSpPr>
          <p:spPr>
            <a:xfrm>
              <a:off x="1651924" y="6190347"/>
              <a:ext cx="15489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8E169B"/>
                  </a:solidFill>
                  <a:effectLst/>
                  <a:latin typeface="Acrom Bold" panose="00000800000000000000" pitchFamily="50" charset="-52"/>
                  <a:ea typeface="Times New Roman" panose="02020603050405020304" pitchFamily="18" charset="0"/>
                  <a:cs typeface="Times New Roman" panose="02020603050405020304" pitchFamily="18" charset="0"/>
                </a:rPr>
                <a:t>оттенка</a:t>
              </a:r>
              <a:endParaRPr lang="ru-RU" sz="2800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F8F713-7341-472D-A3A7-6312E0A3E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42443" r="35552" b="717"/>
          <a:stretch/>
        </p:blipFill>
        <p:spPr>
          <a:xfrm>
            <a:off x="5298621" y="154296"/>
            <a:ext cx="4967967" cy="65404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5DBFAB-B332-495C-BE8D-82F0509C6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t="1986" r="36672" b="57214"/>
          <a:stretch/>
        </p:blipFill>
        <p:spPr>
          <a:xfrm>
            <a:off x="502827" y="123041"/>
            <a:ext cx="4920332" cy="46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1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9015B6-61A0-4AE8-97AE-8F597ADBF852}"/>
              </a:ext>
            </a:extLst>
          </p:cNvPr>
          <p:cNvSpPr/>
          <p:nvPr/>
        </p:nvSpPr>
        <p:spPr>
          <a:xfrm>
            <a:off x="9010650" y="0"/>
            <a:ext cx="3181350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FE91C6-9748-48E5-AEC5-157AD8EDBAC9}"/>
              </a:ext>
            </a:extLst>
          </p:cNvPr>
          <p:cNvSpPr txBox="1"/>
          <p:nvPr/>
        </p:nvSpPr>
        <p:spPr>
          <a:xfrm>
            <a:off x="10129193" y="503280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crom Bold" panose="00000800000000000000" pitchFamily="50" charset="-52"/>
              </a:rPr>
              <a:t>60 </a:t>
            </a:r>
            <a:r>
              <a:rPr lang="ru-RU" dirty="0">
                <a:solidFill>
                  <a:schemeClr val="bg1"/>
                </a:solidFill>
                <a:latin typeface="Acrom Bold" panose="00000800000000000000" pitchFamily="50" charset="-52"/>
              </a:rPr>
              <a:t>мл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3636986-D884-4226-97CD-A7B015B71C90}"/>
              </a:ext>
            </a:extLst>
          </p:cNvPr>
          <p:cNvSpPr/>
          <p:nvPr/>
        </p:nvSpPr>
        <p:spPr>
          <a:xfrm>
            <a:off x="102394" y="88106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718FAB-9064-4AE5-8715-F7BD10625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C302F9-50E6-4780-A709-CA037E0878DB}"/>
              </a:ext>
            </a:extLst>
          </p:cNvPr>
          <p:cNvSpPr txBox="1"/>
          <p:nvPr/>
        </p:nvSpPr>
        <p:spPr>
          <a:xfrm>
            <a:off x="1428751" y="789399"/>
            <a:ext cx="610076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Гель-краска для волос тон в тон</a:t>
            </a:r>
            <a:endParaRPr lang="ru-RU" sz="3200" dirty="0">
              <a:solidFill>
                <a:srgbClr val="8E169B"/>
              </a:solidFill>
              <a:effectLst/>
              <a:latin typeface="Acrom Bold" panose="000008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Acrom" panose="00000500000000000000" pitchFamily="50" charset="-52"/>
                <a:ea typeface="Calibri" panose="020F0502020204030204" pitchFamily="34" charset="0"/>
                <a:cs typeface="HelveticaNeueCyr-Medium"/>
              </a:rPr>
              <a:t>TONE ON TONE HAIR COLORING GEL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B1E282-5AFE-4673-A91F-04A3D006AD22}"/>
              </a:ext>
            </a:extLst>
          </p:cNvPr>
          <p:cNvSpPr txBox="1"/>
          <p:nvPr/>
        </p:nvSpPr>
        <p:spPr>
          <a:xfrm>
            <a:off x="1428751" y="1653434"/>
            <a:ext cx="588168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Применение:</a:t>
            </a:r>
            <a:r>
              <a:rPr lang="ru-RU" sz="1600" dirty="0"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400" dirty="0"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Смешивание</a:t>
            </a:r>
          </a:p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Смешать 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 неметаллической посуде краску с кремом-активатором или гелем-активатором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Tefia</a:t>
            </a:r>
            <a:r>
              <a:rPr lang="en-US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Mypoint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до однородной консистенции в пропорции 1:1. </a:t>
            </a:r>
          </a:p>
          <a:p>
            <a:endParaRPr lang="ru-RU" sz="1400" dirty="0">
              <a:solidFill>
                <a:srgbClr val="000000"/>
              </a:solidFill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8E169B"/>
                </a:solidFill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2. Нанесение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Нанести на сухие или влажные волосы.</a:t>
            </a:r>
          </a:p>
          <a:p>
            <a:endParaRPr lang="ru-RU" sz="1400" dirty="0">
              <a:solidFill>
                <a:srgbClr val="000000"/>
              </a:solidFill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3. Время выдержки</a:t>
            </a:r>
          </a:p>
          <a:p>
            <a:r>
              <a:rPr lang="ru-RU" sz="1400" dirty="0">
                <a:solidFill>
                  <a:srgbClr val="000000"/>
                </a:solidFill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 20 минут. </a:t>
            </a:r>
          </a:p>
          <a:p>
            <a:endParaRPr lang="ru-RU" sz="1400" dirty="0">
              <a:solidFill>
                <a:srgbClr val="000000"/>
              </a:solidFill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4. Завершение окрашивания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 окончании времени выдержки тщательно вспенить краску на волосах, добавив небольшое количество воды, затем промыть большим количеством воды. Вымыть волосы шампунем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Tefia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Mypoint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Stabilizing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Shampoo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и обработать плазмой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Tefia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Mypoint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Stabilizing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538CB43-7479-427E-9F32-5A5B7C7B89B6}"/>
              </a:ext>
            </a:extLst>
          </p:cNvPr>
          <p:cNvCxnSpPr>
            <a:cxnSpLocks/>
          </p:cNvCxnSpPr>
          <p:nvPr/>
        </p:nvCxnSpPr>
        <p:spPr>
          <a:xfrm>
            <a:off x="10231575" y="5402138"/>
            <a:ext cx="75911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D9F5AF-3EAA-4CFC-BFFB-A77E1FDA5207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1A94B-C418-4AEA-90B8-894B0934E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4284" r="30962" b="12891"/>
          <a:stretch/>
        </p:blipFill>
        <p:spPr>
          <a:xfrm>
            <a:off x="7626888" y="600238"/>
            <a:ext cx="2719781" cy="51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9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B20932-D144-4BD0-AEE2-084573F09B64}"/>
              </a:ext>
            </a:extLst>
          </p:cNvPr>
          <p:cNvSpPr txBox="1"/>
          <p:nvPr/>
        </p:nvSpPr>
        <p:spPr>
          <a:xfrm>
            <a:off x="776221" y="3934370"/>
            <a:ext cx="458022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8E169B"/>
                </a:solidFill>
                <a:latin typeface="Acrom Bold" panose="00000800000000000000" pitchFamily="50" charset="-52"/>
                <a:cs typeface="Times New Roman" panose="02020603050405020304" pitchFamily="18" charset="0"/>
              </a:rPr>
              <a:t>Гель-активатор</a:t>
            </a:r>
            <a:br>
              <a:rPr lang="ru-RU" sz="2400" b="1" dirty="0">
                <a:solidFill>
                  <a:srgbClr val="8E169B"/>
                </a:solidFill>
                <a:latin typeface="Acrom Bold" panose="00000800000000000000" pitchFamily="50" charset="-52"/>
                <a:cs typeface="Times New Roman" panose="02020603050405020304" pitchFamily="18" charset="0"/>
              </a:rPr>
            </a:br>
            <a:r>
              <a:rPr lang="en-US" sz="1100" dirty="0">
                <a:latin typeface="Acrom" panose="00000500000000000000" pitchFamily="50" charset="-52"/>
              </a:rPr>
              <a:t>GEL DEVELOPER </a:t>
            </a:r>
            <a:endParaRPr lang="ru-RU" sz="1100" dirty="0">
              <a:latin typeface="Acrom" panose="00000500000000000000" pitchFamily="50" charset="-52"/>
            </a:endParaRPr>
          </a:p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11150" marR="4318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 для использования совместно с гель-краской Tefia </a:t>
            </a:r>
            <a:r>
              <a:rPr lang="ru-RU" sz="1400" spc="-10" dirty="0" err="1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Mypoint</a:t>
            </a: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Tone on Tone</a:t>
            </a: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11150" marR="4318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Трансформирует краситель в однородную </a:t>
            </a:r>
            <a:r>
              <a:rPr lang="ru-RU" sz="1400" spc="-10" dirty="0" err="1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гелевую</a:t>
            </a: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красящую смесь. </a:t>
            </a:r>
          </a:p>
          <a:p>
            <a:pPr marL="311150" marR="4318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Идеально подходит для быстрого нанесения в зоне мойки.</a:t>
            </a:r>
            <a:endParaRPr lang="ru-RU" sz="1400" dirty="0">
              <a:effectLst/>
              <a:latin typeface="Acrom" panose="000005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51CA9E-0B0F-4F3E-A380-767655FFB26C}"/>
              </a:ext>
            </a:extLst>
          </p:cNvPr>
          <p:cNvSpPr/>
          <p:nvPr/>
        </p:nvSpPr>
        <p:spPr>
          <a:xfrm>
            <a:off x="9019811" y="0"/>
            <a:ext cx="3181350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239A6C-FEB9-4D79-AE3B-F4E1B960F321}"/>
              </a:ext>
            </a:extLst>
          </p:cNvPr>
          <p:cNvSpPr/>
          <p:nvPr/>
        </p:nvSpPr>
        <p:spPr>
          <a:xfrm>
            <a:off x="102394" y="88106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669E0B-D55F-4C8C-AAB6-82FB2132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516FFC-9CB2-4C08-A8F2-1515B53DB6CD}"/>
              </a:ext>
            </a:extLst>
          </p:cNvPr>
          <p:cNvSpPr txBox="1"/>
          <p:nvPr/>
        </p:nvSpPr>
        <p:spPr>
          <a:xfrm>
            <a:off x="776221" y="454243"/>
            <a:ext cx="5101252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169B"/>
                </a:solidFill>
                <a:latin typeface="Acrom Bold" panose="00000800000000000000" pitchFamily="50" charset="-52"/>
                <a:cs typeface="Times New Roman" panose="02020603050405020304" pitchFamily="18" charset="0"/>
              </a:rPr>
              <a:t>Крем-активатор </a:t>
            </a:r>
            <a:br>
              <a:rPr lang="ru-RU" sz="2400" b="1" dirty="0">
                <a:solidFill>
                  <a:srgbClr val="8E169B"/>
                </a:solidFill>
                <a:latin typeface="Acrom Bold" panose="00000800000000000000" pitchFamily="50" charset="-52"/>
                <a:cs typeface="Times New Roman" panose="02020603050405020304" pitchFamily="18" charset="0"/>
              </a:rPr>
            </a:br>
            <a:r>
              <a:rPr lang="en-US" sz="1100" dirty="0">
                <a:latin typeface="Acrom" panose="00000500000000000000" pitchFamily="50" charset="-52"/>
              </a:rPr>
              <a:t>CREAM DEVELOPER </a:t>
            </a:r>
            <a:endParaRPr lang="ru-RU" sz="1100" dirty="0">
              <a:latin typeface="Acrom" panose="00000500000000000000" pitchFamily="50" charset="-52"/>
            </a:endParaRPr>
          </a:p>
          <a:p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marR="43180" indent="-285750"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 для использования совместно с гель-краской Tefia </a:t>
            </a:r>
            <a:r>
              <a:rPr lang="ru-RU" sz="1400" spc="-10" dirty="0" err="1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Mypoint</a:t>
            </a: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Tone on Tone</a:t>
            </a:r>
            <a:endParaRPr lang="ru-RU" sz="1400" spc="-10" dirty="0">
              <a:solidFill>
                <a:srgbClr val="231F20"/>
              </a:solidFill>
              <a:latin typeface="Acrom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43180" indent="-285750"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Трансформирует краситель </a:t>
            </a:r>
            <a:b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пластичную кремовую красящую смесь. </a:t>
            </a:r>
          </a:p>
          <a:p>
            <a:pPr marL="285750" marR="43180" indent="-285750">
              <a:buFont typeface="Arial" panose="020B0604020202020204" pitchFamily="34" charset="0"/>
              <a:buChar char="•"/>
            </a:pP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Ухаживающая формула с </a:t>
            </a:r>
            <a:r>
              <a:rPr lang="ru-RU" sz="1400" spc="-10" dirty="0" err="1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бисабололом</a:t>
            </a:r>
            <a:r>
              <a:rPr lang="ru-RU" sz="1400" spc="-10" dirty="0">
                <a:solidFill>
                  <a:srgbClr val="231F20"/>
                </a:solidFill>
                <a:effectLst/>
                <a:latin typeface="Acrom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мягко воздействует на кожу головы, препятствуя появлению раздражений. </a:t>
            </a:r>
            <a:r>
              <a:rPr lang="ru-RU" sz="1400" dirty="0">
                <a:effectLst/>
                <a:latin typeface="Acrom" panose="000005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37169C-0527-4B29-A733-6D8633CC4F9C}"/>
              </a:ext>
            </a:extLst>
          </p:cNvPr>
          <p:cNvSpPr txBox="1"/>
          <p:nvPr/>
        </p:nvSpPr>
        <p:spPr>
          <a:xfrm>
            <a:off x="10053373" y="6220719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crom Bold" panose="00000800000000000000" pitchFamily="50" charset="-52"/>
              </a:rPr>
              <a:t>60 </a:t>
            </a:r>
            <a:r>
              <a:rPr lang="ru-RU" sz="1600" dirty="0">
                <a:solidFill>
                  <a:schemeClr val="bg1"/>
                </a:solidFill>
                <a:latin typeface="Acrom Bold" panose="00000800000000000000" pitchFamily="50" charset="-52"/>
              </a:rPr>
              <a:t>мл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866A4-9FD7-4B4D-9F8E-2BE46B81943B}"/>
              </a:ext>
            </a:extLst>
          </p:cNvPr>
          <p:cNvSpPr txBox="1"/>
          <p:nvPr/>
        </p:nvSpPr>
        <p:spPr>
          <a:xfrm>
            <a:off x="9025758" y="6209979"/>
            <a:ext cx="9829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crom Bold" panose="00000800000000000000" pitchFamily="50" charset="-52"/>
              </a:rPr>
              <a:t>90</a:t>
            </a:r>
            <a:r>
              <a:rPr lang="en-US" sz="1600" dirty="0">
                <a:solidFill>
                  <a:schemeClr val="bg1"/>
                </a:solidFill>
                <a:latin typeface="Acrom Bold" panose="00000800000000000000" pitchFamily="50" charset="-52"/>
              </a:rPr>
              <a:t>0 </a:t>
            </a:r>
            <a:r>
              <a:rPr lang="ru-RU" sz="1600" dirty="0">
                <a:solidFill>
                  <a:schemeClr val="bg1"/>
                </a:solidFill>
                <a:latin typeface="Acrom Bold" panose="00000800000000000000" pitchFamily="50" charset="-52"/>
              </a:rPr>
              <a:t>мл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9533C0F-D660-477E-BF53-71A5A1398511}"/>
              </a:ext>
            </a:extLst>
          </p:cNvPr>
          <p:cNvCxnSpPr>
            <a:cxnSpLocks/>
          </p:cNvCxnSpPr>
          <p:nvPr/>
        </p:nvCxnSpPr>
        <p:spPr>
          <a:xfrm flipV="1">
            <a:off x="10161242" y="6541378"/>
            <a:ext cx="600078" cy="82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0632003-CCB3-4FF9-B5CA-55D036D1F692}"/>
              </a:ext>
            </a:extLst>
          </p:cNvPr>
          <p:cNvCxnSpPr>
            <a:cxnSpLocks/>
          </p:cNvCxnSpPr>
          <p:nvPr/>
        </p:nvCxnSpPr>
        <p:spPr>
          <a:xfrm>
            <a:off x="9054089" y="6550875"/>
            <a:ext cx="81439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F74366A-4480-456E-BC95-26042058100B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5C8F42-DDB5-4761-B92A-F19BBA5AB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9" t="12670" r="35339" b="11315"/>
          <a:stretch/>
        </p:blipFill>
        <p:spPr>
          <a:xfrm>
            <a:off x="9921176" y="3104700"/>
            <a:ext cx="1059072" cy="27380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B474FB-AAE5-496C-8A1C-757A502D0A91}"/>
              </a:ext>
            </a:extLst>
          </p:cNvPr>
          <p:cNvSpPr txBox="1"/>
          <p:nvPr/>
        </p:nvSpPr>
        <p:spPr>
          <a:xfrm>
            <a:off x="1915395" y="6250215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60 </a:t>
            </a:r>
            <a:r>
              <a:rPr lang="ru-RU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мл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A9A085-24C6-4FC4-A6C0-B06E61BF0542}"/>
              </a:ext>
            </a:extLst>
          </p:cNvPr>
          <p:cNvSpPr txBox="1"/>
          <p:nvPr/>
        </p:nvSpPr>
        <p:spPr>
          <a:xfrm>
            <a:off x="887563" y="6234872"/>
            <a:ext cx="9829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90</a:t>
            </a:r>
            <a:r>
              <a:rPr lang="en-US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0 </a:t>
            </a:r>
            <a:r>
              <a:rPr lang="ru-RU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мл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62BC38C-E046-4AC7-94B8-44F9FCFF8C8E}"/>
              </a:ext>
            </a:extLst>
          </p:cNvPr>
          <p:cNvCxnSpPr>
            <a:cxnSpLocks/>
          </p:cNvCxnSpPr>
          <p:nvPr/>
        </p:nvCxnSpPr>
        <p:spPr>
          <a:xfrm flipV="1">
            <a:off x="2018387" y="6575612"/>
            <a:ext cx="600078" cy="8241"/>
          </a:xfrm>
          <a:prstGeom prst="line">
            <a:avLst/>
          </a:prstGeom>
          <a:ln w="19050">
            <a:solidFill>
              <a:srgbClr val="8E1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B84427E-95B5-4FE3-AF4E-265063813FFD}"/>
              </a:ext>
            </a:extLst>
          </p:cNvPr>
          <p:cNvCxnSpPr>
            <a:cxnSpLocks/>
          </p:cNvCxnSpPr>
          <p:nvPr/>
        </p:nvCxnSpPr>
        <p:spPr>
          <a:xfrm>
            <a:off x="911017" y="6585422"/>
            <a:ext cx="814391" cy="0"/>
          </a:xfrm>
          <a:prstGeom prst="line">
            <a:avLst/>
          </a:prstGeom>
          <a:ln w="19050">
            <a:solidFill>
              <a:srgbClr val="8E1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AD12866-D1BF-4C29-9B43-5D3F918558CF}"/>
              </a:ext>
            </a:extLst>
          </p:cNvPr>
          <p:cNvSpPr txBox="1"/>
          <p:nvPr/>
        </p:nvSpPr>
        <p:spPr>
          <a:xfrm>
            <a:off x="895611" y="3158450"/>
            <a:ext cx="9829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90</a:t>
            </a:r>
            <a:r>
              <a:rPr lang="en-US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0 </a:t>
            </a:r>
            <a:r>
              <a:rPr lang="ru-RU" sz="1600" dirty="0">
                <a:solidFill>
                  <a:srgbClr val="8E169B"/>
                </a:solidFill>
                <a:latin typeface="Acrom Bold" panose="00000800000000000000" pitchFamily="50" charset="-52"/>
              </a:rPr>
              <a:t>мл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5F2FD04-455D-4548-B54F-92F89B0AEBEF}"/>
              </a:ext>
            </a:extLst>
          </p:cNvPr>
          <p:cNvCxnSpPr>
            <a:cxnSpLocks/>
          </p:cNvCxnSpPr>
          <p:nvPr/>
        </p:nvCxnSpPr>
        <p:spPr>
          <a:xfrm>
            <a:off x="919065" y="3509000"/>
            <a:ext cx="814391" cy="0"/>
          </a:xfrm>
          <a:prstGeom prst="line">
            <a:avLst/>
          </a:prstGeom>
          <a:ln w="19050">
            <a:solidFill>
              <a:srgbClr val="8E16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0F6AE-71BD-4520-88D7-A1BA7627A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4" t="17489" r="32004" b="15576"/>
          <a:stretch/>
        </p:blipFill>
        <p:spPr>
          <a:xfrm>
            <a:off x="8167639" y="1547739"/>
            <a:ext cx="2023290" cy="42069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CF5174-AA4A-48EB-A672-889F7D7AE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1" t="14397" r="36158" b="12436"/>
          <a:stretch/>
        </p:blipFill>
        <p:spPr>
          <a:xfrm>
            <a:off x="6314528" y="1335382"/>
            <a:ext cx="1951703" cy="46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751CA9E-0B0F-4F3E-A380-767655FFB26C}"/>
              </a:ext>
            </a:extLst>
          </p:cNvPr>
          <p:cNvSpPr/>
          <p:nvPr/>
        </p:nvSpPr>
        <p:spPr>
          <a:xfrm>
            <a:off x="10245789" y="0"/>
            <a:ext cx="1911285" cy="6858000"/>
          </a:xfrm>
          <a:prstGeom prst="rect">
            <a:avLst/>
          </a:prstGeom>
          <a:solidFill>
            <a:srgbClr val="8E169B"/>
          </a:solidFill>
          <a:ln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239A6C-FEB9-4D79-AE3B-F4E1B960F321}"/>
              </a:ext>
            </a:extLst>
          </p:cNvPr>
          <p:cNvSpPr/>
          <p:nvPr/>
        </p:nvSpPr>
        <p:spPr>
          <a:xfrm>
            <a:off x="102393" y="88106"/>
            <a:ext cx="11987213" cy="6681788"/>
          </a:xfrm>
          <a:prstGeom prst="rect">
            <a:avLst/>
          </a:prstGeom>
          <a:noFill/>
          <a:ln w="19050">
            <a:solidFill>
              <a:srgbClr val="8E1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669E0B-D55F-4C8C-AAB6-82FB2132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9012" y="0"/>
            <a:ext cx="1042987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74366A-4480-456E-BC95-26042058100B}"/>
              </a:ext>
            </a:extLst>
          </p:cNvPr>
          <p:cNvSpPr txBox="1"/>
          <p:nvPr/>
        </p:nvSpPr>
        <p:spPr>
          <a:xfrm rot="5400000">
            <a:off x="11481109" y="484048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E159B"/>
                </a:solidFill>
                <a:latin typeface="HelveticaNeueLT Std Cn" panose="020B0506030502030204" pitchFamily="34" charset="0"/>
              </a:rPr>
              <a:t>tone on tone</a:t>
            </a:r>
            <a:endParaRPr lang="ru-RU" sz="1600" dirty="0">
              <a:solidFill>
                <a:srgbClr val="8E159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BB9D9-6CE8-46A2-9103-B44D3A432748}"/>
              </a:ext>
            </a:extLst>
          </p:cNvPr>
          <p:cNvSpPr txBox="1"/>
          <p:nvPr/>
        </p:nvSpPr>
        <p:spPr>
          <a:xfrm>
            <a:off x="3975282" y="126876"/>
            <a:ext cx="2917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E169B"/>
                </a:solidFill>
                <a:effectLst/>
                <a:latin typeface="Acrom Bold" panose="00000800000000000000" pitchFamily="50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  <a:endParaRPr lang="ru-RU" sz="3200" dirty="0">
              <a:solidFill>
                <a:srgbClr val="8E169B"/>
              </a:solidFill>
              <a:effectLst/>
              <a:latin typeface="Acrom Bold" panose="00000800000000000000" pitchFamily="50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81C7E9D-64DA-45B5-8FCE-95BF482767F5}"/>
              </a:ext>
            </a:extLst>
          </p:cNvPr>
          <p:cNvGrpSpPr/>
          <p:nvPr/>
        </p:nvGrpSpPr>
        <p:grpSpPr>
          <a:xfrm>
            <a:off x="7658707" y="3455213"/>
            <a:ext cx="2312896" cy="876211"/>
            <a:chOff x="5269972" y="2093564"/>
            <a:chExt cx="2060585" cy="8762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85D936D-35B0-4CB9-9CED-96D3CAA2E614}"/>
                </a:ext>
              </a:extLst>
            </p:cNvPr>
            <p:cNvSpPr txBox="1"/>
            <p:nvPr/>
          </p:nvSpPr>
          <p:spPr>
            <a:xfrm>
              <a:off x="6434205" y="2184945"/>
              <a:ext cx="8963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crom Bold" panose="00000800000000000000" pitchFamily="50" charset="-52"/>
                </a:rPr>
                <a:t>NEW! </a:t>
              </a:r>
              <a:r>
                <a:rPr lang="ru-RU" sz="900" dirty="0">
                  <a:solidFill>
                    <a:srgbClr val="FF0000"/>
                  </a:solidFill>
                  <a:latin typeface="Acrom Bold" panose="00000800000000000000" pitchFamily="50" charset="-52"/>
                </a:rPr>
                <a:t>Палитра </a:t>
              </a:r>
              <a:endParaRPr lang="en-US" sz="900" dirty="0">
                <a:solidFill>
                  <a:srgbClr val="FF0000"/>
                </a:solidFill>
                <a:latin typeface="Acrom Bold" panose="00000800000000000000" pitchFamily="50" charset="-52"/>
              </a:endParaRPr>
            </a:p>
            <a:p>
              <a:r>
                <a:rPr lang="en-US" sz="900" dirty="0">
                  <a:solidFill>
                    <a:srgbClr val="FF0000"/>
                  </a:solidFill>
                  <a:latin typeface="Acrom Bold" panose="00000800000000000000" pitchFamily="50" charset="-52"/>
                </a:rPr>
                <a:t>MYPOINT tone on tone</a:t>
              </a:r>
              <a:r>
                <a:rPr lang="ru-RU" sz="900" dirty="0">
                  <a:solidFill>
                    <a:srgbClr val="FF0000"/>
                  </a:solidFill>
                  <a:latin typeface="Acrom Bold" panose="00000800000000000000" pitchFamily="50" charset="-52"/>
                </a:rPr>
                <a:t> (формат А4)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D69A87B-02EB-4DDD-8ED8-C3CACD3C667F}"/>
                </a:ext>
              </a:extLst>
            </p:cNvPr>
            <p:cNvSpPr/>
            <p:nvPr/>
          </p:nvSpPr>
          <p:spPr>
            <a:xfrm>
              <a:off x="5269972" y="2093564"/>
              <a:ext cx="473010" cy="36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8CC6606E-2E10-4DBB-979C-E38525995BFC}"/>
              </a:ext>
            </a:extLst>
          </p:cNvPr>
          <p:cNvSpPr txBox="1"/>
          <p:nvPr/>
        </p:nvSpPr>
        <p:spPr>
          <a:xfrm>
            <a:off x="10230766" y="1248931"/>
            <a:ext cx="1200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crom Bold" panose="00000800000000000000" pitchFamily="50" charset="-52"/>
              </a:rPr>
              <a:t>Онлайн - семинар </a:t>
            </a:r>
            <a:endParaRPr lang="en-US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  <a:p>
            <a:r>
              <a:rPr lang="ru-RU" sz="900" dirty="0">
                <a:solidFill>
                  <a:schemeClr val="bg1"/>
                </a:solidFill>
                <a:latin typeface="Acrom Bold" panose="00000800000000000000" pitchFamily="50" charset="-52"/>
              </a:rPr>
              <a:t>по красителю </a:t>
            </a:r>
            <a:endParaRPr lang="en-US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  <a:p>
            <a:r>
              <a:rPr lang="en-US" sz="900" dirty="0">
                <a:solidFill>
                  <a:schemeClr val="bg1"/>
                </a:solidFill>
                <a:latin typeface="Acrom Bold" panose="00000800000000000000" pitchFamily="50" charset="-52"/>
              </a:rPr>
              <a:t>MYPOINT tone on tone</a:t>
            </a:r>
            <a:endParaRPr lang="ru-RU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3DF5E5-BBCD-4034-8D6D-C9B8475F7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7188" y="3601574"/>
            <a:ext cx="1339881" cy="189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D361E6-C473-4592-8EB4-6CC6C8217ED0}"/>
              </a:ext>
            </a:extLst>
          </p:cNvPr>
          <p:cNvSpPr txBox="1"/>
          <p:nvPr/>
        </p:nvSpPr>
        <p:spPr>
          <a:xfrm>
            <a:off x="10261838" y="3766826"/>
            <a:ext cx="1138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crom Bold" panose="00000800000000000000" pitchFamily="50" charset="-52"/>
              </a:rPr>
              <a:t>Демо-мастер-класс </a:t>
            </a:r>
            <a:endParaRPr lang="en-US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  <a:p>
            <a:r>
              <a:rPr lang="ru-RU" sz="900" dirty="0">
                <a:solidFill>
                  <a:schemeClr val="bg1"/>
                </a:solidFill>
                <a:latin typeface="Acrom Bold" panose="00000800000000000000" pitchFamily="50" charset="-52"/>
              </a:rPr>
              <a:t>по красителю </a:t>
            </a:r>
            <a:endParaRPr lang="en-US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  <a:p>
            <a:r>
              <a:rPr lang="en-US" sz="900" dirty="0">
                <a:solidFill>
                  <a:schemeClr val="bg1"/>
                </a:solidFill>
                <a:latin typeface="Acrom Bold" panose="00000800000000000000" pitchFamily="50" charset="-52"/>
              </a:rPr>
              <a:t>MYPOINT tone on tone</a:t>
            </a:r>
            <a:endParaRPr lang="ru-RU" sz="900" dirty="0">
              <a:solidFill>
                <a:schemeClr val="bg1"/>
              </a:solidFill>
              <a:latin typeface="Acrom Bold" panose="00000800000000000000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3823A-C1CC-464B-B469-CE4E1E72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42" y="2114011"/>
            <a:ext cx="835589" cy="835589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4ADA057-B0B6-4C1E-BD70-B34D2DD14A60}"/>
              </a:ext>
            </a:extLst>
          </p:cNvPr>
          <p:cNvGrpSpPr/>
          <p:nvPr/>
        </p:nvGrpSpPr>
        <p:grpSpPr>
          <a:xfrm>
            <a:off x="389847" y="3601574"/>
            <a:ext cx="6884152" cy="2514350"/>
            <a:chOff x="511436" y="3154741"/>
            <a:chExt cx="6884152" cy="251435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A07604B-DA63-48BA-9409-437BE4AE3437}"/>
                </a:ext>
              </a:extLst>
            </p:cNvPr>
            <p:cNvGrpSpPr/>
            <p:nvPr/>
          </p:nvGrpSpPr>
          <p:grpSpPr>
            <a:xfrm>
              <a:off x="511436" y="3154741"/>
              <a:ext cx="6884152" cy="2514350"/>
              <a:chOff x="282594" y="3278365"/>
              <a:chExt cx="5818295" cy="1957030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9790D660-EDB5-4EBE-B733-70CEB851ECA2}"/>
                  </a:ext>
                </a:extLst>
              </p:cNvPr>
              <p:cNvGrpSpPr/>
              <p:nvPr/>
            </p:nvGrpSpPr>
            <p:grpSpPr>
              <a:xfrm>
                <a:off x="282594" y="3278365"/>
                <a:ext cx="5818295" cy="1957030"/>
                <a:chOff x="212930" y="4728693"/>
                <a:chExt cx="5818295" cy="1957030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B4D18FB4-3FC2-4A2A-977A-6382E2CDB3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930" y="4728693"/>
                  <a:ext cx="1170213" cy="1957030"/>
                </a:xfrm>
                <a:prstGeom prst="rect">
                  <a:avLst/>
                </a:prstGeom>
              </p:spPr>
            </p:pic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id="{1C0AD74C-DED0-49C2-8A71-3A2E8184A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1298" y="4965613"/>
                  <a:ext cx="366032" cy="113201"/>
                </a:xfrm>
                <a:prstGeom prst="rect">
                  <a:avLst/>
                </a:prstGeom>
              </p:spPr>
            </p:pic>
            <p:sp>
              <p:nvSpPr>
                <p:cNvPr id="8" name="Стрелка: изогнутая влево 7">
                  <a:extLst>
                    <a:ext uri="{FF2B5EF4-FFF2-40B4-BE49-F238E27FC236}">
                      <a16:creationId xmlns:a16="http://schemas.microsoft.com/office/drawing/2014/main" id="{F73F22E2-A5A2-4A88-94AF-149A385C3FE7}"/>
                    </a:ext>
                  </a:extLst>
                </p:cNvPr>
                <p:cNvSpPr/>
                <p:nvPr/>
              </p:nvSpPr>
              <p:spPr>
                <a:xfrm>
                  <a:off x="1570050" y="5382398"/>
                  <a:ext cx="682864" cy="598620"/>
                </a:xfrm>
                <a:prstGeom prst="curvedLeftArrow">
                  <a:avLst>
                    <a:gd name="adj1" fmla="val 25000"/>
                    <a:gd name="adj2" fmla="val 67188"/>
                    <a:gd name="adj3" fmla="val 25000"/>
                  </a:avLst>
                </a:prstGeom>
                <a:solidFill>
                  <a:schemeClr val="bg1"/>
                </a:solidFill>
                <a:ln w="38100">
                  <a:solidFill>
                    <a:srgbClr val="8E15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FC17A42-F918-4243-9432-6F2956E7D212}"/>
                    </a:ext>
                  </a:extLst>
                </p:cNvPr>
                <p:cNvSpPr txBox="1"/>
                <p:nvPr/>
              </p:nvSpPr>
              <p:spPr>
                <a:xfrm>
                  <a:off x="5101939" y="4750973"/>
                  <a:ext cx="929286" cy="10420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  <a:t>Вкладыш </a:t>
                  </a:r>
                  <a:br>
                    <a:rPr lang="ru-RU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</a:br>
                  <a:r>
                    <a:rPr lang="ru-RU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  <a:t>в малую палитру</a:t>
                  </a:r>
                  <a:br>
                    <a:rPr lang="en-US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</a:br>
                  <a:r>
                    <a:rPr lang="en-US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  <a:t>MYPOINT 2020</a:t>
                  </a:r>
                  <a:r>
                    <a:rPr lang="ru-RU" sz="900" dirty="0">
                      <a:solidFill>
                        <a:srgbClr val="8E159B"/>
                      </a:solidFill>
                      <a:latin typeface="Acrom Bold" panose="00000800000000000000" pitchFamily="50" charset="-52"/>
                    </a:rPr>
                    <a:t> (двусторонний лист, формат А3 с клеевым краем)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92E3E92-33FF-43F5-95F7-AE5237BB67E3}"/>
                  </a:ext>
                </a:extLst>
              </p:cNvPr>
              <p:cNvSpPr txBox="1"/>
              <p:nvPr/>
            </p:nvSpPr>
            <p:spPr>
              <a:xfrm>
                <a:off x="1543248" y="3343090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solidFill>
                      <a:srgbClr val="FF0000"/>
                    </a:solidFill>
                    <a:latin typeface="Acrom Bold" panose="00000800000000000000" pitchFamily="50" charset="-52"/>
                  </a:rPr>
                  <a:t>Малая палитра </a:t>
                </a:r>
                <a:endParaRPr lang="en-US" sz="900" dirty="0">
                  <a:solidFill>
                    <a:srgbClr val="FF0000"/>
                  </a:solidFill>
                  <a:latin typeface="Acrom Bold" panose="00000800000000000000" pitchFamily="50" charset="-52"/>
                </a:endParaRPr>
              </a:p>
              <a:p>
                <a:r>
                  <a:rPr lang="en-US" sz="900" dirty="0">
                    <a:solidFill>
                      <a:srgbClr val="FF0000"/>
                    </a:solidFill>
                    <a:latin typeface="Acrom Bold" panose="00000800000000000000" pitchFamily="50" charset="-52"/>
                  </a:rPr>
                  <a:t>MYPOINT 2020</a:t>
                </a:r>
                <a:endParaRPr lang="ru-RU" sz="900" dirty="0">
                  <a:solidFill>
                    <a:srgbClr val="FF0000"/>
                  </a:solidFill>
                  <a:latin typeface="Acrom Bold" panose="00000800000000000000" pitchFamily="50" charset="-52"/>
                </a:endParaRPr>
              </a:p>
            </p:txBody>
          </p:sp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D51488B-8DD2-4507-8985-F089E9427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985" y="3236357"/>
              <a:ext cx="1475451" cy="2188210"/>
            </a:xfrm>
            <a:prstGeom prst="rect">
              <a:avLst/>
            </a:prstGeom>
            <a:ln>
              <a:solidFill>
                <a:srgbClr val="8E169B"/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5E17CD0-79ED-4989-A5D9-3674C6EB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986" y="3236357"/>
              <a:ext cx="1475298" cy="2188211"/>
            </a:xfrm>
            <a:prstGeom prst="rect">
              <a:avLst/>
            </a:prstGeom>
            <a:ln>
              <a:solidFill>
                <a:srgbClr val="8E169B"/>
              </a:solidFill>
            </a:ln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A480BF0-8168-42CA-BC2A-F7B9D01E3CB6}"/>
              </a:ext>
            </a:extLst>
          </p:cNvPr>
          <p:cNvGrpSpPr/>
          <p:nvPr/>
        </p:nvGrpSpPr>
        <p:grpSpPr>
          <a:xfrm>
            <a:off x="149899" y="567710"/>
            <a:ext cx="9915157" cy="2740152"/>
            <a:chOff x="149899" y="567710"/>
            <a:chExt cx="9915157" cy="2740152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1FC96EBA-AD28-480B-9B96-2FA274284CE5}"/>
                </a:ext>
              </a:extLst>
            </p:cNvPr>
            <p:cNvGrpSpPr/>
            <p:nvPr/>
          </p:nvGrpSpPr>
          <p:grpSpPr>
            <a:xfrm>
              <a:off x="1902124" y="854886"/>
              <a:ext cx="8162932" cy="2119547"/>
              <a:chOff x="1902124" y="653325"/>
              <a:chExt cx="8162932" cy="2119547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D2B7668D-E94E-4572-ADA7-7B9CF674DADC}"/>
                  </a:ext>
                </a:extLst>
              </p:cNvPr>
              <p:cNvGrpSpPr/>
              <p:nvPr/>
            </p:nvGrpSpPr>
            <p:grpSpPr>
              <a:xfrm>
                <a:off x="1902124" y="653325"/>
                <a:ext cx="8162932" cy="2078986"/>
                <a:chOff x="1610845" y="1046454"/>
                <a:chExt cx="6995061" cy="1560968"/>
              </a:xfrm>
            </p:grpSpPr>
            <p:grpSp>
              <p:nvGrpSpPr>
                <p:cNvPr id="83" name="Группа 82">
                  <a:extLst>
                    <a:ext uri="{FF2B5EF4-FFF2-40B4-BE49-F238E27FC236}">
                      <a16:creationId xmlns:a16="http://schemas.microsoft.com/office/drawing/2014/main" id="{C4C7F856-19AF-4374-BC74-C2382880CB91}"/>
                    </a:ext>
                  </a:extLst>
                </p:cNvPr>
                <p:cNvGrpSpPr/>
                <p:nvPr/>
              </p:nvGrpSpPr>
              <p:grpSpPr>
                <a:xfrm>
                  <a:off x="1698103" y="1046454"/>
                  <a:ext cx="6907803" cy="1560968"/>
                  <a:chOff x="1638029" y="2822445"/>
                  <a:chExt cx="6907803" cy="1560968"/>
                </a:xfrm>
              </p:grpSpPr>
              <p:grpSp>
                <p:nvGrpSpPr>
                  <p:cNvPr id="77" name="Группа 76">
                    <a:extLst>
                      <a:ext uri="{FF2B5EF4-FFF2-40B4-BE49-F238E27FC236}">
                        <a16:creationId xmlns:a16="http://schemas.microsoft.com/office/drawing/2014/main" id="{847C30CB-F74D-41E2-81B6-902B25F42FC4}"/>
                      </a:ext>
                    </a:extLst>
                  </p:cNvPr>
                  <p:cNvGrpSpPr/>
                  <p:nvPr/>
                </p:nvGrpSpPr>
                <p:grpSpPr>
                  <a:xfrm>
                    <a:off x="3042845" y="2822445"/>
                    <a:ext cx="5502987" cy="1560968"/>
                    <a:chOff x="3042845" y="2822445"/>
                    <a:chExt cx="5502987" cy="1560968"/>
                  </a:xfrm>
                </p:grpSpPr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662600EA-A780-4593-9A42-40C25DCF0E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32061" y="2822445"/>
                      <a:ext cx="913771" cy="10052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900" dirty="0">
                          <a:solidFill>
                            <a:srgbClr val="8E159B"/>
                          </a:solidFill>
                          <a:latin typeface="Acrom Bold" panose="00000800000000000000" pitchFamily="50" charset="-52"/>
                        </a:rPr>
                        <a:t>Вкладыш </a:t>
                      </a:r>
                      <a:br>
                        <a:rPr lang="ru-RU" sz="900" dirty="0">
                          <a:solidFill>
                            <a:srgbClr val="8E159B"/>
                          </a:solidFill>
                          <a:latin typeface="Acrom Bold" panose="00000800000000000000" pitchFamily="50" charset="-52"/>
                        </a:rPr>
                      </a:br>
                      <a:r>
                        <a:rPr lang="ru-RU" sz="900" dirty="0">
                          <a:solidFill>
                            <a:srgbClr val="8E159B"/>
                          </a:solidFill>
                          <a:latin typeface="Acrom Bold" panose="00000800000000000000" pitchFamily="50" charset="-52"/>
                        </a:rPr>
                        <a:t>в большую палитру</a:t>
                      </a:r>
                      <a:endParaRPr lang="en-US" sz="900" dirty="0">
                        <a:solidFill>
                          <a:srgbClr val="8E159B"/>
                        </a:solidFill>
                        <a:latin typeface="Acrom Bold" panose="00000800000000000000" pitchFamily="50" charset="-52"/>
                      </a:endParaRPr>
                    </a:p>
                    <a:p>
                      <a:r>
                        <a:rPr lang="en-US" sz="900" dirty="0">
                          <a:solidFill>
                            <a:srgbClr val="8E159B"/>
                          </a:solidFill>
                          <a:latin typeface="Acrom Bold" panose="00000800000000000000" pitchFamily="50" charset="-52"/>
                        </a:rPr>
                        <a:t>MYPOINT 2020</a:t>
                      </a:r>
                      <a:r>
                        <a:rPr lang="ru-RU" sz="900" dirty="0">
                          <a:solidFill>
                            <a:srgbClr val="8E159B"/>
                          </a:solidFill>
                          <a:latin typeface="Acrom Bold" panose="00000800000000000000" pitchFamily="50" charset="-52"/>
                        </a:rPr>
                        <a:t> (буклет, 2 стр. с отверстиями для фиксации в палитре)</a:t>
                      </a:r>
                    </a:p>
                  </p:txBody>
                </p:sp>
                <p:pic>
                  <p:nvPicPr>
                    <p:cNvPr id="43" name="Рисунок 42">
                      <a:extLst>
                        <a:ext uri="{FF2B5EF4-FFF2-40B4-BE49-F238E27FC236}">
                          <a16:creationId xmlns:a16="http://schemas.microsoft.com/office/drawing/2014/main" id="{8A543F4C-793B-4620-B845-6963B6FF54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225145" y="2930099"/>
                      <a:ext cx="366032" cy="113201"/>
                    </a:xfrm>
                    <a:prstGeom prst="rect">
                      <a:avLst/>
                    </a:prstGeom>
                    <a:ln>
                      <a:solidFill>
                        <a:srgbClr val="8E159B"/>
                      </a:solidFill>
                    </a:ln>
                  </p:spPr>
                </p:pic>
                <p:sp>
                  <p:nvSpPr>
                    <p:cNvPr id="47" name="Прямоугольник 46">
                      <a:extLst>
                        <a:ext uri="{FF2B5EF4-FFF2-40B4-BE49-F238E27FC236}">
                          <a16:creationId xmlns:a16="http://schemas.microsoft.com/office/drawing/2014/main" id="{11A69AF4-B901-4890-AABE-45EF7DC81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42845" y="4346417"/>
                      <a:ext cx="473010" cy="369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8E159B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82" name="Стрелка: изогнутая влево 81">
                    <a:extLst>
                      <a:ext uri="{FF2B5EF4-FFF2-40B4-BE49-F238E27FC236}">
                        <a16:creationId xmlns:a16="http://schemas.microsoft.com/office/drawing/2014/main" id="{40463EB3-7F59-44D1-9444-CB643E4DAD56}"/>
                      </a:ext>
                    </a:extLst>
                  </p:cNvPr>
                  <p:cNvSpPr/>
                  <p:nvPr/>
                </p:nvSpPr>
                <p:spPr>
                  <a:xfrm>
                    <a:off x="1638029" y="3333634"/>
                    <a:ext cx="706019" cy="747895"/>
                  </a:xfrm>
                  <a:prstGeom prst="curvedLeftArrow">
                    <a:avLst>
                      <a:gd name="adj1" fmla="val 25000"/>
                      <a:gd name="adj2" fmla="val 67188"/>
                      <a:gd name="adj3" fmla="val 25000"/>
                    </a:avLst>
                  </a:prstGeom>
                  <a:solidFill>
                    <a:schemeClr val="bg1"/>
                  </a:solidFill>
                  <a:ln w="38100">
                    <a:solidFill>
                      <a:srgbClr val="8E159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24186FF-B549-4617-B45B-6678537D9AC8}"/>
                    </a:ext>
                  </a:extLst>
                </p:cNvPr>
                <p:cNvSpPr txBox="1"/>
                <p:nvPr/>
              </p:nvSpPr>
              <p:spPr>
                <a:xfrm>
                  <a:off x="1610845" y="1046454"/>
                  <a:ext cx="129554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900" dirty="0">
                      <a:solidFill>
                        <a:srgbClr val="FF0000"/>
                      </a:solidFill>
                      <a:latin typeface="Acrom Bold" panose="00000800000000000000" pitchFamily="50" charset="-52"/>
                    </a:rPr>
                    <a:t>Большая палитра </a:t>
                  </a:r>
                  <a:endParaRPr lang="en-US" sz="900" dirty="0">
                    <a:solidFill>
                      <a:srgbClr val="FF0000"/>
                    </a:solidFill>
                    <a:latin typeface="Acrom Bold" panose="00000800000000000000" pitchFamily="50" charset="-52"/>
                  </a:endParaRPr>
                </a:p>
                <a:p>
                  <a:r>
                    <a:rPr lang="en-US" sz="900" dirty="0">
                      <a:solidFill>
                        <a:srgbClr val="FF0000"/>
                      </a:solidFill>
                      <a:latin typeface="Acrom Bold" panose="00000800000000000000" pitchFamily="50" charset="-52"/>
                    </a:rPr>
                    <a:t>MYPOINT 2020</a:t>
                  </a:r>
                  <a:endParaRPr lang="ru-RU" sz="900" dirty="0">
                    <a:solidFill>
                      <a:srgbClr val="FF0000"/>
                    </a:solidFill>
                    <a:latin typeface="Acrom Bold" panose="00000800000000000000" pitchFamily="50" charset="-52"/>
                  </a:endParaRPr>
                </a:p>
              </p:txBody>
            </p:sp>
          </p:grp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74ABD3AA-E1D4-42EB-8EE4-B889EB543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0168" y="717712"/>
                <a:ext cx="1411656" cy="2055159"/>
              </a:xfrm>
              <a:prstGeom prst="rect">
                <a:avLst/>
              </a:prstGeom>
              <a:ln>
                <a:solidFill>
                  <a:srgbClr val="8E159B"/>
                </a:solidFill>
              </a:ln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D1CC1AFE-63A9-4FB1-A075-1F3D7D393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7366" y="723991"/>
                <a:ext cx="2814686" cy="2048879"/>
              </a:xfrm>
              <a:prstGeom prst="rect">
                <a:avLst/>
              </a:prstGeom>
              <a:ln>
                <a:solidFill>
                  <a:srgbClr val="8E159B"/>
                </a:solidFill>
              </a:ln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86DF6129-76D2-42B8-B811-9921A535E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6193" y="717712"/>
                <a:ext cx="1411656" cy="2055160"/>
              </a:xfrm>
              <a:prstGeom prst="rect">
                <a:avLst/>
              </a:prstGeom>
              <a:ln>
                <a:solidFill>
                  <a:srgbClr val="8E159B"/>
                </a:solidFill>
              </a:ln>
            </p:spPr>
          </p:pic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17390D-75ED-4703-8829-B2C2BAD5A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76" b="93619" l="9994" r="89976">
                          <a14:foregroundMark x1="52665" y1="71405" x2="52665" y2="71405"/>
                          <a14:foregroundMark x1="51030" y1="67367" x2="51030" y2="67367"/>
                          <a14:foregroundMark x1="57662" y1="71890" x2="57662" y2="71890"/>
                          <a14:foregroundMark x1="57147" y1="67124" x2="57147" y2="67124"/>
                          <a14:foregroundMark x1="59297" y1="64984" x2="59297" y2="64984"/>
                          <a14:foregroundMark x1="59812" y1="60905" x2="59812" y2="60905"/>
                          <a14:foregroundMark x1="57844" y1="55897" x2="57844" y2="55897"/>
                          <a14:foregroundMark x1="59116" y1="46082" x2="59116" y2="46082"/>
                          <a14:foregroundMark x1="56784" y1="46809" x2="56784" y2="46809"/>
                          <a14:foregroundMark x1="55875" y1="49919" x2="55875" y2="49919"/>
                          <a14:foregroundMark x1="56239" y1="48506" x2="57147" y2="46809"/>
                          <a14:foregroundMark x1="57299" y1="44426" x2="57299" y2="44426"/>
                          <a14:foregroundMark x1="57480" y1="43942" x2="57480" y2="43942"/>
                          <a14:foregroundMark x1="57480" y1="42286" x2="57480" y2="41074"/>
                          <a14:foregroundMark x1="57480" y1="40347" x2="57480" y2="40347"/>
                          <a14:foregroundMark x1="57299" y1="38207" x2="57299" y2="36066"/>
                          <a14:foregroundMark x1="56602" y1="34855" x2="56602" y2="34855"/>
                          <a14:foregroundMark x1="56602" y1="34855" x2="56602" y2="34855"/>
                          <a14:foregroundMark x1="56602" y1="33926" x2="56602" y2="33926"/>
                          <a14:foregroundMark x1="56784" y1="31987" x2="56784" y2="31987"/>
                          <a14:foregroundMark x1="56784" y1="31785" x2="56784" y2="31785"/>
                          <a14:foregroundMark x1="56420" y1="31300" x2="56420" y2="31300"/>
                          <a14:foregroundMark x1="56420" y1="31300" x2="56420" y2="31300"/>
                          <a14:foregroundMark x1="56420" y1="31300" x2="56420" y2="31300"/>
                          <a14:foregroundMark x1="57844" y1="30089" x2="57844" y2="30089"/>
                          <a14:foregroundMark x1="58571" y1="32229" x2="58571" y2="32229"/>
                          <a14:foregroundMark x1="58571" y1="35824" x2="58571" y2="35824"/>
                          <a14:foregroundMark x1="58752" y1="31058" x2="58752" y2="31058"/>
                          <a14:foregroundMark x1="58389" y1="31058" x2="58389" y2="31058"/>
                          <a14:backgroundMark x1="29194" y1="84087" x2="29194" y2="84087"/>
                          <a14:backgroundMark x1="33313" y1="91236" x2="33313" y2="91236"/>
                          <a14:backgroundMark x1="23107" y1="90994" x2="23107" y2="90994"/>
                          <a14:backgroundMark x1="24349" y1="79766" x2="24349" y2="79766"/>
                          <a14:backgroundMark x1="69836" y1="91236" x2="69836" y2="91236"/>
                          <a14:backgroundMark x1="75409" y1="85258" x2="75409" y2="85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9" t="3975" r="30614" b="454"/>
            <a:stretch/>
          </p:blipFill>
          <p:spPr>
            <a:xfrm>
              <a:off x="149899" y="567710"/>
              <a:ext cx="1852415" cy="2740152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E0B6CD-8BB7-440A-BE32-3D697C2F68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41" y="4576027"/>
            <a:ext cx="835589" cy="8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1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0E372C-A0E7-442D-BEC0-6A0C6F248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526" y="0"/>
            <a:ext cx="195047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2ED364-9D47-4D55-9EF6-3E87A6D74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249" y="4839411"/>
            <a:ext cx="1950475" cy="603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5375E0-3B29-4175-BDB4-E7A03B1F0508}"/>
              </a:ext>
            </a:extLst>
          </p:cNvPr>
          <p:cNvSpPr txBox="1"/>
          <p:nvPr/>
        </p:nvSpPr>
        <p:spPr>
          <a:xfrm>
            <a:off x="4942783" y="5839229"/>
            <a:ext cx="18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crom Bold" panose="00000800000000000000" pitchFamily="50" charset="-52"/>
              </a:rPr>
              <a:t>www.tefia.pro</a:t>
            </a:r>
            <a:endParaRPr lang="ru-RU" dirty="0">
              <a:solidFill>
                <a:schemeClr val="bg1"/>
              </a:solidFill>
              <a:latin typeface="Acrom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856860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4095</TotalTime>
  <Words>417</Words>
  <Application>Microsoft Office PowerPoint</Application>
  <PresentationFormat>Широкоэкранный</PresentationFormat>
  <Paragraphs>93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Acrom</vt:lpstr>
      <vt:lpstr>Calibri Light</vt:lpstr>
      <vt:lpstr>Calibri</vt:lpstr>
      <vt:lpstr>HelveticaNeueLT Std Cn</vt:lpstr>
      <vt:lpstr>Acrom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Царская Лариса</dc:creator>
  <cp:lastModifiedBy>Царская Лариса</cp:lastModifiedBy>
  <cp:revision>97</cp:revision>
  <dcterms:created xsi:type="dcterms:W3CDTF">2020-09-15T11:26:53Z</dcterms:created>
  <dcterms:modified xsi:type="dcterms:W3CDTF">2021-02-01T09:19:27Z</dcterms:modified>
</cp:coreProperties>
</file>